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7" r:id="rId1"/>
  </p:sldMasterIdLst>
  <p:notesMasterIdLst>
    <p:notesMasterId r:id="rId154"/>
  </p:notesMasterIdLst>
  <p:handoutMasterIdLst>
    <p:handoutMasterId r:id="rId155"/>
  </p:handoutMasterIdLst>
  <p:sldIdLst>
    <p:sldId id="360" r:id="rId2"/>
    <p:sldId id="362" r:id="rId3"/>
    <p:sldId id="363" r:id="rId4"/>
    <p:sldId id="625" r:id="rId5"/>
    <p:sldId id="675" r:id="rId6"/>
    <p:sldId id="365" r:id="rId7"/>
    <p:sldId id="366" r:id="rId8"/>
    <p:sldId id="367" r:id="rId9"/>
    <p:sldId id="368" r:id="rId10"/>
    <p:sldId id="369" r:id="rId11"/>
    <p:sldId id="370" r:id="rId12"/>
    <p:sldId id="371" r:id="rId13"/>
    <p:sldId id="372" r:id="rId14"/>
    <p:sldId id="373" r:id="rId15"/>
    <p:sldId id="551" r:id="rId16"/>
    <p:sldId id="375" r:id="rId17"/>
    <p:sldId id="376" r:id="rId18"/>
    <p:sldId id="479" r:id="rId19"/>
    <p:sldId id="377" r:id="rId20"/>
    <p:sldId id="603" r:id="rId21"/>
    <p:sldId id="379" r:id="rId22"/>
    <p:sldId id="604" r:id="rId23"/>
    <p:sldId id="380" r:id="rId24"/>
    <p:sldId id="614" r:id="rId25"/>
    <p:sldId id="382" r:id="rId26"/>
    <p:sldId id="383" r:id="rId27"/>
    <p:sldId id="384" r:id="rId28"/>
    <p:sldId id="629" r:id="rId29"/>
    <p:sldId id="630" r:id="rId30"/>
    <p:sldId id="631" r:id="rId31"/>
    <p:sldId id="632" r:id="rId32"/>
    <p:sldId id="633" r:id="rId33"/>
    <p:sldId id="385" r:id="rId34"/>
    <p:sldId id="553" r:id="rId35"/>
    <p:sldId id="480" r:id="rId36"/>
    <p:sldId id="482" r:id="rId37"/>
    <p:sldId id="481" r:id="rId38"/>
    <p:sldId id="489" r:id="rId39"/>
    <p:sldId id="490" r:id="rId40"/>
    <p:sldId id="608" r:id="rId41"/>
    <p:sldId id="609" r:id="rId42"/>
    <p:sldId id="610" r:id="rId43"/>
    <p:sldId id="486" r:id="rId44"/>
    <p:sldId id="488" r:id="rId45"/>
    <p:sldId id="487" r:id="rId46"/>
    <p:sldId id="611" r:id="rId47"/>
    <p:sldId id="390" r:id="rId48"/>
    <p:sldId id="554" r:id="rId49"/>
    <p:sldId id="483" r:id="rId50"/>
    <p:sldId id="392" r:id="rId51"/>
    <p:sldId id="393" r:id="rId52"/>
    <p:sldId id="396" r:id="rId53"/>
    <p:sldId id="606" r:id="rId54"/>
    <p:sldId id="400" r:id="rId55"/>
    <p:sldId id="492" r:id="rId56"/>
    <p:sldId id="402" r:id="rId57"/>
    <p:sldId id="498" r:id="rId58"/>
    <p:sldId id="495" r:id="rId59"/>
    <p:sldId id="499" r:id="rId60"/>
    <p:sldId id="555" r:id="rId61"/>
    <p:sldId id="576" r:id="rId62"/>
    <p:sldId id="607" r:id="rId63"/>
    <p:sldId id="634" r:id="rId64"/>
    <p:sldId id="635" r:id="rId65"/>
    <p:sldId id="636" r:id="rId66"/>
    <p:sldId id="637" r:id="rId67"/>
    <p:sldId id="638" r:id="rId68"/>
    <p:sldId id="639" r:id="rId69"/>
    <p:sldId id="640" r:id="rId70"/>
    <p:sldId id="641" r:id="rId71"/>
    <p:sldId id="642" r:id="rId72"/>
    <p:sldId id="643" r:id="rId73"/>
    <p:sldId id="644" r:id="rId74"/>
    <p:sldId id="645" r:id="rId75"/>
    <p:sldId id="646" r:id="rId76"/>
    <p:sldId id="647" r:id="rId77"/>
    <p:sldId id="648" r:id="rId78"/>
    <p:sldId id="649" r:id="rId79"/>
    <p:sldId id="650" r:id="rId80"/>
    <p:sldId id="651" r:id="rId81"/>
    <p:sldId id="652" r:id="rId82"/>
    <p:sldId id="653" r:id="rId83"/>
    <p:sldId id="654" r:id="rId84"/>
    <p:sldId id="655" r:id="rId85"/>
    <p:sldId id="656" r:id="rId86"/>
    <p:sldId id="657" r:id="rId87"/>
    <p:sldId id="658" r:id="rId88"/>
    <p:sldId id="659" r:id="rId89"/>
    <p:sldId id="660" r:id="rId90"/>
    <p:sldId id="661" r:id="rId91"/>
    <p:sldId id="662" r:id="rId92"/>
    <p:sldId id="663" r:id="rId93"/>
    <p:sldId id="664" r:id="rId94"/>
    <p:sldId id="665" r:id="rId95"/>
    <p:sldId id="666" r:id="rId96"/>
    <p:sldId id="667" r:id="rId97"/>
    <p:sldId id="668" r:id="rId98"/>
    <p:sldId id="669" r:id="rId99"/>
    <p:sldId id="670" r:id="rId100"/>
    <p:sldId id="671" r:id="rId101"/>
    <p:sldId id="672" r:id="rId102"/>
    <p:sldId id="673" r:id="rId103"/>
    <p:sldId id="674" r:id="rId104"/>
    <p:sldId id="425" r:id="rId105"/>
    <p:sldId id="426" r:id="rId106"/>
    <p:sldId id="427" r:id="rId107"/>
    <p:sldId id="428" r:id="rId108"/>
    <p:sldId id="429" r:id="rId109"/>
    <p:sldId id="430" r:id="rId110"/>
    <p:sldId id="612" r:id="rId111"/>
    <p:sldId id="431" r:id="rId112"/>
    <p:sldId id="433" r:id="rId113"/>
    <p:sldId id="613" r:id="rId114"/>
    <p:sldId id="568" r:id="rId115"/>
    <p:sldId id="435" r:id="rId116"/>
    <p:sldId id="538" r:id="rId117"/>
    <p:sldId id="539" r:id="rId118"/>
    <p:sldId id="569" r:id="rId119"/>
    <p:sldId id="540" r:id="rId120"/>
    <p:sldId id="577" r:id="rId121"/>
    <p:sldId id="580" r:id="rId122"/>
    <p:sldId id="544" r:id="rId123"/>
    <p:sldId id="442" r:id="rId124"/>
    <p:sldId id="549" r:id="rId125"/>
    <p:sldId id="547" r:id="rId126"/>
    <p:sldId id="581" r:id="rId127"/>
    <p:sldId id="548" r:id="rId128"/>
    <p:sldId id="583" r:id="rId129"/>
    <p:sldId id="582" r:id="rId130"/>
    <p:sldId id="584" r:id="rId131"/>
    <p:sldId id="586" r:id="rId132"/>
    <p:sldId id="589" r:id="rId133"/>
    <p:sldId id="588" r:id="rId134"/>
    <p:sldId id="450" r:id="rId135"/>
    <p:sldId id="451" r:id="rId136"/>
    <p:sldId id="452" r:id="rId137"/>
    <p:sldId id="570" r:id="rId138"/>
    <p:sldId id="469" r:id="rId139"/>
    <p:sldId id="571" r:id="rId140"/>
    <p:sldId id="572" r:id="rId141"/>
    <p:sldId id="573" r:id="rId142"/>
    <p:sldId id="574" r:id="rId143"/>
    <p:sldId id="590" r:id="rId144"/>
    <p:sldId id="617" r:id="rId145"/>
    <p:sldId id="619" r:id="rId146"/>
    <p:sldId id="620" r:id="rId147"/>
    <p:sldId id="621" r:id="rId148"/>
    <p:sldId id="622" r:id="rId149"/>
    <p:sldId id="623" r:id="rId150"/>
    <p:sldId id="624" r:id="rId151"/>
    <p:sldId id="618" r:id="rId152"/>
    <p:sldId id="476" r:id="rId153"/>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09" autoAdjust="0"/>
    <p:restoredTop sz="94660"/>
  </p:normalViewPr>
  <p:slideViewPr>
    <p:cSldViewPr showGuides="1">
      <p:cViewPr varScale="1">
        <p:scale>
          <a:sx n="119" d="100"/>
          <a:sy n="119" d="100"/>
        </p:scale>
        <p:origin x="1728"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tableStyles" Target="tableStyle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handoutMaster" Target="handoutMasters/handout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notesMaster" Target="notesMasters/notesMaster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BB1B97-F5A5-48BE-8807-CC4007742E8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F452224D-94FE-4ACA-9384-0493F5F17C8B}"/>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4BDBA446-CD0C-4FF3-92E7-F318541EEE6F}" type="datetimeFigureOut">
              <a:rPr lang="en-US"/>
              <a:pPr>
                <a:defRPr/>
              </a:pPr>
              <a:t>6/24/2021</a:t>
            </a:fld>
            <a:endParaRPr lang="en-US"/>
          </a:p>
        </p:txBody>
      </p:sp>
      <p:sp>
        <p:nvSpPr>
          <p:cNvPr id="4" name="Footer Placeholder 3">
            <a:extLst>
              <a:ext uri="{FF2B5EF4-FFF2-40B4-BE49-F238E27FC236}">
                <a16:creationId xmlns:a16="http://schemas.microsoft.com/office/drawing/2014/main" id="{148F602E-8C95-47A1-A8C7-C3796DF151F9}"/>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642F0855-FCBB-40B1-B9D5-26DFDDDF80E7}"/>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0E489F06-74B7-487D-B21E-2E10EA8E2224}"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8F701F8-C888-4E6A-8702-735452FFBD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3938F06C-47D5-496A-A6F6-71836FF4E89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3D5E6EE-FD8A-494C-B8A4-737E43A4F5E6}" type="datetimeFigureOut">
              <a:rPr lang="en-US"/>
              <a:pPr>
                <a:defRPr/>
              </a:pPr>
              <a:t>6/24/2021</a:t>
            </a:fld>
            <a:endParaRPr lang="en-US"/>
          </a:p>
        </p:txBody>
      </p:sp>
      <p:sp>
        <p:nvSpPr>
          <p:cNvPr id="4" name="Slide Image Placeholder 3">
            <a:extLst>
              <a:ext uri="{FF2B5EF4-FFF2-40B4-BE49-F238E27FC236}">
                <a16:creationId xmlns:a16="http://schemas.microsoft.com/office/drawing/2014/main" id="{99B95DFB-4E81-43B3-92B3-2860814EDDBD}"/>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53882F9-6C75-4550-AB7E-9D61C6170F4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F09AFA7-A052-40AD-BA34-F856EEF2ECF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23762D51-8A60-4E3E-A4F2-5932A1991C08}"/>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CF878C1-1B48-4294-A71D-1620418A7B7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BD7768D8-220E-437A-98D7-088A6AFFBC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7022EB03-D807-4F16-9B4E-08935C2CCD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5060" name="Slide Number Placeholder 3">
            <a:extLst>
              <a:ext uri="{FF2B5EF4-FFF2-40B4-BE49-F238E27FC236}">
                <a16:creationId xmlns:a16="http://schemas.microsoft.com/office/drawing/2014/main" id="{4A5DF9CC-6B40-4048-B1E4-264F76F3B4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491CB311-0488-49FE-87E5-6AA17A99560D}" type="slidenum">
              <a:rPr lang="en-US" altLang="en-US"/>
              <a:pPr/>
              <a:t>36</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D2EA723-567C-4844-8161-E97F00639C1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8526554-80A3-4600-B8F2-E1F681A294B0}"/>
              </a:ext>
            </a:extLst>
          </p:cNvPr>
          <p:cNvSpPr>
            <a:spLocks noGrp="1"/>
          </p:cNvSpPr>
          <p:nvPr>
            <p:ph type="ftr" sz="quarter" idx="11"/>
          </p:nvPr>
        </p:nvSpPr>
        <p:spPr/>
        <p:txBody>
          <a:bodyPr/>
          <a:lstStyle>
            <a:lvl1pPr>
              <a:defRPr/>
            </a:lvl1pPr>
          </a:lstStyle>
          <a:p>
            <a:pPr>
              <a:defRPr/>
            </a:pPr>
            <a:r>
              <a:rPr lang="en-US"/>
              <a:t>Online Practicum Orientation/Asst. Prof. Robert U. Lao</a:t>
            </a:r>
          </a:p>
        </p:txBody>
      </p:sp>
      <p:sp>
        <p:nvSpPr>
          <p:cNvPr id="6" name="Slide Number Placeholder 5">
            <a:extLst>
              <a:ext uri="{FF2B5EF4-FFF2-40B4-BE49-F238E27FC236}">
                <a16:creationId xmlns:a16="http://schemas.microsoft.com/office/drawing/2014/main" id="{DB78287E-B977-4C8B-93EB-F431F3E1C0BE}"/>
              </a:ext>
            </a:extLst>
          </p:cNvPr>
          <p:cNvSpPr>
            <a:spLocks noGrp="1"/>
          </p:cNvSpPr>
          <p:nvPr>
            <p:ph type="sldNum" sz="quarter" idx="12"/>
          </p:nvPr>
        </p:nvSpPr>
        <p:spPr/>
        <p:txBody>
          <a:bodyPr/>
          <a:lstStyle>
            <a:lvl1pPr>
              <a:defRPr/>
            </a:lvl1pPr>
          </a:lstStyle>
          <a:p>
            <a:fld id="{AD5C3AE8-239F-4F40-8228-8933CEA5EE25}" type="slidenum">
              <a:rPr lang="en-US" altLang="en-US"/>
              <a:pPr/>
              <a:t>‹#›</a:t>
            </a:fld>
            <a:endParaRPr lang="en-US" altLang="en-US"/>
          </a:p>
        </p:txBody>
      </p:sp>
    </p:spTree>
    <p:extLst>
      <p:ext uri="{BB962C8B-B14F-4D97-AF65-F5344CB8AC3E}">
        <p14:creationId xmlns:p14="http://schemas.microsoft.com/office/powerpoint/2010/main" val="1961129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CAD204-9536-4162-BAA1-27F4E4E0A800}"/>
              </a:ext>
            </a:extLst>
          </p:cNvPr>
          <p:cNvSpPr>
            <a:spLocks noGrp="1"/>
          </p:cNvSpPr>
          <p:nvPr>
            <p:ph type="dt" sz="half" idx="10"/>
          </p:nvPr>
        </p:nvSpPr>
        <p:spPr/>
        <p:txBody>
          <a:bodyPr/>
          <a:lstStyle>
            <a:lvl1pPr>
              <a:defRPr b="1">
                <a:latin typeface="Times New Roman" panose="02020603050405020304" pitchFamily="18" charset="0"/>
                <a:cs typeface="Times New Roman" panose="02020603050405020304" pitchFamily="18" charset="0"/>
              </a:defRPr>
            </a:lvl1pPr>
          </a:lstStyle>
          <a:p>
            <a:pPr>
              <a:defRPr/>
            </a:pPr>
            <a:endParaRPr lang="en-US"/>
          </a:p>
        </p:txBody>
      </p:sp>
      <p:sp>
        <p:nvSpPr>
          <p:cNvPr id="5" name="Footer Placeholder 4">
            <a:extLst>
              <a:ext uri="{FF2B5EF4-FFF2-40B4-BE49-F238E27FC236}">
                <a16:creationId xmlns:a16="http://schemas.microsoft.com/office/drawing/2014/main" id="{5935A0D0-CE26-42D7-ADC5-DBB53ABB2267}"/>
              </a:ext>
            </a:extLst>
          </p:cNvPr>
          <p:cNvSpPr>
            <a:spLocks noGrp="1"/>
          </p:cNvSpPr>
          <p:nvPr>
            <p:ph type="ftr" sz="quarter" idx="11"/>
          </p:nvPr>
        </p:nvSpPr>
        <p:spPr/>
        <p:txBody>
          <a:bodyPr/>
          <a:lstStyle>
            <a:lvl1pPr>
              <a:defRPr b="1">
                <a:latin typeface="Times New Roman" panose="02020603050405020304" pitchFamily="18" charset="0"/>
                <a:cs typeface="Times New Roman" panose="02020603050405020304" pitchFamily="18" charset="0"/>
              </a:defRPr>
            </a:lvl1pPr>
          </a:lstStyle>
          <a:p>
            <a:pPr>
              <a:defRPr/>
            </a:pPr>
            <a:r>
              <a:rPr lang="en-US"/>
              <a:t>Online Practicum Orientation/Asst. Prof. Robert U. Lao</a:t>
            </a:r>
          </a:p>
        </p:txBody>
      </p:sp>
      <p:sp>
        <p:nvSpPr>
          <p:cNvPr id="6" name="Slide Number Placeholder 5">
            <a:extLst>
              <a:ext uri="{FF2B5EF4-FFF2-40B4-BE49-F238E27FC236}">
                <a16:creationId xmlns:a16="http://schemas.microsoft.com/office/drawing/2014/main" id="{42A5E066-0F84-452C-81C0-DBBFCF8010BE}"/>
              </a:ext>
            </a:extLst>
          </p:cNvPr>
          <p:cNvSpPr>
            <a:spLocks noGrp="1"/>
          </p:cNvSpPr>
          <p:nvPr>
            <p:ph type="sldNum" sz="quarter" idx="12"/>
          </p:nvPr>
        </p:nvSpPr>
        <p:spPr/>
        <p:txBody>
          <a:bodyPr rtlCol="0"/>
          <a:lstStyle>
            <a:lvl1pPr algn="ctr">
              <a:defRPr b="1">
                <a:solidFill>
                  <a:schemeClr val="tx1">
                    <a:tint val="75000"/>
                  </a:schemeClr>
                </a:solidFill>
                <a:latin typeface="Times New Roman" panose="02020603050405020304" pitchFamily="18" charset="0"/>
                <a:cs typeface="Times New Roman" panose="02020603050405020304" pitchFamily="18" charset="0"/>
              </a:defRPr>
            </a:lvl1pPr>
          </a:lstStyle>
          <a:p>
            <a:pPr>
              <a:defRPr/>
            </a:pPr>
            <a:endParaRPr lang="en-US"/>
          </a:p>
        </p:txBody>
      </p:sp>
    </p:spTree>
    <p:extLst>
      <p:ext uri="{BB962C8B-B14F-4D97-AF65-F5344CB8AC3E}">
        <p14:creationId xmlns:p14="http://schemas.microsoft.com/office/powerpoint/2010/main" val="3324122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DC90C52-C846-4967-BBBF-450EF0E8853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D0D5ABC-D328-414C-BCCD-676BFD5F13D4}"/>
              </a:ext>
            </a:extLst>
          </p:cNvPr>
          <p:cNvSpPr>
            <a:spLocks noGrp="1"/>
          </p:cNvSpPr>
          <p:nvPr>
            <p:ph type="ftr" sz="quarter" idx="11"/>
          </p:nvPr>
        </p:nvSpPr>
        <p:spPr/>
        <p:txBody>
          <a:bodyPr/>
          <a:lstStyle>
            <a:lvl1pPr>
              <a:defRPr/>
            </a:lvl1pPr>
          </a:lstStyle>
          <a:p>
            <a:pPr>
              <a:defRPr/>
            </a:pPr>
            <a:r>
              <a:rPr lang="en-US"/>
              <a:t>Online Practicum Orientation/Asst. Prof. Robert U. Lao</a:t>
            </a:r>
          </a:p>
        </p:txBody>
      </p:sp>
      <p:sp>
        <p:nvSpPr>
          <p:cNvPr id="6" name="Slide Number Placeholder 5">
            <a:extLst>
              <a:ext uri="{FF2B5EF4-FFF2-40B4-BE49-F238E27FC236}">
                <a16:creationId xmlns:a16="http://schemas.microsoft.com/office/drawing/2014/main" id="{952B2726-1015-4A21-A2EF-A4BCEBD8ED66}"/>
              </a:ext>
            </a:extLst>
          </p:cNvPr>
          <p:cNvSpPr>
            <a:spLocks noGrp="1"/>
          </p:cNvSpPr>
          <p:nvPr>
            <p:ph type="sldNum" sz="quarter" idx="12"/>
          </p:nvPr>
        </p:nvSpPr>
        <p:spPr/>
        <p:txBody>
          <a:bodyPr/>
          <a:lstStyle>
            <a:lvl1pPr>
              <a:defRPr/>
            </a:lvl1pPr>
          </a:lstStyle>
          <a:p>
            <a:fld id="{68053E0F-5DAA-4983-9513-A210E182817C}" type="slidenum">
              <a:rPr lang="en-US" altLang="en-US"/>
              <a:pPr/>
              <a:t>‹#›</a:t>
            </a:fld>
            <a:endParaRPr lang="en-US" altLang="en-US"/>
          </a:p>
        </p:txBody>
      </p:sp>
    </p:spTree>
    <p:extLst>
      <p:ext uri="{BB962C8B-B14F-4D97-AF65-F5344CB8AC3E}">
        <p14:creationId xmlns:p14="http://schemas.microsoft.com/office/powerpoint/2010/main" val="4195158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3A5B7C8-61C7-4624-AF28-C13C92F0958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0BF8A5C-BE19-4C1F-B83B-B7086E0E93C8}"/>
              </a:ext>
            </a:extLst>
          </p:cNvPr>
          <p:cNvSpPr>
            <a:spLocks noGrp="1"/>
          </p:cNvSpPr>
          <p:nvPr>
            <p:ph type="ftr" sz="quarter" idx="11"/>
          </p:nvPr>
        </p:nvSpPr>
        <p:spPr/>
        <p:txBody>
          <a:bodyPr/>
          <a:lstStyle>
            <a:lvl1pPr>
              <a:defRPr/>
            </a:lvl1pPr>
          </a:lstStyle>
          <a:p>
            <a:pPr>
              <a:defRPr/>
            </a:pPr>
            <a:r>
              <a:rPr lang="en-US"/>
              <a:t>Online Practicum Orientation/Asst. Prof. Robert U. Lao</a:t>
            </a:r>
          </a:p>
        </p:txBody>
      </p:sp>
      <p:sp>
        <p:nvSpPr>
          <p:cNvPr id="7" name="Slide Number Placeholder 5">
            <a:extLst>
              <a:ext uri="{FF2B5EF4-FFF2-40B4-BE49-F238E27FC236}">
                <a16:creationId xmlns:a16="http://schemas.microsoft.com/office/drawing/2014/main" id="{74A71EDF-86F4-4CCA-8E66-87B7B616BF0F}"/>
              </a:ext>
            </a:extLst>
          </p:cNvPr>
          <p:cNvSpPr>
            <a:spLocks noGrp="1"/>
          </p:cNvSpPr>
          <p:nvPr>
            <p:ph type="sldNum" sz="quarter" idx="12"/>
          </p:nvPr>
        </p:nvSpPr>
        <p:spPr/>
        <p:txBody>
          <a:bodyPr/>
          <a:lstStyle>
            <a:lvl1pPr>
              <a:defRPr/>
            </a:lvl1pPr>
          </a:lstStyle>
          <a:p>
            <a:fld id="{FFD2A760-EEDE-4166-8936-CBB15F3E6D31}" type="slidenum">
              <a:rPr lang="en-US" altLang="en-US"/>
              <a:pPr/>
              <a:t>‹#›</a:t>
            </a:fld>
            <a:endParaRPr lang="en-US" altLang="en-US"/>
          </a:p>
        </p:txBody>
      </p:sp>
    </p:spTree>
    <p:extLst>
      <p:ext uri="{BB962C8B-B14F-4D97-AF65-F5344CB8AC3E}">
        <p14:creationId xmlns:p14="http://schemas.microsoft.com/office/powerpoint/2010/main" val="2165493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688FF83-D483-43C6-A1DB-75FD7AE3AA7D}"/>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9A0A853B-5A00-4E67-969C-0BA3F3A7BD54}"/>
              </a:ext>
            </a:extLst>
          </p:cNvPr>
          <p:cNvSpPr>
            <a:spLocks noGrp="1"/>
          </p:cNvSpPr>
          <p:nvPr>
            <p:ph type="ftr" sz="quarter" idx="11"/>
          </p:nvPr>
        </p:nvSpPr>
        <p:spPr/>
        <p:txBody>
          <a:bodyPr/>
          <a:lstStyle>
            <a:lvl1pPr>
              <a:defRPr/>
            </a:lvl1pPr>
          </a:lstStyle>
          <a:p>
            <a:pPr>
              <a:defRPr/>
            </a:pPr>
            <a:r>
              <a:rPr lang="en-US"/>
              <a:t>Online Practicum Orientation/Asst. Prof. Robert U. Lao</a:t>
            </a:r>
          </a:p>
        </p:txBody>
      </p:sp>
      <p:sp>
        <p:nvSpPr>
          <p:cNvPr id="9" name="Slide Number Placeholder 5">
            <a:extLst>
              <a:ext uri="{FF2B5EF4-FFF2-40B4-BE49-F238E27FC236}">
                <a16:creationId xmlns:a16="http://schemas.microsoft.com/office/drawing/2014/main" id="{2C3D2942-3EF5-4DFF-8362-9A161D417123}"/>
              </a:ext>
            </a:extLst>
          </p:cNvPr>
          <p:cNvSpPr>
            <a:spLocks noGrp="1"/>
          </p:cNvSpPr>
          <p:nvPr>
            <p:ph type="sldNum" sz="quarter" idx="12"/>
          </p:nvPr>
        </p:nvSpPr>
        <p:spPr/>
        <p:txBody>
          <a:bodyPr/>
          <a:lstStyle>
            <a:lvl1pPr>
              <a:defRPr/>
            </a:lvl1pPr>
          </a:lstStyle>
          <a:p>
            <a:fld id="{CC1F6B28-17CC-4E3A-A0BB-C9F5338B7C8C}" type="slidenum">
              <a:rPr lang="en-US" altLang="en-US"/>
              <a:pPr/>
              <a:t>‹#›</a:t>
            </a:fld>
            <a:endParaRPr lang="en-US" altLang="en-US"/>
          </a:p>
        </p:txBody>
      </p:sp>
    </p:spTree>
    <p:extLst>
      <p:ext uri="{BB962C8B-B14F-4D97-AF65-F5344CB8AC3E}">
        <p14:creationId xmlns:p14="http://schemas.microsoft.com/office/powerpoint/2010/main" val="3013390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4">
            <a:extLst>
              <a:ext uri="{FF2B5EF4-FFF2-40B4-BE49-F238E27FC236}">
                <a16:creationId xmlns:a16="http://schemas.microsoft.com/office/drawing/2014/main" id="{F8FE459E-3F60-4B53-9CC6-B0B2BBEAF60D}"/>
              </a:ext>
            </a:extLst>
          </p:cNvPr>
          <p:cNvSpPr>
            <a:spLocks noGrp="1"/>
          </p:cNvSpPr>
          <p:nvPr>
            <p:ph type="ftr" sz="quarter" idx="10"/>
          </p:nvPr>
        </p:nvSpPr>
        <p:spPr/>
        <p:txBody>
          <a:bodyPr/>
          <a:lstStyle>
            <a:lvl1pPr>
              <a:defRPr/>
            </a:lvl1pPr>
          </a:lstStyle>
          <a:p>
            <a:pPr>
              <a:defRPr/>
            </a:pPr>
            <a:r>
              <a:rPr lang="en-US"/>
              <a:t>Online Practicum Orientation/Asst. Prof. Robert U. Lao</a:t>
            </a:r>
            <a:endParaRPr lang="en-US" dirty="0"/>
          </a:p>
        </p:txBody>
      </p:sp>
    </p:spTree>
    <p:extLst>
      <p:ext uri="{BB962C8B-B14F-4D97-AF65-F5344CB8AC3E}">
        <p14:creationId xmlns:p14="http://schemas.microsoft.com/office/powerpoint/2010/main" val="812491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36F312A-131E-41BF-963C-4FD3399550E7}"/>
              </a:ext>
            </a:extLst>
          </p:cNvPr>
          <p:cNvSpPr>
            <a:spLocks noGrp="1"/>
          </p:cNvSpPr>
          <p:nvPr>
            <p:ph type="dt" sz="half" idx="10"/>
          </p:nvPr>
        </p:nvSpPr>
        <p:spPr/>
        <p:txBody>
          <a:bodyPr/>
          <a:lstStyle>
            <a:lvl1pPr>
              <a:defRPr/>
            </a:lvl1pPr>
          </a:lstStyle>
          <a:p>
            <a:pPr>
              <a:defRPr/>
            </a:pPr>
            <a:endParaRPr lang="en-US"/>
          </a:p>
        </p:txBody>
      </p:sp>
      <p:sp>
        <p:nvSpPr>
          <p:cNvPr id="3" name="Slide Number Placeholder 5">
            <a:extLst>
              <a:ext uri="{FF2B5EF4-FFF2-40B4-BE49-F238E27FC236}">
                <a16:creationId xmlns:a16="http://schemas.microsoft.com/office/drawing/2014/main" id="{6D68D869-4BB3-47A5-A40A-7CE78589A731}"/>
              </a:ext>
            </a:extLst>
          </p:cNvPr>
          <p:cNvSpPr>
            <a:spLocks noGrp="1"/>
          </p:cNvSpPr>
          <p:nvPr>
            <p:ph type="sldNum" sz="quarter" idx="11"/>
          </p:nvPr>
        </p:nvSpPr>
        <p:spPr/>
        <p:txBody>
          <a:bodyPr/>
          <a:lstStyle>
            <a:lvl1pPr>
              <a:defRPr/>
            </a:lvl1pPr>
          </a:lstStyle>
          <a:p>
            <a:fld id="{4A4FA350-AD8E-464E-94DE-DDC5E5F881AF}" type="slidenum">
              <a:rPr lang="en-US" altLang="en-US"/>
              <a:pPr/>
              <a:t>‹#›</a:t>
            </a:fld>
            <a:endParaRPr lang="en-US" altLang="en-US"/>
          </a:p>
        </p:txBody>
      </p:sp>
    </p:spTree>
    <p:extLst>
      <p:ext uri="{BB962C8B-B14F-4D97-AF65-F5344CB8AC3E}">
        <p14:creationId xmlns:p14="http://schemas.microsoft.com/office/powerpoint/2010/main" val="2603544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tandard page_03">
    <p:spTree>
      <p:nvGrpSpPr>
        <p:cNvPr id="1" name=""/>
        <p:cNvGrpSpPr/>
        <p:nvPr/>
      </p:nvGrpSpPr>
      <p:grpSpPr>
        <a:xfrm>
          <a:off x="0" y="0"/>
          <a:ext cx="0" cy="0"/>
          <a:chOff x="0" y="0"/>
          <a:chExt cx="0" cy="0"/>
        </a:xfrm>
      </p:grpSpPr>
      <p:sp>
        <p:nvSpPr>
          <p:cNvPr id="5" name="Rechteck 11">
            <a:extLst>
              <a:ext uri="{FF2B5EF4-FFF2-40B4-BE49-F238E27FC236}">
                <a16:creationId xmlns:a16="http://schemas.microsoft.com/office/drawing/2014/main" id="{A79C2FA4-BE30-4F93-90E2-9263244967A7}"/>
              </a:ext>
            </a:extLst>
          </p:cNvPr>
          <p:cNvSpPr/>
          <p:nvPr userDrawn="1"/>
        </p:nvSpPr>
        <p:spPr>
          <a:xfrm>
            <a:off x="0" y="2928938"/>
            <a:ext cx="9144000" cy="3929062"/>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defRPr/>
            </a:pPr>
            <a:endParaRPr lang="en-GB" sz="1400" dirty="0">
              <a:solidFill>
                <a:schemeClr val="tx1"/>
              </a:solidFill>
            </a:endParaRPr>
          </a:p>
        </p:txBody>
      </p:sp>
      <p:cxnSp>
        <p:nvCxnSpPr>
          <p:cNvPr id="6" name="Gerade Verbindung 4">
            <a:extLst>
              <a:ext uri="{FF2B5EF4-FFF2-40B4-BE49-F238E27FC236}">
                <a16:creationId xmlns:a16="http://schemas.microsoft.com/office/drawing/2014/main" id="{46506AE2-809A-421E-8EED-101130C2933C}"/>
              </a:ext>
            </a:extLst>
          </p:cNvPr>
          <p:cNvCxnSpPr/>
          <p:nvPr/>
        </p:nvCxnSpPr>
        <p:spPr>
          <a:xfrm>
            <a:off x="0" y="97155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7" name="Gerade Verbindung 10">
            <a:extLst>
              <a:ext uri="{FF2B5EF4-FFF2-40B4-BE49-F238E27FC236}">
                <a16:creationId xmlns:a16="http://schemas.microsoft.com/office/drawing/2014/main" id="{08BAC710-AAFC-44B4-943F-83AA6948D802}"/>
              </a:ext>
            </a:extLst>
          </p:cNvPr>
          <p:cNvCxnSpPr/>
          <p:nvPr userDrawn="1"/>
        </p:nvCxnSpPr>
        <p:spPr>
          <a:xfrm>
            <a:off x="0" y="97155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8" name="Grafik 9">
            <a:extLst>
              <a:ext uri="{FF2B5EF4-FFF2-40B4-BE49-F238E27FC236}">
                <a16:creationId xmlns:a16="http://schemas.microsoft.com/office/drawing/2014/main" id="{CD0A0195-722C-46DE-85C7-2F911FEDB8B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5" y="6578600"/>
            <a:ext cx="63023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nhaltsplatzhalt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Titel 3"/>
          <p:cNvSpPr>
            <a:spLocks noGrp="1"/>
          </p:cNvSpPr>
          <p:nvPr>
            <p:ph type="title"/>
          </p:nvPr>
        </p:nvSpPr>
        <p:spPr/>
        <p:txBody>
          <a:bodyPr/>
          <a:lstStyle/>
          <a:p>
            <a:r>
              <a:rPr lang="en-US"/>
              <a:t>Click to edit Master title style</a:t>
            </a:r>
            <a:endParaRPr lang="de-DE"/>
          </a:p>
        </p:txBody>
      </p:sp>
      <p:sp>
        <p:nvSpPr>
          <p:cNvPr id="9" name="Datumsplatzhalter 5">
            <a:extLst>
              <a:ext uri="{FF2B5EF4-FFF2-40B4-BE49-F238E27FC236}">
                <a16:creationId xmlns:a16="http://schemas.microsoft.com/office/drawing/2014/main" id="{BB04377D-BCE0-4573-9389-AD718D56980B}"/>
              </a:ext>
            </a:extLst>
          </p:cNvPr>
          <p:cNvSpPr>
            <a:spLocks noGrp="1"/>
          </p:cNvSpPr>
          <p:nvPr>
            <p:ph type="dt" sz="half" idx="10"/>
          </p:nvPr>
        </p:nvSpPr>
        <p:spPr/>
        <p:txBody>
          <a:bodyPr/>
          <a:lstStyle>
            <a:lvl1pPr>
              <a:defRPr/>
            </a:lvl1pPr>
          </a:lstStyle>
          <a:p>
            <a:pPr>
              <a:defRPr/>
            </a:pPr>
            <a:fld id="{F1CE6EEA-8EF8-4626-A5A0-68D68164B331}" type="datetime1">
              <a:rPr lang="en-GB"/>
              <a:pPr>
                <a:defRPr/>
              </a:pPr>
              <a:t>24/06/2021</a:t>
            </a:fld>
            <a:endParaRPr lang="en-GB" dirty="0"/>
          </a:p>
        </p:txBody>
      </p:sp>
      <p:sp>
        <p:nvSpPr>
          <p:cNvPr id="10" name="Fußzeilenplatzhalter 6">
            <a:extLst>
              <a:ext uri="{FF2B5EF4-FFF2-40B4-BE49-F238E27FC236}">
                <a16:creationId xmlns:a16="http://schemas.microsoft.com/office/drawing/2014/main" id="{17DF76AC-D2ED-4D71-AA1F-5D74F4642506}"/>
              </a:ext>
            </a:extLst>
          </p:cNvPr>
          <p:cNvSpPr>
            <a:spLocks noGrp="1"/>
          </p:cNvSpPr>
          <p:nvPr>
            <p:ph type="ftr" sz="quarter" idx="11"/>
          </p:nvPr>
        </p:nvSpPr>
        <p:spPr/>
        <p:txBody>
          <a:bodyPr/>
          <a:lstStyle>
            <a:lvl1pPr>
              <a:defRPr/>
            </a:lvl1pPr>
          </a:lstStyle>
          <a:p>
            <a:pPr>
              <a:defRPr/>
            </a:pPr>
            <a:endParaRPr lang="en-GB"/>
          </a:p>
        </p:txBody>
      </p:sp>
      <p:sp>
        <p:nvSpPr>
          <p:cNvPr id="11" name="Foliennummernplatzhalter 7">
            <a:extLst>
              <a:ext uri="{FF2B5EF4-FFF2-40B4-BE49-F238E27FC236}">
                <a16:creationId xmlns:a16="http://schemas.microsoft.com/office/drawing/2014/main" id="{31F17365-C97E-4576-8795-47482C958056}"/>
              </a:ext>
            </a:extLst>
          </p:cNvPr>
          <p:cNvSpPr>
            <a:spLocks noGrp="1"/>
          </p:cNvSpPr>
          <p:nvPr>
            <p:ph type="sldNum" sz="quarter" idx="12"/>
          </p:nvPr>
        </p:nvSpPr>
        <p:spPr/>
        <p:txBody>
          <a:bodyPr/>
          <a:lstStyle>
            <a:lvl1pPr>
              <a:defRPr/>
            </a:lvl1pPr>
          </a:lstStyle>
          <a:p>
            <a:fld id="{9129C924-F4FC-4FB8-8D16-5BBD8C94D7A6}" type="slidenum">
              <a:rPr lang="en-GB" altLang="en-US"/>
              <a:pPr/>
              <a:t>‹#›</a:t>
            </a:fld>
            <a:endParaRPr lang="en-GB" altLang="en-US"/>
          </a:p>
        </p:txBody>
      </p:sp>
    </p:spTree>
    <p:extLst>
      <p:ext uri="{BB962C8B-B14F-4D97-AF65-F5344CB8AC3E}">
        <p14:creationId xmlns:p14="http://schemas.microsoft.com/office/powerpoint/2010/main" val="3278571368"/>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2165D3F-E808-4DF5-8138-425C956AA082}"/>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79E2B3E-6FD3-432F-997F-16BA0D1F22C9}"/>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A01B73D-4ED8-4067-AE18-67BF97D63E9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B28A8454-C100-4ACF-B30A-5834EA19D7A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t>Online Practicum Orientation/Asst. Prof. Robert U. Lao</a:t>
            </a:r>
          </a:p>
        </p:txBody>
      </p:sp>
      <p:sp>
        <p:nvSpPr>
          <p:cNvPr id="6" name="Slide Number Placeholder 5">
            <a:extLst>
              <a:ext uri="{FF2B5EF4-FFF2-40B4-BE49-F238E27FC236}">
                <a16:creationId xmlns:a16="http://schemas.microsoft.com/office/drawing/2014/main" id="{A648E68C-5349-4DEA-A3CA-A321221081D7}"/>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235AAF0C-9957-4C5D-91AF-9AFB7456592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402" r:id="rId1"/>
    <p:sldLayoutId id="2147484406" r:id="rId2"/>
    <p:sldLayoutId id="2147484403" r:id="rId3"/>
    <p:sldLayoutId id="2147484404" r:id="rId4"/>
    <p:sldLayoutId id="2147484405" r:id="rId5"/>
    <p:sldLayoutId id="2147484407" r:id="rId6"/>
    <p:sldLayoutId id="2147484408" r:id="rId7"/>
    <p:sldLayoutId id="2147484409" r:id="rId8"/>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8.emf"/></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https://drive.google.com/drive/folders/10erahqp9l4rlzgJO1CmZ6GttX4arHRcc?usp=sharin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drive.google.com/drive/folders/1ibxkGWoDGzXANHSriSasrNPHfr1iSB8L?usp=sharin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bject 18">
            <a:extLst>
              <a:ext uri="{FF2B5EF4-FFF2-40B4-BE49-F238E27FC236}">
                <a16:creationId xmlns:a16="http://schemas.microsoft.com/office/drawing/2014/main" id="{ED9E9AB7-E005-4107-9FF7-5116B867519C}"/>
              </a:ext>
            </a:extLst>
          </p:cNvPr>
          <p:cNvSpPr>
            <a:spLocks noChangeArrowheads="1"/>
          </p:cNvSpPr>
          <p:nvPr/>
        </p:nvSpPr>
        <p:spPr bwMode="auto">
          <a:xfrm>
            <a:off x="5414963" y="1844675"/>
            <a:ext cx="808037" cy="11366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8195" name="object 20">
            <a:extLst>
              <a:ext uri="{FF2B5EF4-FFF2-40B4-BE49-F238E27FC236}">
                <a16:creationId xmlns:a16="http://schemas.microsoft.com/office/drawing/2014/main" id="{6945664F-B720-4C44-B65B-7C7B0285B89E}"/>
              </a:ext>
            </a:extLst>
          </p:cNvPr>
          <p:cNvSpPr>
            <a:spLocks noChangeArrowheads="1"/>
          </p:cNvSpPr>
          <p:nvPr/>
        </p:nvSpPr>
        <p:spPr bwMode="auto">
          <a:xfrm>
            <a:off x="6599238" y="1844675"/>
            <a:ext cx="822325" cy="113665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21" name="object 21">
            <a:extLst>
              <a:ext uri="{FF2B5EF4-FFF2-40B4-BE49-F238E27FC236}">
                <a16:creationId xmlns:a16="http://schemas.microsoft.com/office/drawing/2014/main" id="{24D94DE8-466A-47F2-98C7-737E9A38ED13}"/>
              </a:ext>
            </a:extLst>
          </p:cNvPr>
          <p:cNvSpPr txBox="1">
            <a:spLocks noGrp="1"/>
          </p:cNvSpPr>
          <p:nvPr>
            <p:ph type="title"/>
          </p:nvPr>
        </p:nvSpPr>
        <p:spPr>
          <a:xfrm>
            <a:off x="1285228" y="553588"/>
            <a:ext cx="6765683" cy="4515082"/>
          </a:xfrm>
        </p:spPr>
        <p:txBody>
          <a:bodyPr lIns="0" tIns="0" rIns="0" bIns="0" rtlCol="0">
            <a:spAutoFit/>
          </a:bodyPr>
          <a:lstStyle/>
          <a:p>
            <a:pPr marL="12700" eaLnBrk="1" fontAlgn="auto" hangingPunct="1">
              <a:spcAft>
                <a:spcPts val="0"/>
              </a:spcAft>
              <a:defRPr/>
            </a:pPr>
            <a:r>
              <a:rPr sz="4300" b="1"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PRACTICUM ORIENTATION</a:t>
            </a:r>
          </a:p>
          <a:p>
            <a:pPr marL="12700" eaLnBrk="1" fontAlgn="auto" hangingPunct="1">
              <a:spcAft>
                <a:spcPts val="0"/>
              </a:spcAft>
              <a:defRPr/>
            </a:pPr>
            <a:r>
              <a:rPr sz="4000" b="1" i="1"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for Academic Year 20</a:t>
            </a:r>
            <a:r>
              <a:rPr lang="en-US" sz="4000" b="1" i="1"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21</a:t>
            </a:r>
            <a:r>
              <a:rPr sz="4000" b="1" i="1"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-20</a:t>
            </a:r>
            <a:r>
              <a:rPr lang="en-US" sz="4000" b="1" i="1"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22</a:t>
            </a:r>
            <a:br>
              <a:rPr lang="en-US" sz="4000" b="1" i="1"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br>
            <a:r>
              <a:rPr lang="en-US" sz="4000" b="1" i="1"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for Financial Management Students</a:t>
            </a:r>
            <a:br>
              <a:rPr lang="en-US" sz="4000" b="1" i="1"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br>
            <a:r>
              <a:rPr lang="en-US" sz="4000" b="1" i="1"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
            </a:r>
            <a:br>
              <a:rPr lang="en-US" sz="4000" b="1" i="1"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br>
            <a:r>
              <a:rPr lang="en-US" sz="4000" b="1" i="1"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
            </a:r>
            <a:br>
              <a:rPr lang="en-US" sz="4000" b="1" i="1"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br>
            <a:endParaRPr sz="4000" b="1"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
        <p:nvSpPr>
          <p:cNvPr id="22" name="object 22">
            <a:extLst>
              <a:ext uri="{FF2B5EF4-FFF2-40B4-BE49-F238E27FC236}">
                <a16:creationId xmlns:a16="http://schemas.microsoft.com/office/drawing/2014/main" id="{9E417D43-68A8-40E2-9C81-842F8DFAFDDC}"/>
              </a:ext>
            </a:extLst>
          </p:cNvPr>
          <p:cNvSpPr txBox="1"/>
          <p:nvPr/>
        </p:nvSpPr>
        <p:spPr>
          <a:xfrm>
            <a:off x="1325563" y="4373563"/>
            <a:ext cx="6096000" cy="2028825"/>
          </a:xfrm>
          <a:prstGeom prst="rect">
            <a:avLst/>
          </a:prstGeom>
        </p:spPr>
        <p:txBody>
          <a:bodyPr lIns="0" tIns="0" rIns="0" bIns="0">
            <a:spAutoFit/>
          </a:bodyPr>
          <a:lstStyle/>
          <a:p>
            <a:pPr marL="12700">
              <a:defRPr/>
            </a:pPr>
            <a:endParaRPr sz="2400" dirty="0">
              <a:latin typeface="Gill Sans MT"/>
              <a:cs typeface="Gill Sans MT"/>
            </a:endParaRPr>
          </a:p>
          <a:p>
            <a:pPr marL="12700">
              <a:spcBef>
                <a:spcPts val="320"/>
              </a:spcBef>
              <a:defRPr/>
            </a:pPr>
            <a:r>
              <a:rPr lang="en-PH" sz="2400" b="1" dirty="0">
                <a:solidFill>
                  <a:schemeClr val="tx2">
                    <a:lumMod val="75000"/>
                  </a:schemeClr>
                </a:solidFill>
                <a:latin typeface="Times New Roman" panose="02020603050405020304" pitchFamily="18" charset="0"/>
                <a:cs typeface="Times New Roman" panose="02020603050405020304" pitchFamily="18" charset="0"/>
              </a:rPr>
              <a:t>Asst. </a:t>
            </a:r>
            <a:r>
              <a:rPr sz="2400" b="1" spc="-245" dirty="0">
                <a:solidFill>
                  <a:schemeClr val="tx2">
                    <a:lumMod val="75000"/>
                  </a:schemeClr>
                </a:solidFill>
                <a:latin typeface="Times New Roman" panose="02020603050405020304" pitchFamily="18" charset="0"/>
                <a:cs typeface="Times New Roman" panose="02020603050405020304" pitchFamily="18" charset="0"/>
              </a:rPr>
              <a:t> </a:t>
            </a:r>
            <a:r>
              <a:rPr sz="2400" b="1" spc="-15" dirty="0">
                <a:solidFill>
                  <a:schemeClr val="tx2">
                    <a:lumMod val="75000"/>
                  </a:schemeClr>
                </a:solidFill>
                <a:latin typeface="Times New Roman" panose="02020603050405020304" pitchFamily="18" charset="0"/>
                <a:cs typeface="Times New Roman" panose="02020603050405020304" pitchFamily="18" charset="0"/>
              </a:rPr>
              <a:t>Prof.</a:t>
            </a:r>
            <a:r>
              <a:rPr lang="en-US" sz="2400" b="1" spc="-15" dirty="0">
                <a:solidFill>
                  <a:schemeClr val="tx2">
                    <a:lumMod val="75000"/>
                  </a:schemeClr>
                </a:solidFill>
                <a:latin typeface="Times New Roman" panose="02020603050405020304" pitchFamily="18" charset="0"/>
                <a:cs typeface="Times New Roman" panose="02020603050405020304" pitchFamily="18" charset="0"/>
              </a:rPr>
              <a:t> Robert U. Lao</a:t>
            </a:r>
            <a:endParaRPr lang="en-PH" sz="2400" dirty="0">
              <a:solidFill>
                <a:schemeClr val="tx2">
                  <a:lumMod val="75000"/>
                </a:schemeClr>
              </a:solidFill>
              <a:latin typeface="Times New Roman" panose="02020603050405020304" pitchFamily="18" charset="0"/>
              <a:cs typeface="Times New Roman" panose="02020603050405020304" pitchFamily="18" charset="0"/>
            </a:endParaRPr>
          </a:p>
          <a:p>
            <a:pPr marL="12700">
              <a:spcBef>
                <a:spcPts val="320"/>
              </a:spcBef>
              <a:defRPr/>
            </a:pPr>
            <a:r>
              <a:rPr sz="2400" dirty="0">
                <a:solidFill>
                  <a:schemeClr val="tx2">
                    <a:lumMod val="75000"/>
                  </a:schemeClr>
                </a:solidFill>
                <a:latin typeface="Times New Roman" panose="02020603050405020304" pitchFamily="18" charset="0"/>
                <a:cs typeface="Times New Roman" panose="02020603050405020304" pitchFamily="18" charset="0"/>
              </a:rPr>
              <a:t>Practicum</a:t>
            </a:r>
            <a:r>
              <a:rPr sz="2400" spc="-70" dirty="0">
                <a:solidFill>
                  <a:schemeClr val="tx2">
                    <a:lumMod val="75000"/>
                  </a:schemeClr>
                </a:solidFill>
                <a:latin typeface="Times New Roman" panose="02020603050405020304" pitchFamily="18" charset="0"/>
                <a:cs typeface="Times New Roman" panose="02020603050405020304" pitchFamily="18" charset="0"/>
              </a:rPr>
              <a:t> </a:t>
            </a:r>
            <a:r>
              <a:rPr sz="2400" spc="-10" dirty="0">
                <a:solidFill>
                  <a:schemeClr val="tx2">
                    <a:lumMod val="75000"/>
                  </a:schemeClr>
                </a:solidFill>
                <a:latin typeface="Times New Roman" panose="02020603050405020304" pitchFamily="18" charset="0"/>
                <a:cs typeface="Times New Roman" panose="02020603050405020304" pitchFamily="18" charset="0"/>
              </a:rPr>
              <a:t>Coordinator</a:t>
            </a:r>
            <a:r>
              <a:rPr lang="en-US" sz="2400" spc="-10" dirty="0">
                <a:solidFill>
                  <a:schemeClr val="tx2">
                    <a:lumMod val="75000"/>
                  </a:schemeClr>
                </a:solidFill>
                <a:latin typeface="Times New Roman" panose="02020603050405020304" pitchFamily="18" charset="0"/>
                <a:cs typeface="Times New Roman" panose="02020603050405020304" pitchFamily="18" charset="0"/>
              </a:rPr>
              <a:t> AY 2020-2021</a:t>
            </a:r>
            <a:endParaRPr sz="2400" dirty="0">
              <a:solidFill>
                <a:schemeClr val="tx2">
                  <a:lumMod val="75000"/>
                </a:schemeClr>
              </a:solidFill>
              <a:latin typeface="Times New Roman" panose="02020603050405020304" pitchFamily="18" charset="0"/>
              <a:cs typeface="Times New Roman" panose="02020603050405020304" pitchFamily="18" charset="0"/>
            </a:endParaRPr>
          </a:p>
          <a:p>
            <a:pPr>
              <a:spcBef>
                <a:spcPts val="50"/>
              </a:spcBef>
              <a:defRPr/>
            </a:pPr>
            <a:endParaRPr sz="3000" dirty="0">
              <a:solidFill>
                <a:schemeClr val="tx2">
                  <a:lumMod val="75000"/>
                </a:schemeClr>
              </a:solidFill>
              <a:latin typeface="Times New Roman" panose="02020603050405020304" pitchFamily="18" charset="0"/>
              <a:cs typeface="Times New Roman" panose="02020603050405020304" pitchFamily="18" charset="0"/>
            </a:endParaRPr>
          </a:p>
          <a:p>
            <a:pPr marL="12700">
              <a:defRPr/>
            </a:pPr>
            <a:endParaRPr lang="en-PH" sz="2400" dirty="0">
              <a:solidFill>
                <a:schemeClr val="tx2">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bject 14">
            <a:extLst>
              <a:ext uri="{FF2B5EF4-FFF2-40B4-BE49-F238E27FC236}">
                <a16:creationId xmlns:a16="http://schemas.microsoft.com/office/drawing/2014/main" id="{8A05797B-BDD8-4D08-91F6-EE908A0BE999}"/>
              </a:ext>
            </a:extLst>
          </p:cNvPr>
          <p:cNvSpPr>
            <a:spLocks noChangeArrowheads="1"/>
          </p:cNvSpPr>
          <p:nvPr/>
        </p:nvSpPr>
        <p:spPr bwMode="auto">
          <a:xfrm>
            <a:off x="4918075" y="127000"/>
            <a:ext cx="882650" cy="12223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7411" name="object 15">
            <a:extLst>
              <a:ext uri="{FF2B5EF4-FFF2-40B4-BE49-F238E27FC236}">
                <a16:creationId xmlns:a16="http://schemas.microsoft.com/office/drawing/2014/main" id="{CC3D6D4B-3FD1-4FEB-BCFD-1A27E496E204}"/>
              </a:ext>
            </a:extLst>
          </p:cNvPr>
          <p:cNvSpPr>
            <a:spLocks noGrp="1"/>
          </p:cNvSpPr>
          <p:nvPr>
            <p:ph type="title"/>
          </p:nvPr>
        </p:nvSpPr>
        <p:spPr>
          <a:xfrm>
            <a:off x="1163638" y="384175"/>
            <a:ext cx="7629525" cy="661988"/>
          </a:xfrm>
        </p:spPr>
        <p:txBody>
          <a:bodyPr lIns="0" tIns="0" rIns="0" bIns="0">
            <a:spAutoFit/>
          </a:bodyPr>
          <a:lstStyle/>
          <a:p>
            <a:pPr marL="12700" eaLnBrk="1" hangingPunct="1">
              <a:tabLst>
                <a:tab pos="7616825" algn="l"/>
              </a:tabLst>
            </a:pPr>
            <a:r>
              <a:rPr lang="en-US" altLang="en-US" u="sng">
                <a:latin typeface="Times New Roman" panose="02020603050405020304" pitchFamily="18" charset="0"/>
                <a:cs typeface="Times New Roman" panose="02020603050405020304" pitchFamily="18" charset="0"/>
              </a:rPr>
              <a:t>Objectives of practicum?</a:t>
            </a:r>
            <a:r>
              <a:rPr lang="en-US" altLang="en-US" sz="4300" u="sng">
                <a:latin typeface="Times New Roman" panose="02020603050405020304" pitchFamily="18" charset="0"/>
                <a:cs typeface="Times New Roman" panose="02020603050405020304" pitchFamily="18" charset="0"/>
              </a:rPr>
              <a:t>	</a:t>
            </a:r>
          </a:p>
        </p:txBody>
      </p:sp>
      <p:sp>
        <p:nvSpPr>
          <p:cNvPr id="17412" name="object 16">
            <a:extLst>
              <a:ext uri="{FF2B5EF4-FFF2-40B4-BE49-F238E27FC236}">
                <a16:creationId xmlns:a16="http://schemas.microsoft.com/office/drawing/2014/main" id="{B7A048C7-BE6D-4689-86C9-EEE31AAE4DF0}"/>
              </a:ext>
            </a:extLst>
          </p:cNvPr>
          <p:cNvSpPr txBox="1">
            <a:spLocks noChangeArrowheads="1"/>
          </p:cNvSpPr>
          <p:nvPr/>
        </p:nvSpPr>
        <p:spPr bwMode="auto">
          <a:xfrm>
            <a:off x="1306513" y="1328738"/>
            <a:ext cx="6757987" cy="344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293688" algn="l"/>
              </a:tabLst>
              <a:defRPr>
                <a:solidFill>
                  <a:schemeClr val="tx1"/>
                </a:solidFill>
                <a:latin typeface="Tahoma" panose="020B0604030504040204" pitchFamily="34" charset="0"/>
                <a:cs typeface="Arial" panose="020B0604020202020204" pitchFamily="34" charset="0"/>
              </a:defRPr>
            </a:lvl1pPr>
            <a:lvl2pPr marL="742950" indent="-285750">
              <a:tabLst>
                <a:tab pos="293688" algn="l"/>
              </a:tabLst>
              <a:defRPr>
                <a:solidFill>
                  <a:schemeClr val="tx1"/>
                </a:solidFill>
                <a:latin typeface="Tahoma" panose="020B0604030504040204" pitchFamily="34" charset="0"/>
                <a:cs typeface="Arial" panose="020B0604020202020204" pitchFamily="34" charset="0"/>
              </a:defRPr>
            </a:lvl2pPr>
            <a:lvl3pPr marL="1143000" indent="-228600">
              <a:tabLst>
                <a:tab pos="293688" algn="l"/>
              </a:tabLst>
              <a:defRPr>
                <a:solidFill>
                  <a:schemeClr val="tx1"/>
                </a:solidFill>
                <a:latin typeface="Tahoma" panose="020B0604030504040204" pitchFamily="34" charset="0"/>
                <a:cs typeface="Arial" panose="020B0604020202020204" pitchFamily="34" charset="0"/>
              </a:defRPr>
            </a:lvl3pPr>
            <a:lvl4pPr marL="1600200" indent="-228600">
              <a:tabLst>
                <a:tab pos="293688" algn="l"/>
              </a:tabLst>
              <a:defRPr>
                <a:solidFill>
                  <a:schemeClr val="tx1"/>
                </a:solidFill>
                <a:latin typeface="Tahoma" panose="020B0604030504040204" pitchFamily="34" charset="0"/>
                <a:cs typeface="Arial" panose="020B0604020202020204" pitchFamily="34" charset="0"/>
              </a:defRPr>
            </a:lvl4pPr>
            <a:lvl5pPr marL="2057400" indent="-228600">
              <a:tabLst>
                <a:tab pos="293688"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9pPr>
          </a:lstStyle>
          <a:p>
            <a:pPr>
              <a:buClr>
                <a:srgbClr val="3891A7"/>
              </a:buClr>
              <a:buSzPct val="79000"/>
            </a:pPr>
            <a:r>
              <a:rPr lang="en-US" altLang="en-US" sz="3200" b="1">
                <a:latin typeface="Times New Roman" panose="02020603050405020304" pitchFamily="18" charset="0"/>
                <a:cs typeface="Times New Roman" panose="02020603050405020304" pitchFamily="18" charset="0"/>
              </a:rPr>
              <a:t>For Students:</a:t>
            </a:r>
          </a:p>
          <a:p>
            <a:pPr>
              <a:buClr>
                <a:srgbClr val="3891A7"/>
              </a:buClr>
              <a:buSzPct val="79000"/>
            </a:pPr>
            <a:endParaRPr lang="en-US" altLang="en-US" sz="3200">
              <a:latin typeface="Times New Roman" panose="02020603050405020304" pitchFamily="18" charset="0"/>
              <a:cs typeface="Times New Roman" panose="02020603050405020304" pitchFamily="18" charset="0"/>
            </a:endParaRPr>
          </a:p>
          <a:p>
            <a:pPr>
              <a:buClr>
                <a:srgbClr val="3891A7"/>
              </a:buClr>
              <a:buSzPct val="79000"/>
            </a:pPr>
            <a:r>
              <a:rPr lang="en-US" altLang="en-US" sz="3200">
                <a:latin typeface="Times New Roman" panose="02020603050405020304" pitchFamily="18" charset="0"/>
                <a:cs typeface="Times New Roman" panose="02020603050405020304" pitchFamily="18" charset="0"/>
              </a:rPr>
              <a:t>Learn the professional work ethic in the course of online practicum</a:t>
            </a:r>
          </a:p>
          <a:p>
            <a:pPr>
              <a:buClr>
                <a:srgbClr val="3891A7"/>
              </a:buClr>
              <a:buSzPct val="79000"/>
            </a:pPr>
            <a:endParaRPr lang="en-US" altLang="en-US" sz="3200">
              <a:latin typeface="Times New Roman" panose="02020603050405020304" pitchFamily="18" charset="0"/>
              <a:cs typeface="Times New Roman" panose="02020603050405020304" pitchFamily="18" charset="0"/>
            </a:endParaRPr>
          </a:p>
          <a:p>
            <a:pPr>
              <a:buClr>
                <a:srgbClr val="3891A7"/>
              </a:buClr>
              <a:buSzPct val="79000"/>
            </a:pPr>
            <a:endParaRPr lang="en-US" altLang="en-US" sz="3200">
              <a:latin typeface="Times New Roman" panose="02020603050405020304" pitchFamily="18" charset="0"/>
              <a:cs typeface="Times New Roman" panose="02020603050405020304" pitchFamily="18" charset="0"/>
            </a:endParaRPr>
          </a:p>
          <a:p>
            <a:pPr>
              <a:buClr>
                <a:srgbClr val="3891A7"/>
              </a:buClr>
              <a:buSzPct val="79000"/>
            </a:pPr>
            <a:r>
              <a:rPr lang="en-US" altLang="en-US" sz="3200">
                <a:latin typeface="Times New Roman" panose="02020603050405020304" pitchFamily="18" charset="0"/>
                <a:cs typeface="Times New Roman" panose="02020603050405020304" pitchFamily="18" charset="0"/>
              </a:rPr>
              <a:t>LEARN</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a:extLst>
              <a:ext uri="{FF2B5EF4-FFF2-40B4-BE49-F238E27FC236}">
                <a16:creationId xmlns:a16="http://schemas.microsoft.com/office/drawing/2014/main" id="{908D95AC-3635-4798-830A-A993BBFE4243}"/>
              </a:ext>
            </a:extLst>
          </p:cNvPr>
          <p:cNvSpPr>
            <a:spLocks noChangeArrowheads="1"/>
          </p:cNvSpPr>
          <p:nvPr/>
        </p:nvSpPr>
        <p:spPr bwMode="auto">
          <a:xfrm>
            <a:off x="533400" y="381000"/>
            <a:ext cx="8229600" cy="405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lnSpc>
                <a:spcPct val="115000"/>
              </a:lnSpc>
              <a:buClr>
                <a:srgbClr val="000000"/>
              </a:buClr>
            </a:pPr>
            <a:r>
              <a:rPr lang="en-US" altLang="en-US" sz="3200">
                <a:latin typeface="Times New Roman" panose="02020603050405020304" pitchFamily="18" charset="0"/>
                <a:cs typeface="Times New Roman" panose="02020603050405020304" pitchFamily="18" charset="0"/>
              </a:rPr>
              <a:t>Interim Assessment or preliminary submissions,  where the practicumer will provide his/her Practicum Adviser with due modular reports.</a:t>
            </a:r>
          </a:p>
          <a:p>
            <a:pPr algn="just">
              <a:lnSpc>
                <a:spcPct val="115000"/>
              </a:lnSpc>
              <a:buClr>
                <a:srgbClr val="000000"/>
              </a:buClr>
            </a:pPr>
            <a:endParaRPr lang="en-US" altLang="en-US" sz="3200">
              <a:latin typeface="Times New Roman" panose="02020603050405020304" pitchFamily="18" charset="0"/>
              <a:cs typeface="Times New Roman" panose="02020603050405020304" pitchFamily="18" charset="0"/>
            </a:endParaRPr>
          </a:p>
          <a:p>
            <a:pPr algn="just">
              <a:lnSpc>
                <a:spcPct val="115000"/>
              </a:lnSpc>
              <a:buClr>
                <a:srgbClr val="000000"/>
              </a:buClr>
            </a:pPr>
            <a:r>
              <a:rPr lang="en-US" altLang="en-US" sz="3200">
                <a:latin typeface="Times New Roman" panose="02020603050405020304" pitchFamily="18" charset="0"/>
                <a:cs typeface="Times New Roman" panose="02020603050405020304" pitchFamily="18" charset="0"/>
              </a:rPr>
              <a:t>Post-Practicum Meeting, where the practicumer(s) will present his/her/their Pracfolio.</a:t>
            </a:r>
          </a:p>
        </p:txBody>
      </p:sp>
      <p:cxnSp>
        <p:nvCxnSpPr>
          <p:cNvPr id="3" name="Elbow Connector 2">
            <a:extLst>
              <a:ext uri="{FF2B5EF4-FFF2-40B4-BE49-F238E27FC236}">
                <a16:creationId xmlns:a16="http://schemas.microsoft.com/office/drawing/2014/main" id="{B543366E-740F-47C6-921C-9EF4C47540F2}"/>
              </a:ext>
            </a:extLst>
          </p:cNvPr>
          <p:cNvCxnSpPr/>
          <p:nvPr/>
        </p:nvCxnSpPr>
        <p:spPr>
          <a:xfrm>
            <a:off x="7620000" y="1371600"/>
            <a:ext cx="76200" cy="12700"/>
          </a:xfrm>
          <a:prstGeom prst="bentConnector3">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25BF9F-F8ED-4510-A405-9A0A49D1388C}"/>
              </a:ext>
            </a:extLst>
          </p:cNvPr>
          <p:cNvSpPr/>
          <p:nvPr/>
        </p:nvSpPr>
        <p:spPr>
          <a:xfrm>
            <a:off x="533400" y="381000"/>
            <a:ext cx="8229600" cy="5754688"/>
          </a:xfrm>
          <a:prstGeom prst="rect">
            <a:avLst/>
          </a:prstGeom>
        </p:spPr>
        <p:txBody>
          <a:bodyPr>
            <a:spAutoFit/>
          </a:bodyPr>
          <a:lstStyle/>
          <a:p>
            <a:pPr algn="just">
              <a:lnSpc>
                <a:spcPct val="115000"/>
              </a:lnSpc>
              <a:spcBef>
                <a:spcPts val="0"/>
              </a:spcBef>
              <a:spcAft>
                <a:spcPts val="0"/>
              </a:spcAft>
              <a:tabLst>
                <a:tab pos="285750" algn="l"/>
              </a:tabLst>
              <a:defRPr/>
            </a:pPr>
            <a:r>
              <a:rPr lang="en-US" sz="3200" dirty="0">
                <a:latin typeface="Times New Roman" panose="02020603050405020304" pitchFamily="18" charset="0"/>
                <a:ea typeface="Times New Roman" panose="02020603050405020304" pitchFamily="18" charset="0"/>
              </a:rPr>
              <a:t>The practicum grade of a student will be computed based on the following:</a:t>
            </a:r>
          </a:p>
          <a:p>
            <a:pPr algn="just">
              <a:lnSpc>
                <a:spcPct val="115000"/>
              </a:lnSpc>
              <a:spcBef>
                <a:spcPts val="0"/>
              </a:spcBef>
              <a:spcAft>
                <a:spcPts val="0"/>
              </a:spcAft>
              <a:tabLst>
                <a:tab pos="285750" algn="l"/>
              </a:tabLst>
              <a:defRPr/>
            </a:pPr>
            <a:r>
              <a:rPr lang="en-US" sz="3200" dirty="0">
                <a:latin typeface="Times New Roman" panose="02020603050405020304" pitchFamily="18" charset="0"/>
                <a:ea typeface="Times New Roman" panose="02020603050405020304" pitchFamily="18" charset="0"/>
              </a:rPr>
              <a:t>(A) Supervisor’s Rating		        	</a:t>
            </a:r>
            <a:r>
              <a:rPr lang="en-US" sz="3200" u="sng" dirty="0">
                <a:latin typeface="Times New Roman" panose="02020603050405020304" pitchFamily="18" charset="0"/>
                <a:ea typeface="Times New Roman" panose="02020603050405020304" pitchFamily="18" charset="0"/>
              </a:rPr>
              <a:t>40%</a:t>
            </a:r>
            <a:endParaRPr lang="en-US" sz="3200" dirty="0">
              <a:latin typeface="Times New Roman" panose="02020603050405020304" pitchFamily="18" charset="0"/>
              <a:ea typeface="Times New Roman" panose="02020603050405020304" pitchFamily="18" charset="0"/>
            </a:endParaRPr>
          </a:p>
          <a:p>
            <a:pPr indent="45720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*Based on the rubrics provided in Annex A</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(B) Average Modular Output ratings	</a:t>
            </a:r>
            <a:r>
              <a:rPr lang="en-US" sz="3200" u="sng" dirty="0">
                <a:latin typeface="Times New Roman" panose="02020603050405020304" pitchFamily="18" charset="0"/>
                <a:ea typeface="Times New Roman" panose="02020603050405020304" pitchFamily="18" charset="0"/>
              </a:rPr>
              <a:t>40%</a:t>
            </a:r>
            <a:endParaRPr lang="en-US" sz="3200" dirty="0">
              <a:latin typeface="Times New Roman" panose="02020603050405020304" pitchFamily="18" charset="0"/>
              <a:ea typeface="Times New Roman" panose="02020603050405020304" pitchFamily="18" charset="0"/>
            </a:endParaRPr>
          </a:p>
          <a:p>
            <a:pPr indent="45720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*Based on the prescribed five-month 	rationalization scheme </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(C) Practicum Adviser’s Rating		</a:t>
            </a:r>
            <a:r>
              <a:rPr lang="en-US" sz="3200" u="sng" dirty="0">
                <a:latin typeface="Times New Roman" panose="02020603050405020304" pitchFamily="18" charset="0"/>
                <a:ea typeface="Times New Roman" panose="02020603050405020304" pitchFamily="18" charset="0"/>
              </a:rPr>
              <a:t>20%</a:t>
            </a:r>
            <a:endParaRPr lang="en-US" sz="3200" dirty="0">
              <a:latin typeface="Times New Roman" panose="02020603050405020304" pitchFamily="18" charset="0"/>
              <a:ea typeface="Times New Roman" panose="02020603050405020304" pitchFamily="18" charset="0"/>
            </a:endParaRPr>
          </a:p>
          <a:p>
            <a:pPr indent="45720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*Based on rubrics provided in Annex B</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r>
              <a:rPr lang="en-US" sz="3200" b="1" dirty="0">
                <a:latin typeface="Times New Roman" panose="02020603050405020304" pitchFamily="18" charset="0"/>
                <a:ea typeface="Times New Roman" panose="02020603050405020304" pitchFamily="18" charset="0"/>
              </a:rPr>
              <a:t>100%</a:t>
            </a:r>
            <a:endParaRPr lang="en-US" sz="32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3C2C67-20AF-4DE0-8D66-5A5AAB175781}"/>
              </a:ext>
            </a:extLst>
          </p:cNvPr>
          <p:cNvSpPr/>
          <p:nvPr/>
        </p:nvSpPr>
        <p:spPr>
          <a:xfrm>
            <a:off x="228600" y="609600"/>
            <a:ext cx="8458200" cy="4622800"/>
          </a:xfrm>
          <a:prstGeom prst="rect">
            <a:avLst/>
          </a:prstGeom>
        </p:spPr>
        <p:txBody>
          <a:bodyPr>
            <a:spAutoFit/>
          </a:bodyPr>
          <a:lstStyle/>
          <a:p>
            <a:pPr algn="just">
              <a:lnSpc>
                <a:spcPct val="115000"/>
              </a:lnSpc>
              <a:spcBef>
                <a:spcPts val="0"/>
              </a:spcBef>
              <a:spcAft>
                <a:spcPts val="0"/>
              </a:spcAft>
              <a:defRPr/>
            </a:pPr>
            <a:r>
              <a:rPr lang="en-US" sz="3200" b="1" dirty="0">
                <a:latin typeface="Times New Roman" panose="02020603050405020304" pitchFamily="18" charset="0"/>
                <a:ea typeface="Times New Roman" panose="02020603050405020304" pitchFamily="18" charset="0"/>
              </a:rPr>
              <a:t>Others</a:t>
            </a:r>
            <a:endParaRPr lang="en-US" sz="3200" dirty="0">
              <a:latin typeface="Times New Roman" panose="02020603050405020304" pitchFamily="18" charset="0"/>
              <a:ea typeface="Times New Roman" panose="02020603050405020304" pitchFamily="18" charset="0"/>
            </a:endParaRP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The Practicum office may issue additional guidelines before and during the Practicum period to ensure the efficient implementation of the Program.</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a:p>
            <a:pPr indent="-1270" algn="just">
              <a:lnSpc>
                <a:spcPct val="115000"/>
              </a:lnSpc>
              <a:spcBef>
                <a:spcPts val="0"/>
              </a:spcBef>
              <a:spcAft>
                <a:spcPts val="0"/>
              </a:spcAft>
              <a:defRPr/>
            </a:pPr>
            <a:r>
              <a:rPr lang="en-US" sz="3200" b="1" u="sng" dirty="0">
                <a:latin typeface="Times New Roman" panose="02020603050405020304" pitchFamily="18" charset="0"/>
                <a:ea typeface="Times New Roman" panose="02020603050405020304" pitchFamily="18" charset="0"/>
              </a:rPr>
              <a:t>Strict compliance</a:t>
            </a:r>
            <a:r>
              <a:rPr lang="en-US" sz="3200" dirty="0">
                <a:latin typeface="Times New Roman" panose="02020603050405020304" pitchFamily="18" charset="0"/>
                <a:ea typeface="Times New Roman" panose="02020603050405020304" pitchFamily="18" charset="0"/>
              </a:rPr>
              <a:t> of these guidelines is expected.</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5B208CD1-7FB6-42B1-B9F4-DCE9787F4E5A}"/>
              </a:ext>
            </a:extLst>
          </p:cNvPr>
          <p:cNvSpPr>
            <a:spLocks noChangeArrowheads="1"/>
          </p:cNvSpPr>
          <p:nvPr/>
        </p:nvSpPr>
        <p:spPr bwMode="auto">
          <a:xfrm>
            <a:off x="228600" y="228600"/>
            <a:ext cx="8610600"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US" altLang="en-US">
                <a:latin typeface="Times New Roman" panose="02020603050405020304" pitchFamily="18" charset="0"/>
                <a:cs typeface="Times New Roman" panose="02020603050405020304" pitchFamily="18" charset="0"/>
              </a:rPr>
              <a:t>Endorsed by :</a:t>
            </a:r>
          </a:p>
          <a:p>
            <a:endParaRPr lang="en-US" altLang="en-US">
              <a:latin typeface="Times New Roman" panose="02020603050405020304" pitchFamily="18" charset="0"/>
              <a:cs typeface="Times New Roman" panose="02020603050405020304" pitchFamily="18" charset="0"/>
            </a:endParaRPr>
          </a:p>
          <a:p>
            <a:r>
              <a:rPr lang="en-US" altLang="en-US">
                <a:latin typeface="Times New Roman" panose="02020603050405020304" pitchFamily="18" charset="0"/>
                <a:cs typeface="Times New Roman" panose="02020603050405020304" pitchFamily="18" charset="0"/>
              </a:rPr>
              <a:t>ASST. PROF. ROBERT U. LAO</a:t>
            </a:r>
          </a:p>
          <a:p>
            <a:r>
              <a:rPr lang="en-US" altLang="en-US">
                <a:latin typeface="Times New Roman" panose="02020603050405020304" pitchFamily="18" charset="0"/>
                <a:cs typeface="Times New Roman" panose="02020603050405020304" pitchFamily="18" charset="0"/>
              </a:rPr>
              <a:t>Practicum Coordinator</a:t>
            </a:r>
          </a:p>
          <a:p>
            <a:endParaRPr lang="en-US" altLang="en-US">
              <a:latin typeface="Times New Roman" panose="02020603050405020304" pitchFamily="18" charset="0"/>
              <a:cs typeface="Times New Roman" panose="02020603050405020304" pitchFamily="18" charset="0"/>
            </a:endParaRPr>
          </a:p>
          <a:p>
            <a:r>
              <a:rPr lang="en-US" altLang="en-US">
                <a:latin typeface="Times New Roman" panose="02020603050405020304" pitchFamily="18" charset="0"/>
                <a:cs typeface="Times New Roman" panose="02020603050405020304" pitchFamily="18" charset="0"/>
              </a:rPr>
              <a:t>ASST. PROF. ERIC G. PASQUIN</a:t>
            </a:r>
          </a:p>
          <a:p>
            <a:r>
              <a:rPr lang="en-US" altLang="en-US">
                <a:latin typeface="Times New Roman" panose="02020603050405020304" pitchFamily="18" charset="0"/>
                <a:cs typeface="Times New Roman" panose="02020603050405020304" pitchFamily="18" charset="0"/>
              </a:rPr>
              <a:t>Chair, Business Economics Department</a:t>
            </a:r>
          </a:p>
          <a:p>
            <a:endParaRPr lang="en-US" altLang="en-US">
              <a:latin typeface="Times New Roman" panose="02020603050405020304" pitchFamily="18" charset="0"/>
              <a:cs typeface="Times New Roman" panose="02020603050405020304" pitchFamily="18" charset="0"/>
            </a:endParaRPr>
          </a:p>
          <a:p>
            <a:r>
              <a:rPr lang="en-US" altLang="en-US">
                <a:latin typeface="Times New Roman" panose="02020603050405020304" pitchFamily="18" charset="0"/>
                <a:cs typeface="Times New Roman" panose="02020603050405020304" pitchFamily="18" charset="0"/>
              </a:rPr>
              <a:t>ASST. PROF. ELIZABETH VIVIEN S. MAGBATA</a:t>
            </a:r>
          </a:p>
          <a:p>
            <a:r>
              <a:rPr lang="en-US" altLang="en-US">
                <a:latin typeface="Times New Roman" panose="02020603050405020304" pitchFamily="18" charset="0"/>
                <a:cs typeface="Times New Roman" panose="02020603050405020304" pitchFamily="18" charset="0"/>
              </a:rPr>
              <a:t>Chair, Financial Management Department</a:t>
            </a:r>
          </a:p>
          <a:p>
            <a:endParaRPr lang="en-US" altLang="en-US">
              <a:latin typeface="Times New Roman" panose="02020603050405020304" pitchFamily="18" charset="0"/>
              <a:cs typeface="Times New Roman" panose="02020603050405020304" pitchFamily="18" charset="0"/>
            </a:endParaRPr>
          </a:p>
          <a:p>
            <a:r>
              <a:rPr lang="en-US" altLang="en-US">
                <a:latin typeface="Times New Roman" panose="02020603050405020304" pitchFamily="18" charset="0"/>
                <a:cs typeface="Times New Roman" panose="02020603050405020304" pitchFamily="18" charset="0"/>
              </a:rPr>
              <a:t>ASST. PROF.  ROSALYN G. PERKINS</a:t>
            </a:r>
          </a:p>
          <a:p>
            <a:r>
              <a:rPr lang="en-US" altLang="en-US">
                <a:latin typeface="Times New Roman" panose="02020603050405020304" pitchFamily="18" charset="0"/>
                <a:cs typeface="Times New Roman" panose="02020603050405020304" pitchFamily="18" charset="0"/>
              </a:rPr>
              <a:t>Chair, Human Resources Management Department</a:t>
            </a:r>
          </a:p>
          <a:p>
            <a:endParaRPr lang="en-US" altLang="en-US">
              <a:latin typeface="Times New Roman" panose="02020603050405020304" pitchFamily="18" charset="0"/>
              <a:cs typeface="Times New Roman" panose="02020603050405020304" pitchFamily="18" charset="0"/>
            </a:endParaRPr>
          </a:p>
          <a:p>
            <a:r>
              <a:rPr lang="en-US" altLang="en-US">
                <a:latin typeface="Times New Roman" panose="02020603050405020304" pitchFamily="18" charset="0"/>
                <a:cs typeface="Times New Roman" panose="02020603050405020304" pitchFamily="18" charset="0"/>
              </a:rPr>
              <a:t>MR. FRANCIS LAWRENCE DE JESUS</a:t>
            </a:r>
          </a:p>
          <a:p>
            <a:r>
              <a:rPr lang="en-US" altLang="en-US">
                <a:latin typeface="Times New Roman" panose="02020603050405020304" pitchFamily="18" charset="0"/>
                <a:cs typeface="Times New Roman" panose="02020603050405020304" pitchFamily="18" charset="0"/>
              </a:rPr>
              <a:t>Chair, Marketing Management Department</a:t>
            </a:r>
          </a:p>
          <a:p>
            <a:r>
              <a:rPr lang="en-US" altLang="en-US">
                <a:latin typeface="Times New Roman" panose="02020603050405020304" pitchFamily="18" charset="0"/>
                <a:cs typeface="Times New Roman" panose="02020603050405020304" pitchFamily="18" charset="0"/>
              </a:rPr>
              <a:t>	</a:t>
            </a:r>
          </a:p>
          <a:p>
            <a:r>
              <a:rPr lang="en-US" altLang="en-US">
                <a:latin typeface="Times New Roman" panose="02020603050405020304" pitchFamily="18" charset="0"/>
                <a:cs typeface="Times New Roman" panose="02020603050405020304" pitchFamily="18" charset="0"/>
              </a:rPr>
              <a:t>Approved for implementation this ___ day of  _____, 2021.</a:t>
            </a:r>
          </a:p>
          <a:p>
            <a:endParaRPr lang="en-US" altLang="en-US">
              <a:latin typeface="Times New Roman" panose="02020603050405020304" pitchFamily="18" charset="0"/>
              <a:cs typeface="Times New Roman" panose="02020603050405020304" pitchFamily="18" charset="0"/>
            </a:endParaRPr>
          </a:p>
          <a:p>
            <a:endParaRPr lang="en-US" altLang="en-US">
              <a:latin typeface="Times New Roman" panose="02020603050405020304" pitchFamily="18" charset="0"/>
              <a:cs typeface="Times New Roman" panose="02020603050405020304" pitchFamily="18" charset="0"/>
            </a:endParaRPr>
          </a:p>
          <a:p>
            <a:r>
              <a:rPr lang="en-US" altLang="en-US">
                <a:latin typeface="Times New Roman" panose="02020603050405020304" pitchFamily="18" charset="0"/>
                <a:cs typeface="Times New Roman" panose="02020603050405020304" pitchFamily="18" charset="0"/>
              </a:rPr>
              <a:t>ASSOC. PROF. LEONARDO M. CANOY, JR. 	   	FR. SENEN R. ECLEO, O.P.</a:t>
            </a:r>
          </a:p>
          <a:p>
            <a:r>
              <a:rPr lang="en-US" altLang="en-US">
                <a:latin typeface="Times New Roman" panose="02020603050405020304" pitchFamily="18" charset="0"/>
                <a:cs typeface="Times New Roman" panose="02020603050405020304" pitchFamily="18" charset="0"/>
              </a:rPr>
              <a:t>Dean						Regent</a:t>
            </a:r>
          </a:p>
          <a:p>
            <a:endParaRPr lang="en-US" alt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object 13">
            <a:extLst>
              <a:ext uri="{FF2B5EF4-FFF2-40B4-BE49-F238E27FC236}">
                <a16:creationId xmlns:a16="http://schemas.microsoft.com/office/drawing/2014/main" id="{F0C387C7-4ACE-4D1E-BEAE-4AEC10F196B2}"/>
              </a:ext>
            </a:extLst>
          </p:cNvPr>
          <p:cNvSpPr>
            <a:spLocks/>
          </p:cNvSpPr>
          <p:nvPr/>
        </p:nvSpPr>
        <p:spPr bwMode="auto">
          <a:xfrm>
            <a:off x="1052513" y="1055688"/>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7" name="object 17">
            <a:extLst>
              <a:ext uri="{FF2B5EF4-FFF2-40B4-BE49-F238E27FC236}">
                <a16:creationId xmlns:a16="http://schemas.microsoft.com/office/drawing/2014/main" id="{20F46374-A6A5-403B-89B4-CCFC5DD55B8D}"/>
              </a:ext>
            </a:extLst>
          </p:cNvPr>
          <p:cNvSpPr txBox="1">
            <a:spLocks noGrp="1"/>
          </p:cNvSpPr>
          <p:nvPr>
            <p:ph type="title"/>
          </p:nvPr>
        </p:nvSpPr>
        <p:spPr>
          <a:xfrm>
            <a:off x="1325563" y="-271463"/>
            <a:ext cx="6400800" cy="1250951"/>
          </a:xfrm>
        </p:spPr>
        <p:txBody>
          <a:bodyPr lIns="0" tIns="264159" rIns="0" bIns="0" rtlCol="0">
            <a:spAutoFit/>
          </a:bodyPr>
          <a:lstStyle/>
          <a:p>
            <a:pPr marL="561340" eaLnBrk="1" fontAlgn="auto" hangingPunct="1">
              <a:spcAft>
                <a:spcPts val="0"/>
              </a:spcAft>
              <a:defRPr/>
            </a:pPr>
            <a:r>
              <a:rPr sz="3200" spc="-15" dirty="0">
                <a:latin typeface="Times New Roman" panose="02020603050405020304" pitchFamily="18" charset="0"/>
                <a:cs typeface="Times New Roman" panose="02020603050405020304" pitchFamily="18" charset="0"/>
              </a:rPr>
              <a:t>How </a:t>
            </a:r>
            <a:r>
              <a:rPr sz="3200" dirty="0">
                <a:latin typeface="Times New Roman" panose="02020603050405020304" pitchFamily="18" charset="0"/>
                <a:cs typeface="Times New Roman" panose="02020603050405020304" pitchFamily="18" charset="0"/>
              </a:rPr>
              <a:t>to </a:t>
            </a:r>
            <a:r>
              <a:rPr sz="3200" spc="-30" dirty="0">
                <a:latin typeface="Times New Roman" panose="02020603050405020304" pitchFamily="18" charset="0"/>
                <a:cs typeface="Times New Roman" panose="02020603050405020304" pitchFamily="18" charset="0"/>
              </a:rPr>
              <a:t>go </a:t>
            </a:r>
            <a:r>
              <a:rPr sz="3200" dirty="0">
                <a:latin typeface="Times New Roman" panose="02020603050405020304" pitchFamily="18" charset="0"/>
                <a:cs typeface="Times New Roman" panose="02020603050405020304" pitchFamily="18" charset="0"/>
              </a:rPr>
              <a:t>about the </a:t>
            </a:r>
            <a:r>
              <a:rPr sz="3200" spc="-5" dirty="0">
                <a:latin typeface="Times New Roman" panose="02020603050405020304" pitchFamily="18" charset="0"/>
                <a:cs typeface="Times New Roman" panose="02020603050405020304" pitchFamily="18" charset="0"/>
              </a:rPr>
              <a:t>Practicum </a:t>
            </a:r>
            <a:r>
              <a:rPr sz="3200" spc="-15" dirty="0">
                <a:latin typeface="Times New Roman" panose="02020603050405020304" pitchFamily="18" charset="0"/>
                <a:cs typeface="Times New Roman" panose="02020603050405020304" pitchFamily="18" charset="0"/>
              </a:rPr>
              <a:t>Process</a:t>
            </a:r>
            <a:endParaRPr sz="3200" dirty="0">
              <a:latin typeface="Times New Roman" panose="02020603050405020304" pitchFamily="18" charset="0"/>
              <a:cs typeface="Times New Roman" panose="02020603050405020304" pitchFamily="18" charset="0"/>
            </a:endParaRPr>
          </a:p>
        </p:txBody>
      </p:sp>
      <p:sp>
        <p:nvSpPr>
          <p:cNvPr id="114692" name="object 18">
            <a:extLst>
              <a:ext uri="{FF2B5EF4-FFF2-40B4-BE49-F238E27FC236}">
                <a16:creationId xmlns:a16="http://schemas.microsoft.com/office/drawing/2014/main" id="{2502A58F-768B-47A1-B3C9-2B470F71D782}"/>
              </a:ext>
            </a:extLst>
          </p:cNvPr>
          <p:cNvSpPr txBox="1">
            <a:spLocks noChangeArrowheads="1"/>
          </p:cNvSpPr>
          <p:nvPr/>
        </p:nvSpPr>
        <p:spPr bwMode="auto">
          <a:xfrm>
            <a:off x="1092200" y="1447800"/>
            <a:ext cx="7559675"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479425" algn="l"/>
                <a:tab pos="5903913" algn="l"/>
              </a:tabLst>
              <a:defRPr>
                <a:solidFill>
                  <a:schemeClr val="tx1"/>
                </a:solidFill>
                <a:latin typeface="Tahoma" panose="020B0604030504040204" pitchFamily="34" charset="0"/>
                <a:cs typeface="Arial" panose="020B0604020202020204" pitchFamily="34" charset="0"/>
              </a:defRPr>
            </a:lvl1pPr>
            <a:lvl2pPr marL="742950" indent="-285750">
              <a:tabLst>
                <a:tab pos="479425" algn="l"/>
                <a:tab pos="5903913" algn="l"/>
              </a:tabLst>
              <a:defRPr>
                <a:solidFill>
                  <a:schemeClr val="tx1"/>
                </a:solidFill>
                <a:latin typeface="Tahoma" panose="020B0604030504040204" pitchFamily="34" charset="0"/>
                <a:cs typeface="Arial" panose="020B0604020202020204" pitchFamily="34" charset="0"/>
              </a:defRPr>
            </a:lvl2pPr>
            <a:lvl3pPr marL="1143000" indent="-228600">
              <a:tabLst>
                <a:tab pos="479425" algn="l"/>
                <a:tab pos="5903913" algn="l"/>
              </a:tabLst>
              <a:defRPr>
                <a:solidFill>
                  <a:schemeClr val="tx1"/>
                </a:solidFill>
                <a:latin typeface="Tahoma" panose="020B0604030504040204" pitchFamily="34" charset="0"/>
                <a:cs typeface="Arial" panose="020B0604020202020204" pitchFamily="34" charset="0"/>
              </a:defRPr>
            </a:lvl3pPr>
            <a:lvl4pPr marL="1600200" indent="-228600">
              <a:tabLst>
                <a:tab pos="479425" algn="l"/>
                <a:tab pos="5903913" algn="l"/>
              </a:tabLst>
              <a:defRPr>
                <a:solidFill>
                  <a:schemeClr val="tx1"/>
                </a:solidFill>
                <a:latin typeface="Tahoma" panose="020B0604030504040204" pitchFamily="34" charset="0"/>
                <a:cs typeface="Arial" panose="020B0604020202020204" pitchFamily="34" charset="0"/>
              </a:defRPr>
            </a:lvl4pPr>
            <a:lvl5pPr marL="2057400" indent="-228600">
              <a:tabLst>
                <a:tab pos="479425" algn="l"/>
                <a:tab pos="5903913"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479425" algn="l"/>
                <a:tab pos="5903913"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479425" algn="l"/>
                <a:tab pos="5903913"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479425" algn="l"/>
                <a:tab pos="5903913"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479425" algn="l"/>
                <a:tab pos="5903913" algn="l"/>
              </a:tabLst>
              <a:defRPr>
                <a:solidFill>
                  <a:schemeClr val="tx1"/>
                </a:solidFill>
                <a:latin typeface="Tahoma" panose="020B0604030504040204" pitchFamily="34" charset="0"/>
                <a:cs typeface="Arial" panose="020B0604020202020204" pitchFamily="34" charset="0"/>
              </a:defRPr>
            </a:lvl9pPr>
          </a:lstStyle>
          <a:p>
            <a:pPr>
              <a:lnSpc>
                <a:spcPct val="80000"/>
              </a:lnSpc>
              <a:spcBef>
                <a:spcPts val="588"/>
              </a:spcBef>
              <a:buClr>
                <a:srgbClr val="3891A7"/>
              </a:buClr>
              <a:buSzPct val="80000"/>
            </a:pPr>
            <a:r>
              <a:rPr lang="en-US" altLang="en-US" sz="3200">
                <a:solidFill>
                  <a:srgbClr val="FF0000"/>
                </a:solidFill>
                <a:latin typeface="Times New Roman" panose="02020603050405020304" pitchFamily="18" charset="0"/>
                <a:cs typeface="Times New Roman" panose="02020603050405020304" pitchFamily="18" charset="0"/>
              </a:rPr>
              <a:t>The Department Chair shall assign a Practicum Adviser  within fifteen (15)calendar days from receipt of complete  documents from the Practicum Coordinator.	</a:t>
            </a:r>
          </a:p>
          <a:p>
            <a:pPr>
              <a:lnSpc>
                <a:spcPct val="80000"/>
              </a:lnSpc>
              <a:spcBef>
                <a:spcPts val="588"/>
              </a:spcBef>
              <a:buClr>
                <a:srgbClr val="3891A7"/>
              </a:buClr>
              <a:buSzPct val="80000"/>
            </a:pPr>
            <a:endParaRPr lang="en-US" altLang="en-US" sz="3200">
              <a:latin typeface="Times New Roman" panose="02020603050405020304" pitchFamily="18" charset="0"/>
              <a:cs typeface="Times New Roman" panose="02020603050405020304" pitchFamily="18" charset="0"/>
            </a:endParaRPr>
          </a:p>
          <a:p>
            <a:pPr>
              <a:lnSpc>
                <a:spcPct val="80000"/>
              </a:lnSpc>
              <a:spcBef>
                <a:spcPts val="588"/>
              </a:spcBef>
              <a:buClr>
                <a:srgbClr val="3891A7"/>
              </a:buClr>
              <a:buSzPct val="80000"/>
            </a:pPr>
            <a:r>
              <a:rPr lang="en-US" altLang="en-US" sz="3200">
                <a:latin typeface="Times New Roman" panose="02020603050405020304" pitchFamily="18" charset="0"/>
                <a:cs typeface="Times New Roman" panose="02020603050405020304" pitchFamily="18" charset="0"/>
              </a:rPr>
              <a:t>Only  practicumers who have submitted the complete documents  shall be assigned an adviser.</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object 13">
            <a:extLst>
              <a:ext uri="{FF2B5EF4-FFF2-40B4-BE49-F238E27FC236}">
                <a16:creationId xmlns:a16="http://schemas.microsoft.com/office/drawing/2014/main" id="{AE844764-67A2-48C2-8FDA-5A4A458A1C95}"/>
              </a:ext>
            </a:extLst>
          </p:cNvPr>
          <p:cNvSpPr>
            <a:spLocks/>
          </p:cNvSpPr>
          <p:nvPr/>
        </p:nvSpPr>
        <p:spPr bwMode="auto">
          <a:xfrm>
            <a:off x="1052513" y="1055688"/>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7" name="object 17">
            <a:extLst>
              <a:ext uri="{FF2B5EF4-FFF2-40B4-BE49-F238E27FC236}">
                <a16:creationId xmlns:a16="http://schemas.microsoft.com/office/drawing/2014/main" id="{E3576180-CF92-4C30-BEF3-FDF317234BE7}"/>
              </a:ext>
            </a:extLst>
          </p:cNvPr>
          <p:cNvSpPr txBox="1">
            <a:spLocks noGrp="1"/>
          </p:cNvSpPr>
          <p:nvPr>
            <p:ph type="title"/>
          </p:nvPr>
        </p:nvSpPr>
        <p:spPr>
          <a:xfrm>
            <a:off x="1325563" y="-271463"/>
            <a:ext cx="6400800" cy="1250951"/>
          </a:xfrm>
        </p:spPr>
        <p:txBody>
          <a:bodyPr lIns="0" tIns="264159" rIns="0" bIns="0" rtlCol="0">
            <a:spAutoFit/>
          </a:bodyPr>
          <a:lstStyle/>
          <a:p>
            <a:pPr marL="561340" eaLnBrk="1" fontAlgn="auto" hangingPunct="1">
              <a:spcAft>
                <a:spcPts val="0"/>
              </a:spcAft>
              <a:defRPr/>
            </a:pPr>
            <a:r>
              <a:rPr sz="3200" spc="-15" dirty="0">
                <a:latin typeface="Times New Roman" panose="02020603050405020304" pitchFamily="18" charset="0"/>
                <a:cs typeface="Times New Roman" panose="02020603050405020304" pitchFamily="18" charset="0"/>
              </a:rPr>
              <a:t>How </a:t>
            </a:r>
            <a:r>
              <a:rPr sz="3200" dirty="0">
                <a:latin typeface="Times New Roman" panose="02020603050405020304" pitchFamily="18" charset="0"/>
                <a:cs typeface="Times New Roman" panose="02020603050405020304" pitchFamily="18" charset="0"/>
              </a:rPr>
              <a:t>to </a:t>
            </a:r>
            <a:r>
              <a:rPr sz="3200" spc="-30" dirty="0">
                <a:latin typeface="Times New Roman" panose="02020603050405020304" pitchFamily="18" charset="0"/>
                <a:cs typeface="Times New Roman" panose="02020603050405020304" pitchFamily="18" charset="0"/>
              </a:rPr>
              <a:t>go </a:t>
            </a:r>
            <a:r>
              <a:rPr sz="3200" dirty="0">
                <a:latin typeface="Times New Roman" panose="02020603050405020304" pitchFamily="18" charset="0"/>
                <a:cs typeface="Times New Roman" panose="02020603050405020304" pitchFamily="18" charset="0"/>
              </a:rPr>
              <a:t>about the </a:t>
            </a:r>
            <a:r>
              <a:rPr sz="3200" spc="-5" dirty="0">
                <a:latin typeface="Times New Roman" panose="02020603050405020304" pitchFamily="18" charset="0"/>
                <a:cs typeface="Times New Roman" panose="02020603050405020304" pitchFamily="18" charset="0"/>
              </a:rPr>
              <a:t>Practicum </a:t>
            </a:r>
            <a:r>
              <a:rPr sz="3200" spc="-15" dirty="0">
                <a:latin typeface="Times New Roman" panose="02020603050405020304" pitchFamily="18" charset="0"/>
                <a:cs typeface="Times New Roman" panose="02020603050405020304" pitchFamily="18" charset="0"/>
              </a:rPr>
              <a:t>Process</a:t>
            </a:r>
            <a:endParaRPr sz="3200" dirty="0">
              <a:latin typeface="Times New Roman" panose="02020603050405020304" pitchFamily="18" charset="0"/>
              <a:cs typeface="Times New Roman" panose="02020603050405020304" pitchFamily="18" charset="0"/>
            </a:endParaRPr>
          </a:p>
        </p:txBody>
      </p:sp>
      <p:sp>
        <p:nvSpPr>
          <p:cNvPr id="115716" name="object 18">
            <a:extLst>
              <a:ext uri="{FF2B5EF4-FFF2-40B4-BE49-F238E27FC236}">
                <a16:creationId xmlns:a16="http://schemas.microsoft.com/office/drawing/2014/main" id="{9AFF4D65-5EA8-4415-ACF3-903561C93101}"/>
              </a:ext>
            </a:extLst>
          </p:cNvPr>
          <p:cNvSpPr txBox="1">
            <a:spLocks noChangeArrowheads="1"/>
          </p:cNvSpPr>
          <p:nvPr/>
        </p:nvSpPr>
        <p:spPr bwMode="auto">
          <a:xfrm>
            <a:off x="1092200" y="1447800"/>
            <a:ext cx="7559675"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479425" algn="l"/>
              </a:tabLst>
              <a:defRPr>
                <a:solidFill>
                  <a:schemeClr val="tx1"/>
                </a:solidFill>
                <a:latin typeface="Tahoma" panose="020B0604030504040204" pitchFamily="34" charset="0"/>
                <a:cs typeface="Arial" panose="020B0604020202020204" pitchFamily="34" charset="0"/>
              </a:defRPr>
            </a:lvl1pPr>
            <a:lvl2pPr marL="742950" indent="-285750">
              <a:tabLst>
                <a:tab pos="479425" algn="l"/>
              </a:tabLst>
              <a:defRPr>
                <a:solidFill>
                  <a:schemeClr val="tx1"/>
                </a:solidFill>
                <a:latin typeface="Tahoma" panose="020B0604030504040204" pitchFamily="34" charset="0"/>
                <a:cs typeface="Arial" panose="020B0604020202020204" pitchFamily="34" charset="0"/>
              </a:defRPr>
            </a:lvl2pPr>
            <a:lvl3pPr marL="1143000" indent="-228600">
              <a:tabLst>
                <a:tab pos="479425" algn="l"/>
              </a:tabLst>
              <a:defRPr>
                <a:solidFill>
                  <a:schemeClr val="tx1"/>
                </a:solidFill>
                <a:latin typeface="Tahoma" panose="020B0604030504040204" pitchFamily="34" charset="0"/>
                <a:cs typeface="Arial" panose="020B0604020202020204" pitchFamily="34" charset="0"/>
              </a:defRPr>
            </a:lvl3pPr>
            <a:lvl4pPr marL="1600200" indent="-228600">
              <a:tabLst>
                <a:tab pos="479425" algn="l"/>
              </a:tabLst>
              <a:defRPr>
                <a:solidFill>
                  <a:schemeClr val="tx1"/>
                </a:solidFill>
                <a:latin typeface="Tahoma" panose="020B0604030504040204" pitchFamily="34" charset="0"/>
                <a:cs typeface="Arial" panose="020B0604020202020204" pitchFamily="34" charset="0"/>
              </a:defRPr>
            </a:lvl4pPr>
            <a:lvl5pPr marL="2057400" indent="-228600">
              <a:tabLst>
                <a:tab pos="479425"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9pPr>
          </a:lstStyle>
          <a:p>
            <a:pPr>
              <a:lnSpc>
                <a:spcPct val="80000"/>
              </a:lnSpc>
              <a:spcBef>
                <a:spcPts val="588"/>
              </a:spcBef>
              <a:buClr>
                <a:srgbClr val="3891A7"/>
              </a:buClr>
              <a:buSzPct val="78000"/>
            </a:pPr>
            <a:r>
              <a:rPr lang="en-US" altLang="en-US" sz="3200">
                <a:solidFill>
                  <a:srgbClr val="FF0000"/>
                </a:solidFill>
                <a:latin typeface="Times New Roman" panose="02020603050405020304" pitchFamily="18" charset="0"/>
                <a:cs typeface="Times New Roman" panose="02020603050405020304" pitchFamily="18" charset="0"/>
              </a:rPr>
              <a:t>The Practicum Faculty Adviser shall guide and monitor the practicumer </a:t>
            </a:r>
            <a:r>
              <a:rPr lang="en-US" altLang="en-US" sz="3200" i="1">
                <a:solidFill>
                  <a:srgbClr val="FF0000"/>
                </a:solidFill>
                <a:latin typeface="Times New Roman" panose="02020603050405020304" pitchFamily="18" charset="0"/>
                <a:cs typeface="Times New Roman" panose="02020603050405020304" pitchFamily="18" charset="0"/>
              </a:rPr>
              <a:t>during </a:t>
            </a:r>
            <a:r>
              <a:rPr lang="en-US" altLang="en-US" sz="3200">
                <a:solidFill>
                  <a:srgbClr val="FF0000"/>
                </a:solidFill>
                <a:latin typeface="Times New Roman" panose="02020603050405020304" pitchFamily="18" charset="0"/>
                <a:cs typeface="Times New Roman" panose="02020603050405020304" pitchFamily="18" charset="0"/>
              </a:rPr>
              <a:t>his/her online practicum assignment. Such guidance and monitoring shall be student driven, otherwise the Faculty adviser will presume that the student has no question on his/her assignment and will just present to the Faculty adviser the modules on the agreed timeline.</a:t>
            </a:r>
          </a:p>
          <a:p>
            <a:pPr>
              <a:lnSpc>
                <a:spcPct val="80000"/>
              </a:lnSpc>
              <a:spcBef>
                <a:spcPts val="588"/>
              </a:spcBef>
              <a:buClr>
                <a:srgbClr val="3891A7"/>
              </a:buClr>
              <a:buSzPct val="78000"/>
            </a:pPr>
            <a:r>
              <a:rPr lang="en-US" altLang="en-US" sz="3200">
                <a:latin typeface="Times New Roman" panose="02020603050405020304" pitchFamily="18" charset="0"/>
                <a:cs typeface="Times New Roman" panose="02020603050405020304" pitchFamily="18" charset="0"/>
              </a:rPr>
              <a:t>It is important that you communicate with your Practicum Adviser for the required modules and timelines.</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object 12">
            <a:extLst>
              <a:ext uri="{FF2B5EF4-FFF2-40B4-BE49-F238E27FC236}">
                <a16:creationId xmlns:a16="http://schemas.microsoft.com/office/drawing/2014/main" id="{3DA4240E-F7C2-4FC9-A3FC-C0E3A50A7FED}"/>
              </a:ext>
            </a:extLst>
          </p:cNvPr>
          <p:cNvSpPr>
            <a:spLocks/>
          </p:cNvSpPr>
          <p:nvPr/>
        </p:nvSpPr>
        <p:spPr bwMode="auto">
          <a:xfrm>
            <a:off x="1014413" y="0"/>
            <a:ext cx="74612" cy="6858000"/>
          </a:xfrm>
          <a:custGeom>
            <a:avLst/>
            <a:gdLst>
              <a:gd name="T0" fmla="*/ 0 w 73659"/>
              <a:gd name="T1" fmla="*/ 6858000 h 6858000"/>
              <a:gd name="T2" fmla="*/ 123917 w 73659"/>
              <a:gd name="T3" fmla="*/ 6858000 h 6858000"/>
              <a:gd name="T4" fmla="*/ 123917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16739" name="object 13">
            <a:extLst>
              <a:ext uri="{FF2B5EF4-FFF2-40B4-BE49-F238E27FC236}">
                <a16:creationId xmlns:a16="http://schemas.microsoft.com/office/drawing/2014/main" id="{93C5F559-1416-4585-BCC6-D2D4AADABB21}"/>
              </a:ext>
            </a:extLst>
          </p:cNvPr>
          <p:cNvSpPr>
            <a:spLocks/>
          </p:cNvSpPr>
          <p:nvPr/>
        </p:nvSpPr>
        <p:spPr bwMode="auto">
          <a:xfrm>
            <a:off x="1052513" y="1055688"/>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7" name="object 17">
            <a:extLst>
              <a:ext uri="{FF2B5EF4-FFF2-40B4-BE49-F238E27FC236}">
                <a16:creationId xmlns:a16="http://schemas.microsoft.com/office/drawing/2014/main" id="{6F541AC3-04CD-4261-BB3B-4DE2F60C9DC9}"/>
              </a:ext>
            </a:extLst>
          </p:cNvPr>
          <p:cNvSpPr txBox="1">
            <a:spLocks noGrp="1"/>
          </p:cNvSpPr>
          <p:nvPr>
            <p:ph type="title"/>
          </p:nvPr>
        </p:nvSpPr>
        <p:spPr>
          <a:xfrm>
            <a:off x="1325563" y="-271463"/>
            <a:ext cx="6400800" cy="1250951"/>
          </a:xfrm>
        </p:spPr>
        <p:txBody>
          <a:bodyPr lIns="0" tIns="264159" rIns="0" bIns="0" rtlCol="0">
            <a:spAutoFit/>
          </a:bodyPr>
          <a:lstStyle/>
          <a:p>
            <a:pPr marL="561340" eaLnBrk="1" fontAlgn="auto" hangingPunct="1">
              <a:spcAft>
                <a:spcPts val="0"/>
              </a:spcAft>
              <a:defRPr/>
            </a:pPr>
            <a:r>
              <a:rPr sz="3200" spc="-15" dirty="0">
                <a:latin typeface="Times New Roman" panose="02020603050405020304" pitchFamily="18" charset="0"/>
                <a:cs typeface="Times New Roman" panose="02020603050405020304" pitchFamily="18" charset="0"/>
              </a:rPr>
              <a:t>How </a:t>
            </a:r>
            <a:r>
              <a:rPr sz="3200" dirty="0">
                <a:latin typeface="Times New Roman" panose="02020603050405020304" pitchFamily="18" charset="0"/>
                <a:cs typeface="Times New Roman" panose="02020603050405020304" pitchFamily="18" charset="0"/>
              </a:rPr>
              <a:t>to </a:t>
            </a:r>
            <a:r>
              <a:rPr sz="3200" spc="-30" dirty="0">
                <a:latin typeface="Times New Roman" panose="02020603050405020304" pitchFamily="18" charset="0"/>
                <a:cs typeface="Times New Roman" panose="02020603050405020304" pitchFamily="18" charset="0"/>
              </a:rPr>
              <a:t>go </a:t>
            </a:r>
            <a:r>
              <a:rPr sz="3200" dirty="0">
                <a:latin typeface="Times New Roman" panose="02020603050405020304" pitchFamily="18" charset="0"/>
                <a:cs typeface="Times New Roman" panose="02020603050405020304" pitchFamily="18" charset="0"/>
              </a:rPr>
              <a:t>about the </a:t>
            </a:r>
            <a:r>
              <a:rPr sz="3200" spc="-5" dirty="0">
                <a:latin typeface="Times New Roman" panose="02020603050405020304" pitchFamily="18" charset="0"/>
                <a:cs typeface="Times New Roman" panose="02020603050405020304" pitchFamily="18" charset="0"/>
              </a:rPr>
              <a:t>Practicum </a:t>
            </a:r>
            <a:r>
              <a:rPr sz="3200" spc="-15" dirty="0">
                <a:latin typeface="Times New Roman" panose="02020603050405020304" pitchFamily="18" charset="0"/>
                <a:cs typeface="Times New Roman" panose="02020603050405020304" pitchFamily="18" charset="0"/>
              </a:rPr>
              <a:t>Process</a:t>
            </a:r>
            <a:endParaRPr sz="3200" dirty="0">
              <a:latin typeface="Times New Roman" panose="02020603050405020304" pitchFamily="18" charset="0"/>
              <a:cs typeface="Times New Roman" panose="02020603050405020304" pitchFamily="18" charset="0"/>
            </a:endParaRPr>
          </a:p>
        </p:txBody>
      </p:sp>
      <p:sp>
        <p:nvSpPr>
          <p:cNvPr id="116741" name="object 18">
            <a:extLst>
              <a:ext uri="{FF2B5EF4-FFF2-40B4-BE49-F238E27FC236}">
                <a16:creationId xmlns:a16="http://schemas.microsoft.com/office/drawing/2014/main" id="{EF7693FF-9C6E-42C3-87B7-30B65C2BC3C7}"/>
              </a:ext>
            </a:extLst>
          </p:cNvPr>
          <p:cNvSpPr txBox="1">
            <a:spLocks noChangeArrowheads="1"/>
          </p:cNvSpPr>
          <p:nvPr/>
        </p:nvSpPr>
        <p:spPr bwMode="auto">
          <a:xfrm>
            <a:off x="1092200" y="1447800"/>
            <a:ext cx="75596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479425" algn="l"/>
              </a:tabLst>
              <a:defRPr>
                <a:solidFill>
                  <a:schemeClr val="tx1"/>
                </a:solidFill>
                <a:latin typeface="Tahoma" panose="020B0604030504040204" pitchFamily="34" charset="0"/>
                <a:cs typeface="Arial" panose="020B0604020202020204" pitchFamily="34" charset="0"/>
              </a:defRPr>
            </a:lvl1pPr>
            <a:lvl2pPr marL="742950" indent="-285750">
              <a:tabLst>
                <a:tab pos="479425" algn="l"/>
              </a:tabLst>
              <a:defRPr>
                <a:solidFill>
                  <a:schemeClr val="tx1"/>
                </a:solidFill>
                <a:latin typeface="Tahoma" panose="020B0604030504040204" pitchFamily="34" charset="0"/>
                <a:cs typeface="Arial" panose="020B0604020202020204" pitchFamily="34" charset="0"/>
              </a:defRPr>
            </a:lvl2pPr>
            <a:lvl3pPr marL="1143000" indent="-228600">
              <a:tabLst>
                <a:tab pos="479425" algn="l"/>
              </a:tabLst>
              <a:defRPr>
                <a:solidFill>
                  <a:schemeClr val="tx1"/>
                </a:solidFill>
                <a:latin typeface="Tahoma" panose="020B0604030504040204" pitchFamily="34" charset="0"/>
                <a:cs typeface="Arial" panose="020B0604020202020204" pitchFamily="34" charset="0"/>
              </a:defRPr>
            </a:lvl3pPr>
            <a:lvl4pPr marL="1600200" indent="-228600">
              <a:tabLst>
                <a:tab pos="479425" algn="l"/>
              </a:tabLst>
              <a:defRPr>
                <a:solidFill>
                  <a:schemeClr val="tx1"/>
                </a:solidFill>
                <a:latin typeface="Tahoma" panose="020B0604030504040204" pitchFamily="34" charset="0"/>
                <a:cs typeface="Arial" panose="020B0604020202020204" pitchFamily="34" charset="0"/>
              </a:defRPr>
            </a:lvl4pPr>
            <a:lvl5pPr marL="2057400" indent="-228600">
              <a:tabLst>
                <a:tab pos="479425"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9pPr>
          </a:lstStyle>
          <a:p>
            <a:pPr>
              <a:lnSpc>
                <a:spcPct val="80000"/>
              </a:lnSpc>
              <a:spcBef>
                <a:spcPts val="588"/>
              </a:spcBef>
              <a:buClr>
                <a:srgbClr val="3891A7"/>
              </a:buClr>
              <a:buSzPct val="80000"/>
            </a:pPr>
            <a:r>
              <a:rPr lang="en-US" altLang="en-US" sz="3200">
                <a:latin typeface="Times New Roman" panose="02020603050405020304" pitchFamily="18" charset="0"/>
                <a:cs typeface="Times New Roman" panose="02020603050405020304" pitchFamily="18" charset="0"/>
              </a:rPr>
              <a:t>During your practicum assignment, compile your Practicum  Modular Outputs as identified in the  guidelines.</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object 4">
            <a:extLst>
              <a:ext uri="{FF2B5EF4-FFF2-40B4-BE49-F238E27FC236}">
                <a16:creationId xmlns:a16="http://schemas.microsoft.com/office/drawing/2014/main" id="{2C34E3ED-CF77-470B-B47D-0B84E1D27D1C}"/>
              </a:ext>
            </a:extLst>
          </p:cNvPr>
          <p:cNvSpPr>
            <a:spLocks/>
          </p:cNvSpPr>
          <p:nvPr/>
        </p:nvSpPr>
        <p:spPr bwMode="auto">
          <a:xfrm>
            <a:off x="1066800" y="9906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7763" name="object 8">
            <a:extLst>
              <a:ext uri="{FF2B5EF4-FFF2-40B4-BE49-F238E27FC236}">
                <a16:creationId xmlns:a16="http://schemas.microsoft.com/office/drawing/2014/main" id="{AF14FC97-54B6-44C4-B3A8-80E270FE2D84}"/>
              </a:ext>
            </a:extLst>
          </p:cNvPr>
          <p:cNvSpPr txBox="1">
            <a:spLocks noChangeArrowheads="1"/>
          </p:cNvSpPr>
          <p:nvPr/>
        </p:nvSpPr>
        <p:spPr bwMode="auto">
          <a:xfrm>
            <a:off x="1069975" y="1219200"/>
            <a:ext cx="7458075" cy="495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spcBef>
                <a:spcPts val="38"/>
              </a:spcBef>
            </a:pPr>
            <a:endParaRPr lang="en-US" altLang="en-US" sz="2900">
              <a:latin typeface="Times New Roman" panose="02020603050405020304" pitchFamily="18" charset="0"/>
              <a:cs typeface="Times New Roman" panose="02020603050405020304" pitchFamily="18" charset="0"/>
            </a:endParaRPr>
          </a:p>
          <a:p>
            <a:pPr>
              <a:lnSpc>
                <a:spcPct val="90000"/>
              </a:lnSpc>
              <a:buClr>
                <a:srgbClr val="3891A7"/>
              </a:buClr>
              <a:buSzPct val="80000"/>
            </a:pPr>
            <a:r>
              <a:rPr lang="en-US" altLang="en-US" sz="3200">
                <a:solidFill>
                  <a:srgbClr val="FF0000"/>
                </a:solidFill>
                <a:latin typeface="Times New Roman" panose="02020603050405020304" pitchFamily="18" charset="0"/>
                <a:cs typeface="Times New Roman" panose="02020603050405020304" pitchFamily="18" charset="0"/>
              </a:rPr>
              <a:t>The </a:t>
            </a:r>
            <a:r>
              <a:rPr lang="en-US" altLang="en-US" sz="3200" i="1">
                <a:solidFill>
                  <a:srgbClr val="FF0000"/>
                </a:solidFill>
                <a:latin typeface="Times New Roman" panose="02020603050405020304" pitchFamily="18" charset="0"/>
                <a:cs typeface="Times New Roman" panose="02020603050405020304" pitchFamily="18" charset="0"/>
              </a:rPr>
              <a:t>Pracfolio </a:t>
            </a:r>
            <a:r>
              <a:rPr lang="en-US" altLang="en-US" sz="3200">
                <a:solidFill>
                  <a:srgbClr val="FF0000"/>
                </a:solidFill>
                <a:latin typeface="Times New Roman" panose="02020603050405020304" pitchFamily="18" charset="0"/>
                <a:cs typeface="Times New Roman" panose="02020603050405020304" pitchFamily="18" charset="0"/>
              </a:rPr>
              <a:t>shall be submitted to the  Practicum  Faculty Adviser or his/her designated  representative within fifteen (15)  calendar days from the last day of  Online Practicum Assignment.</a:t>
            </a:r>
          </a:p>
          <a:p>
            <a:pPr>
              <a:lnSpc>
                <a:spcPct val="90000"/>
              </a:lnSpc>
              <a:buClr>
                <a:srgbClr val="3891A7"/>
              </a:buClr>
              <a:buSzPct val="80000"/>
            </a:pPr>
            <a:r>
              <a:rPr lang="en-US" altLang="en-US" sz="3200">
                <a:latin typeface="Times New Roman" panose="02020603050405020304" pitchFamily="18" charset="0"/>
                <a:cs typeface="Times New Roman" panose="02020603050405020304" pitchFamily="18" charset="0"/>
              </a:rPr>
              <a:t>Platform of submission will be dependent on the Faculty Adviser.</a:t>
            </a:r>
          </a:p>
          <a:p>
            <a:pPr>
              <a:lnSpc>
                <a:spcPct val="90000"/>
              </a:lnSpc>
              <a:spcBef>
                <a:spcPts val="600"/>
              </a:spcBef>
              <a:buClr>
                <a:srgbClr val="3891A7"/>
              </a:buClr>
              <a:buSzPct val="80000"/>
            </a:pPr>
            <a:r>
              <a:rPr lang="en-US" altLang="en-US" sz="3200">
                <a:latin typeface="Times New Roman" panose="02020603050405020304" pitchFamily="18" charset="0"/>
                <a:cs typeface="Times New Roman" panose="02020603050405020304" pitchFamily="18" charset="0"/>
              </a:rPr>
              <a:t>Periodically check the Practicum Bulletin  and Commerce website for updates/ announcements.</a:t>
            </a:r>
          </a:p>
        </p:txBody>
      </p:sp>
      <p:sp>
        <p:nvSpPr>
          <p:cNvPr id="9" name="object 17">
            <a:extLst>
              <a:ext uri="{FF2B5EF4-FFF2-40B4-BE49-F238E27FC236}">
                <a16:creationId xmlns:a16="http://schemas.microsoft.com/office/drawing/2014/main" id="{17290D8A-747C-4D2C-BA0F-0872128DB81C}"/>
              </a:ext>
            </a:extLst>
          </p:cNvPr>
          <p:cNvSpPr txBox="1">
            <a:spLocks/>
          </p:cNvSpPr>
          <p:nvPr/>
        </p:nvSpPr>
        <p:spPr>
          <a:xfrm>
            <a:off x="1325563" y="-271463"/>
            <a:ext cx="6400800" cy="1250951"/>
          </a:xfrm>
          <a:prstGeom prst="rect">
            <a:avLst/>
          </a:prstGeom>
        </p:spPr>
        <p:txBody>
          <a:bodyPr lIns="0" tIns="264159" rIns="0" bIns="0">
            <a:sp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61340">
              <a:defRPr/>
            </a:pPr>
            <a:r>
              <a:rPr lang="en-PH" sz="3200" spc="-15" dirty="0">
                <a:latin typeface="Times New Roman" panose="02020603050405020304" pitchFamily="18" charset="0"/>
                <a:cs typeface="Times New Roman" panose="02020603050405020304" pitchFamily="18" charset="0"/>
              </a:rPr>
              <a:t>How </a:t>
            </a:r>
            <a:r>
              <a:rPr lang="en-PH" sz="3200" dirty="0">
                <a:latin typeface="Times New Roman" panose="02020603050405020304" pitchFamily="18" charset="0"/>
                <a:cs typeface="Times New Roman" panose="02020603050405020304" pitchFamily="18" charset="0"/>
              </a:rPr>
              <a:t>to </a:t>
            </a:r>
            <a:r>
              <a:rPr lang="en-PH" sz="3200" spc="-30" dirty="0">
                <a:latin typeface="Times New Roman" panose="02020603050405020304" pitchFamily="18" charset="0"/>
                <a:cs typeface="Times New Roman" panose="02020603050405020304" pitchFamily="18" charset="0"/>
              </a:rPr>
              <a:t>go </a:t>
            </a:r>
            <a:r>
              <a:rPr lang="en-PH" sz="3200" dirty="0">
                <a:latin typeface="Times New Roman" panose="02020603050405020304" pitchFamily="18" charset="0"/>
                <a:cs typeface="Times New Roman" panose="02020603050405020304" pitchFamily="18" charset="0"/>
              </a:rPr>
              <a:t>about the </a:t>
            </a:r>
            <a:r>
              <a:rPr lang="en-PH" sz="3200" spc="-5" dirty="0">
                <a:latin typeface="Times New Roman" panose="02020603050405020304" pitchFamily="18" charset="0"/>
                <a:cs typeface="Times New Roman" panose="02020603050405020304" pitchFamily="18" charset="0"/>
              </a:rPr>
              <a:t>Practicum </a:t>
            </a:r>
            <a:r>
              <a:rPr lang="en-PH" sz="3200" spc="-15" dirty="0">
                <a:latin typeface="Times New Roman" panose="02020603050405020304" pitchFamily="18" charset="0"/>
                <a:cs typeface="Times New Roman" panose="02020603050405020304" pitchFamily="18" charset="0"/>
              </a:rPr>
              <a:t>Process</a:t>
            </a:r>
            <a:endParaRPr lang="en-PH"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object 12">
            <a:extLst>
              <a:ext uri="{FF2B5EF4-FFF2-40B4-BE49-F238E27FC236}">
                <a16:creationId xmlns:a16="http://schemas.microsoft.com/office/drawing/2014/main" id="{6A885030-1777-4DA1-A2BB-8756B680CD76}"/>
              </a:ext>
            </a:extLst>
          </p:cNvPr>
          <p:cNvSpPr>
            <a:spLocks/>
          </p:cNvSpPr>
          <p:nvPr/>
        </p:nvSpPr>
        <p:spPr bwMode="auto">
          <a:xfrm>
            <a:off x="1014413" y="0"/>
            <a:ext cx="74612" cy="6858000"/>
          </a:xfrm>
          <a:custGeom>
            <a:avLst/>
            <a:gdLst>
              <a:gd name="T0" fmla="*/ 0 w 73659"/>
              <a:gd name="T1" fmla="*/ 6858000 h 6858000"/>
              <a:gd name="T2" fmla="*/ 123917 w 73659"/>
              <a:gd name="T3" fmla="*/ 6858000 h 6858000"/>
              <a:gd name="T4" fmla="*/ 123917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18787" name="object 13">
            <a:extLst>
              <a:ext uri="{FF2B5EF4-FFF2-40B4-BE49-F238E27FC236}">
                <a16:creationId xmlns:a16="http://schemas.microsoft.com/office/drawing/2014/main" id="{D8518567-DB93-44AA-BA31-A497DC5E38B9}"/>
              </a:ext>
            </a:extLst>
          </p:cNvPr>
          <p:cNvSpPr>
            <a:spLocks/>
          </p:cNvSpPr>
          <p:nvPr/>
        </p:nvSpPr>
        <p:spPr bwMode="auto">
          <a:xfrm>
            <a:off x="1052513" y="823913"/>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8788" name="object 15">
            <a:extLst>
              <a:ext uri="{FF2B5EF4-FFF2-40B4-BE49-F238E27FC236}">
                <a16:creationId xmlns:a16="http://schemas.microsoft.com/office/drawing/2014/main" id="{2EA1EC5C-A962-426D-9E4F-180BCD9E5212}"/>
              </a:ext>
            </a:extLst>
          </p:cNvPr>
          <p:cNvSpPr>
            <a:spLocks noChangeArrowheads="1"/>
          </p:cNvSpPr>
          <p:nvPr/>
        </p:nvSpPr>
        <p:spPr bwMode="auto">
          <a:xfrm>
            <a:off x="8132763" y="300038"/>
            <a:ext cx="474662" cy="655637"/>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23" name="Rectangle 22">
            <a:extLst>
              <a:ext uri="{FF2B5EF4-FFF2-40B4-BE49-F238E27FC236}">
                <a16:creationId xmlns:a16="http://schemas.microsoft.com/office/drawing/2014/main" id="{5CE440FE-6069-4A6F-B9A8-D42B3E09E767}"/>
              </a:ext>
            </a:extLst>
          </p:cNvPr>
          <p:cNvSpPr/>
          <p:nvPr/>
        </p:nvSpPr>
        <p:spPr>
          <a:xfrm>
            <a:off x="1066800" y="923925"/>
            <a:ext cx="7742238" cy="2216150"/>
          </a:xfrm>
          <a:prstGeom prst="rect">
            <a:avLst/>
          </a:prstGeom>
        </p:spPr>
        <p:txBody>
          <a:bodyPr>
            <a:spAutoFit/>
          </a:bodyPr>
          <a:lstStyle/>
          <a:p>
            <a:pPr>
              <a:spcAft>
                <a:spcPts val="400"/>
              </a:spcAft>
              <a:defRPr/>
            </a:pPr>
            <a:r>
              <a:rPr lang="en-US" sz="3200" dirty="0">
                <a:latin typeface="Times New Roman" panose="02020603050405020304" pitchFamily="18" charset="0"/>
                <a:cs typeface="Times New Roman" panose="02020603050405020304" pitchFamily="18" charset="0"/>
              </a:rPr>
              <a:t>The </a:t>
            </a:r>
            <a:r>
              <a:rPr lang="en-US" sz="3200" dirty="0" err="1">
                <a:latin typeface="Times New Roman" panose="02020603050405020304" pitchFamily="18" charset="0"/>
                <a:cs typeface="Times New Roman" panose="02020603050405020304" pitchFamily="18" charset="0"/>
              </a:rPr>
              <a:t>Pracfolio</a:t>
            </a:r>
            <a:r>
              <a:rPr lang="en-US" sz="3200" dirty="0">
                <a:latin typeface="Times New Roman" panose="02020603050405020304" pitchFamily="18" charset="0"/>
                <a:cs typeface="Times New Roman" panose="02020603050405020304" pitchFamily="18" charset="0"/>
              </a:rPr>
              <a:t> </a:t>
            </a:r>
          </a:p>
          <a:p>
            <a:pPr>
              <a:spcAft>
                <a:spcPts val="400"/>
              </a:spcAft>
              <a:defRPr/>
            </a:pPr>
            <a:endParaRPr lang="en-US" sz="3200" dirty="0">
              <a:latin typeface="Times New Roman" panose="02020603050405020304" pitchFamily="18" charset="0"/>
              <a:cs typeface="Times New Roman" panose="02020603050405020304" pitchFamily="18" charset="0"/>
            </a:endParaRPr>
          </a:p>
          <a:p>
            <a:pPr marL="285750" indent="-285750">
              <a:spcAft>
                <a:spcPts val="400"/>
              </a:spcAft>
              <a:buFont typeface="Wingdings" pitchFamily="2" charset="2"/>
              <a:buChar char="§"/>
              <a:defRPr/>
            </a:pPr>
            <a:r>
              <a:rPr lang="en-US" sz="3200" dirty="0">
                <a:latin typeface="Times New Roman" panose="02020603050405020304" pitchFamily="18" charset="0"/>
                <a:cs typeface="Times New Roman" panose="02020603050405020304" pitchFamily="18" charset="0"/>
              </a:rPr>
              <a:t>A cover page </a:t>
            </a:r>
            <a:r>
              <a:rPr lang="en-US" sz="3200" b="1" i="1" dirty="0">
                <a:latin typeface="Times New Roman" panose="02020603050405020304" pitchFamily="18" charset="0"/>
                <a:cs typeface="Times New Roman" panose="02020603050405020304" pitchFamily="18" charset="0"/>
              </a:rPr>
              <a:t>(see example)</a:t>
            </a:r>
            <a:r>
              <a:rPr lang="en-US" sz="3200" dirty="0">
                <a:latin typeface="Times New Roman" panose="02020603050405020304" pitchFamily="18" charset="0"/>
                <a:cs typeface="Times New Roman" panose="02020603050405020304" pitchFamily="18" charset="0"/>
              </a:rPr>
              <a:t> </a:t>
            </a:r>
          </a:p>
          <a:p>
            <a:pPr>
              <a:spcAft>
                <a:spcPts val="400"/>
              </a:spcAft>
              <a:defRPr/>
            </a:pPr>
            <a:endParaRPr lang="en-US" sz="3200"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C93EEF2D-2ECD-4CB2-A263-0C93295E76DF}"/>
              </a:ext>
            </a:extLst>
          </p:cNvPr>
          <p:cNvSpPr txBox="1"/>
          <p:nvPr/>
        </p:nvSpPr>
        <p:spPr>
          <a:xfrm>
            <a:off x="1066799" y="95957"/>
            <a:ext cx="7303769" cy="707886"/>
          </a:xfrm>
          <a:prstGeom prst="rect">
            <a:avLst/>
          </a:prstGeom>
          <a:noFill/>
        </p:spPr>
        <p:txBody>
          <a:bodyPr>
            <a:spAutoFit/>
          </a:bodyPr>
          <a:lstStyle/>
          <a:p>
            <a:pPr>
              <a:defRPr/>
            </a:pPr>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WHAT TO SUBMIT AFTER THE PRACTICUM ASSIGNMENT </a:t>
            </a:r>
            <a:endParaRPr lang="fil-PH"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6" descr="UST-logo">
            <a:extLst>
              <a:ext uri="{FF2B5EF4-FFF2-40B4-BE49-F238E27FC236}">
                <a16:creationId xmlns:a16="http://schemas.microsoft.com/office/drawing/2014/main" id="{4ED5AC02-C9CB-4BEF-9854-3ACE648908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90513"/>
            <a:ext cx="5048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1" name="Picture 10" descr="download (2)">
            <a:extLst>
              <a:ext uri="{FF2B5EF4-FFF2-40B4-BE49-F238E27FC236}">
                <a16:creationId xmlns:a16="http://schemas.microsoft.com/office/drawing/2014/main" id="{316FEEE7-79ED-464F-B016-1A36C2DABD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381000"/>
            <a:ext cx="514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2" name="Rectangle 14">
            <a:extLst>
              <a:ext uri="{FF2B5EF4-FFF2-40B4-BE49-F238E27FC236}">
                <a16:creationId xmlns:a16="http://schemas.microsoft.com/office/drawing/2014/main" id="{D5AC144D-3022-4C27-83BB-E6DC29180567}"/>
              </a:ext>
            </a:extLst>
          </p:cNvPr>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US" altLang="en-US" sz="1200">
                <a:latin typeface="Times New Roman" panose="02020603050405020304" pitchFamily="18" charset="0"/>
              </a:rPr>
              <a:t>										</a:t>
            </a:r>
            <a:endParaRPr lang="en-US" altLang="en-US" sz="800"/>
          </a:p>
          <a:p>
            <a:endParaRPr lang="en-US" altLang="en-US"/>
          </a:p>
        </p:txBody>
      </p:sp>
      <p:sp>
        <p:nvSpPr>
          <p:cNvPr id="119813" name="Rectangle 15">
            <a:extLst>
              <a:ext uri="{FF2B5EF4-FFF2-40B4-BE49-F238E27FC236}">
                <a16:creationId xmlns:a16="http://schemas.microsoft.com/office/drawing/2014/main" id="{78DA1DE1-58D3-4B9F-9164-DC286E73E958}"/>
              </a:ext>
            </a:extLst>
          </p:cNvPr>
          <p:cNvSpPr>
            <a:spLocks noChangeArrowheads="1"/>
          </p:cNvSpPr>
          <p:nvPr/>
        </p:nvSpPr>
        <p:spPr bwMode="auto">
          <a:xfrm>
            <a:off x="152400" y="1247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US" altLang="en-US"/>
              <a:t/>
            </a:r>
            <a:br>
              <a:rPr lang="en-US" altLang="en-US"/>
            </a:br>
            <a:endParaRPr lang="en-US" altLang="en-US"/>
          </a:p>
          <a:p>
            <a:endParaRPr lang="en-US" altLang="en-US"/>
          </a:p>
        </p:txBody>
      </p:sp>
      <p:sp>
        <p:nvSpPr>
          <p:cNvPr id="119814" name="Rectangle 16">
            <a:extLst>
              <a:ext uri="{FF2B5EF4-FFF2-40B4-BE49-F238E27FC236}">
                <a16:creationId xmlns:a16="http://schemas.microsoft.com/office/drawing/2014/main" id="{1480A6CF-B5C9-4069-8DBF-DAFB07F9C81D}"/>
              </a:ext>
            </a:extLst>
          </p:cNvPr>
          <p:cNvSpPr>
            <a:spLocks noChangeArrowheads="1"/>
          </p:cNvSpPr>
          <p:nvPr/>
        </p:nvSpPr>
        <p:spPr bwMode="auto">
          <a:xfrm>
            <a:off x="152400" y="557213"/>
            <a:ext cx="8915400" cy="618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endParaRPr lang="en-US" altLang="en-US" sz="1200">
              <a:latin typeface="Times New Roman" panose="02020603050405020304" pitchFamily="18" charset="0"/>
            </a:endParaRPr>
          </a:p>
          <a:p>
            <a:pPr algn="ctr"/>
            <a:endParaRPr lang="en-US" altLang="en-US" sz="1200">
              <a:latin typeface="Times New Roman" panose="02020603050405020304" pitchFamily="18" charset="0"/>
            </a:endParaRPr>
          </a:p>
          <a:p>
            <a:pPr algn="ctr"/>
            <a:endParaRPr lang="en-US" altLang="en-US" sz="1200">
              <a:latin typeface="Times New Roman" panose="02020603050405020304" pitchFamily="18" charset="0"/>
            </a:endParaRPr>
          </a:p>
          <a:p>
            <a:pPr algn="ctr"/>
            <a:endParaRPr lang="en-US" altLang="en-US" sz="1200">
              <a:latin typeface="Times New Roman" panose="02020603050405020304" pitchFamily="18" charset="0"/>
            </a:endParaRPr>
          </a:p>
          <a:p>
            <a:pPr algn="ctr"/>
            <a:endParaRPr lang="en-US" altLang="en-US" sz="1200">
              <a:latin typeface="Times New Roman" panose="02020603050405020304" pitchFamily="18" charset="0"/>
            </a:endParaRPr>
          </a:p>
          <a:p>
            <a:pPr algn="ctr"/>
            <a:endParaRPr lang="en-US" altLang="en-US" sz="1200">
              <a:latin typeface="Times New Roman" panose="02020603050405020304" pitchFamily="18" charset="0"/>
            </a:endParaRPr>
          </a:p>
          <a:p>
            <a:pPr algn="ctr"/>
            <a:r>
              <a:rPr lang="en-US" altLang="en-US" sz="1200">
                <a:latin typeface="Times New Roman" panose="02020603050405020304" pitchFamily="18" charset="0"/>
              </a:rPr>
              <a:t>UNIVERSITY OF SANTO TOMAS</a:t>
            </a:r>
            <a:endParaRPr lang="en-US" altLang="en-US" sz="1200"/>
          </a:p>
          <a:p>
            <a:pPr algn="ctr"/>
            <a:r>
              <a:rPr lang="en-US" altLang="en-US" sz="1200">
                <a:latin typeface="Times New Roman" panose="02020603050405020304" pitchFamily="18" charset="0"/>
              </a:rPr>
              <a:t>COLLEGE OF COMMERCE AND BUSINESS ADMINISTRATION</a:t>
            </a:r>
            <a:endParaRPr lang="en-US" altLang="en-US" sz="1200"/>
          </a:p>
          <a:p>
            <a:pPr algn="ctr"/>
            <a:r>
              <a:rPr lang="en-US" altLang="en-US" sz="1200" u="sng">
                <a:latin typeface="Times New Roman" panose="02020603050405020304" pitchFamily="18" charset="0"/>
              </a:rPr>
              <a:t>COURSE MAJOR</a:t>
            </a:r>
          </a:p>
          <a:p>
            <a:pPr algn="ctr"/>
            <a:endParaRPr lang="en-US" altLang="en-US" sz="1200" u="sng">
              <a:latin typeface="Times New Roman" panose="02020603050405020304" pitchFamily="18" charset="0"/>
            </a:endParaRPr>
          </a:p>
          <a:p>
            <a:pPr algn="ctr"/>
            <a:endParaRPr lang="en-US" altLang="en-US" sz="1200" u="sng">
              <a:latin typeface="Times New Roman" panose="02020603050405020304" pitchFamily="18" charset="0"/>
            </a:endParaRPr>
          </a:p>
          <a:p>
            <a:pPr algn="ctr"/>
            <a:endParaRPr lang="en-US" altLang="en-US" sz="1200" u="sng">
              <a:latin typeface="Times New Roman" panose="02020603050405020304" pitchFamily="18" charset="0"/>
            </a:endParaRPr>
          </a:p>
          <a:p>
            <a:pPr algn="ctr"/>
            <a:endParaRPr lang="en-US" altLang="en-US" sz="1200" u="sng">
              <a:latin typeface="Times New Roman" panose="02020603050405020304" pitchFamily="18" charset="0"/>
            </a:endParaRPr>
          </a:p>
          <a:p>
            <a:pPr algn="ctr"/>
            <a:endParaRPr lang="en-US" altLang="en-US" sz="1200" u="sng">
              <a:latin typeface="Times New Roman" panose="02020603050405020304" pitchFamily="18" charset="0"/>
            </a:endParaRPr>
          </a:p>
          <a:p>
            <a:pPr algn="ctr"/>
            <a:endParaRPr lang="en-US" altLang="en-US" sz="1200"/>
          </a:p>
          <a:p>
            <a:pPr algn="ctr"/>
            <a:r>
              <a:rPr lang="en-US" altLang="en-US" sz="1200" b="1" u="sng">
                <a:latin typeface="Times New Roman" panose="02020603050405020304" pitchFamily="18" charset="0"/>
              </a:rPr>
              <a:t>PRACFOLIO</a:t>
            </a:r>
            <a:endParaRPr lang="en-US" altLang="en-US" sz="1200"/>
          </a:p>
          <a:p>
            <a:pPr algn="ctr"/>
            <a:endParaRPr lang="en-US" altLang="en-US" sz="1200" u="sng">
              <a:latin typeface="Times New Roman" panose="02020603050405020304" pitchFamily="18" charset="0"/>
            </a:endParaRPr>
          </a:p>
          <a:p>
            <a:pPr algn="ctr"/>
            <a:endParaRPr lang="en-US" altLang="en-US" sz="1200" u="sng">
              <a:latin typeface="Times New Roman" panose="02020603050405020304" pitchFamily="18" charset="0"/>
            </a:endParaRPr>
          </a:p>
          <a:p>
            <a:pPr algn="ctr"/>
            <a:endParaRPr lang="en-US" altLang="en-US" sz="1200" u="sng">
              <a:latin typeface="Times New Roman" panose="02020603050405020304" pitchFamily="18" charset="0"/>
            </a:endParaRPr>
          </a:p>
          <a:p>
            <a:pPr algn="ctr"/>
            <a:endParaRPr lang="en-US" altLang="en-US" sz="1200" u="sng">
              <a:latin typeface="Times New Roman" panose="02020603050405020304" pitchFamily="18" charset="0"/>
            </a:endParaRPr>
          </a:p>
          <a:p>
            <a:pPr algn="ctr"/>
            <a:r>
              <a:rPr lang="en-US" altLang="en-US" sz="1200" u="sng">
                <a:latin typeface="Times New Roman" panose="02020603050405020304" pitchFamily="18" charset="0"/>
              </a:rPr>
              <a:t>Name</a:t>
            </a:r>
            <a:endParaRPr lang="en-US" altLang="en-US" sz="1200"/>
          </a:p>
          <a:p>
            <a:pPr algn="ctr"/>
            <a:r>
              <a:rPr lang="en-US" altLang="en-US" sz="1200">
                <a:latin typeface="Times New Roman" panose="02020603050405020304" pitchFamily="18" charset="0"/>
              </a:rPr>
              <a:t>Year and Section</a:t>
            </a:r>
            <a:endParaRPr lang="en-US" altLang="en-US" sz="1200"/>
          </a:p>
          <a:p>
            <a:pPr algn="ctr"/>
            <a:endParaRPr lang="en-US" altLang="en-US" sz="1200" u="sng">
              <a:latin typeface="Times New Roman" panose="02020603050405020304" pitchFamily="18" charset="0"/>
            </a:endParaRPr>
          </a:p>
          <a:p>
            <a:pPr algn="ctr"/>
            <a:endParaRPr lang="en-US" altLang="en-US" sz="1200" u="sng">
              <a:latin typeface="Times New Roman" panose="02020603050405020304" pitchFamily="18" charset="0"/>
            </a:endParaRPr>
          </a:p>
          <a:p>
            <a:pPr algn="ctr"/>
            <a:endParaRPr lang="en-US" altLang="en-US" sz="1200" u="sng">
              <a:latin typeface="Times New Roman" panose="02020603050405020304" pitchFamily="18" charset="0"/>
            </a:endParaRPr>
          </a:p>
          <a:p>
            <a:pPr algn="ctr"/>
            <a:endParaRPr lang="en-US" altLang="en-US" sz="1200" u="sng">
              <a:latin typeface="Times New Roman" panose="02020603050405020304" pitchFamily="18" charset="0"/>
            </a:endParaRPr>
          </a:p>
          <a:p>
            <a:pPr algn="ctr"/>
            <a:r>
              <a:rPr lang="en-US" altLang="en-US" sz="1200" u="sng">
                <a:latin typeface="Times New Roman" panose="02020603050405020304" pitchFamily="18" charset="0"/>
              </a:rPr>
              <a:t>Name</a:t>
            </a:r>
            <a:endParaRPr lang="en-US" altLang="en-US" sz="1200"/>
          </a:p>
          <a:p>
            <a:pPr algn="ctr"/>
            <a:r>
              <a:rPr lang="en-US" altLang="en-US" sz="1200">
                <a:latin typeface="Times New Roman" panose="02020603050405020304" pitchFamily="18" charset="0"/>
              </a:rPr>
              <a:t>Practicum Coordinator</a:t>
            </a:r>
            <a:endParaRPr lang="en-US" altLang="en-US" sz="1200"/>
          </a:p>
          <a:p>
            <a:pPr algn="ctr"/>
            <a:endParaRPr lang="en-US" altLang="en-US" sz="1200" u="sng">
              <a:latin typeface="Times New Roman" panose="02020603050405020304" pitchFamily="18" charset="0"/>
            </a:endParaRPr>
          </a:p>
          <a:p>
            <a:pPr algn="ctr"/>
            <a:endParaRPr lang="en-US" altLang="en-US" sz="1200" u="sng">
              <a:latin typeface="Times New Roman" panose="02020603050405020304" pitchFamily="18" charset="0"/>
            </a:endParaRPr>
          </a:p>
          <a:p>
            <a:pPr algn="ctr"/>
            <a:endParaRPr lang="en-US" altLang="en-US" sz="1200" u="sng">
              <a:latin typeface="Times New Roman" panose="02020603050405020304" pitchFamily="18" charset="0"/>
            </a:endParaRPr>
          </a:p>
          <a:p>
            <a:pPr algn="ctr"/>
            <a:r>
              <a:rPr lang="en-US" altLang="en-US" sz="1200" u="sng">
                <a:latin typeface="Times New Roman" panose="02020603050405020304" pitchFamily="18" charset="0"/>
              </a:rPr>
              <a:t>Name</a:t>
            </a:r>
            <a:endParaRPr lang="en-US" altLang="en-US" sz="1200"/>
          </a:p>
          <a:p>
            <a:pPr algn="ctr"/>
            <a:r>
              <a:rPr lang="en-US" altLang="en-US" sz="1200">
                <a:latin typeface="Times New Roman" panose="02020603050405020304" pitchFamily="18" charset="0"/>
              </a:rPr>
              <a:t>Practicum Adviser</a:t>
            </a:r>
            <a:endParaRPr lang="en-US" altLang="en-US" sz="1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bject 14">
            <a:extLst>
              <a:ext uri="{FF2B5EF4-FFF2-40B4-BE49-F238E27FC236}">
                <a16:creationId xmlns:a16="http://schemas.microsoft.com/office/drawing/2014/main" id="{FD499CF6-07D4-4D52-960C-745226ED02B7}"/>
              </a:ext>
            </a:extLst>
          </p:cNvPr>
          <p:cNvSpPr>
            <a:spLocks noChangeArrowheads="1"/>
          </p:cNvSpPr>
          <p:nvPr/>
        </p:nvSpPr>
        <p:spPr bwMode="auto">
          <a:xfrm>
            <a:off x="4918075" y="127000"/>
            <a:ext cx="882650" cy="12223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8435" name="object 15">
            <a:extLst>
              <a:ext uri="{FF2B5EF4-FFF2-40B4-BE49-F238E27FC236}">
                <a16:creationId xmlns:a16="http://schemas.microsoft.com/office/drawing/2014/main" id="{7CCA13D5-29E0-4451-A88C-EE8F86D9EC01}"/>
              </a:ext>
            </a:extLst>
          </p:cNvPr>
          <p:cNvSpPr>
            <a:spLocks noGrp="1"/>
          </p:cNvSpPr>
          <p:nvPr>
            <p:ph type="title"/>
          </p:nvPr>
        </p:nvSpPr>
        <p:spPr>
          <a:xfrm>
            <a:off x="1163638" y="384175"/>
            <a:ext cx="7629525" cy="661988"/>
          </a:xfrm>
        </p:spPr>
        <p:txBody>
          <a:bodyPr lIns="0" tIns="0" rIns="0" bIns="0">
            <a:spAutoFit/>
          </a:bodyPr>
          <a:lstStyle/>
          <a:p>
            <a:pPr marL="12700" eaLnBrk="1" hangingPunct="1">
              <a:tabLst>
                <a:tab pos="7616825" algn="l"/>
              </a:tabLst>
            </a:pPr>
            <a:r>
              <a:rPr lang="en-US" altLang="en-US" u="sng">
                <a:latin typeface="Times New Roman" panose="02020603050405020304" pitchFamily="18" charset="0"/>
                <a:cs typeface="Times New Roman" panose="02020603050405020304" pitchFamily="18" charset="0"/>
              </a:rPr>
              <a:t>Objectives of practicum?</a:t>
            </a:r>
            <a:r>
              <a:rPr lang="en-US" altLang="en-US" sz="4300" u="sng">
                <a:latin typeface="Times New Roman" panose="02020603050405020304" pitchFamily="18" charset="0"/>
                <a:cs typeface="Times New Roman" panose="02020603050405020304" pitchFamily="18" charset="0"/>
              </a:rPr>
              <a:t>	</a:t>
            </a:r>
          </a:p>
        </p:txBody>
      </p:sp>
      <p:sp>
        <p:nvSpPr>
          <p:cNvPr id="18436" name="object 16">
            <a:extLst>
              <a:ext uri="{FF2B5EF4-FFF2-40B4-BE49-F238E27FC236}">
                <a16:creationId xmlns:a16="http://schemas.microsoft.com/office/drawing/2014/main" id="{C89913EF-28E3-44CD-AF9B-1E10940782BF}"/>
              </a:ext>
            </a:extLst>
          </p:cNvPr>
          <p:cNvSpPr txBox="1">
            <a:spLocks noChangeArrowheads="1"/>
          </p:cNvSpPr>
          <p:nvPr/>
        </p:nvSpPr>
        <p:spPr bwMode="auto">
          <a:xfrm>
            <a:off x="1306513" y="1328738"/>
            <a:ext cx="6757987"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293688" algn="l"/>
              </a:tabLst>
              <a:defRPr>
                <a:solidFill>
                  <a:schemeClr val="tx1"/>
                </a:solidFill>
                <a:latin typeface="Tahoma" panose="020B0604030504040204" pitchFamily="34" charset="0"/>
                <a:cs typeface="Arial" panose="020B0604020202020204" pitchFamily="34" charset="0"/>
              </a:defRPr>
            </a:lvl1pPr>
            <a:lvl2pPr marL="742950" indent="-285750">
              <a:tabLst>
                <a:tab pos="293688" algn="l"/>
              </a:tabLst>
              <a:defRPr>
                <a:solidFill>
                  <a:schemeClr val="tx1"/>
                </a:solidFill>
                <a:latin typeface="Tahoma" panose="020B0604030504040204" pitchFamily="34" charset="0"/>
                <a:cs typeface="Arial" panose="020B0604020202020204" pitchFamily="34" charset="0"/>
              </a:defRPr>
            </a:lvl2pPr>
            <a:lvl3pPr marL="1143000" indent="-228600">
              <a:tabLst>
                <a:tab pos="293688" algn="l"/>
              </a:tabLst>
              <a:defRPr>
                <a:solidFill>
                  <a:schemeClr val="tx1"/>
                </a:solidFill>
                <a:latin typeface="Tahoma" panose="020B0604030504040204" pitchFamily="34" charset="0"/>
                <a:cs typeface="Arial" panose="020B0604020202020204" pitchFamily="34" charset="0"/>
              </a:defRPr>
            </a:lvl3pPr>
            <a:lvl4pPr marL="1600200" indent="-228600">
              <a:tabLst>
                <a:tab pos="293688" algn="l"/>
              </a:tabLst>
              <a:defRPr>
                <a:solidFill>
                  <a:schemeClr val="tx1"/>
                </a:solidFill>
                <a:latin typeface="Tahoma" panose="020B0604030504040204" pitchFamily="34" charset="0"/>
                <a:cs typeface="Arial" panose="020B0604020202020204" pitchFamily="34" charset="0"/>
              </a:defRPr>
            </a:lvl4pPr>
            <a:lvl5pPr marL="2057400" indent="-228600">
              <a:tabLst>
                <a:tab pos="293688"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9pPr>
          </a:lstStyle>
          <a:p>
            <a:pPr>
              <a:buClr>
                <a:srgbClr val="3891A7"/>
              </a:buClr>
              <a:buSzPct val="79000"/>
            </a:pPr>
            <a:r>
              <a:rPr lang="en-US" altLang="en-US" sz="3200" b="1">
                <a:latin typeface="Times New Roman" panose="02020603050405020304" pitchFamily="18" charset="0"/>
                <a:cs typeface="Times New Roman" panose="02020603050405020304" pitchFamily="18" charset="0"/>
              </a:rPr>
              <a:t>For the University/College:</a:t>
            </a:r>
          </a:p>
          <a:p>
            <a:pPr>
              <a:buClr>
                <a:srgbClr val="3891A7"/>
              </a:buClr>
              <a:buSzPct val="79000"/>
            </a:pPr>
            <a:endParaRPr lang="en-US" altLang="en-US" sz="3200">
              <a:latin typeface="Times New Roman" panose="02020603050405020304" pitchFamily="18" charset="0"/>
              <a:cs typeface="Times New Roman" panose="02020603050405020304" pitchFamily="18" charset="0"/>
            </a:endParaRPr>
          </a:p>
          <a:p>
            <a:pPr>
              <a:buClr>
                <a:srgbClr val="3891A7"/>
              </a:buClr>
              <a:buSzPct val="79000"/>
            </a:pPr>
            <a:r>
              <a:rPr lang="en-US" altLang="en-US" sz="3200">
                <a:latin typeface="Times New Roman" panose="02020603050405020304" pitchFamily="18" charset="0"/>
                <a:cs typeface="Times New Roman" panose="02020603050405020304" pitchFamily="18" charset="0"/>
              </a:rPr>
              <a:t>Enrich the degree programs  of the University/College to respond to the needs of the industry</a:t>
            </a:r>
          </a:p>
          <a:p>
            <a:pPr>
              <a:buClr>
                <a:srgbClr val="3891A7"/>
              </a:buClr>
              <a:buSzPct val="79000"/>
            </a:pPr>
            <a:endParaRPr lang="en-US" altLang="en-US" sz="3200">
              <a:latin typeface="Times New Roman" panose="02020603050405020304" pitchFamily="18" charset="0"/>
              <a:cs typeface="Times New Roman" panose="02020603050405020304" pitchFamily="18" charset="0"/>
            </a:endParaRPr>
          </a:p>
          <a:p>
            <a:pPr>
              <a:buClr>
                <a:srgbClr val="3891A7"/>
              </a:buClr>
              <a:buSzPct val="79000"/>
            </a:pPr>
            <a:r>
              <a:rPr lang="en-US" altLang="en-US" sz="3200">
                <a:latin typeface="Times New Roman" panose="02020603050405020304" pitchFamily="18" charset="0"/>
                <a:cs typeface="Times New Roman" panose="02020603050405020304" pitchFamily="18" charset="0"/>
              </a:rPr>
              <a:t>Promote mutually supportive industry academe collaboration/linkages and</a:t>
            </a:r>
          </a:p>
          <a:p>
            <a:pPr>
              <a:buClr>
                <a:srgbClr val="3891A7"/>
              </a:buClr>
              <a:buSzPct val="79000"/>
            </a:pPr>
            <a:endParaRPr lang="en-US" altLang="en-US" sz="3200">
              <a:latin typeface="Times New Roman" panose="02020603050405020304" pitchFamily="18" charset="0"/>
              <a:cs typeface="Times New Roman" panose="02020603050405020304" pitchFamily="18" charset="0"/>
            </a:endParaRPr>
          </a:p>
          <a:p>
            <a:pPr>
              <a:buClr>
                <a:srgbClr val="3891A7"/>
              </a:buClr>
              <a:buSzPct val="79000"/>
            </a:pPr>
            <a:r>
              <a:rPr lang="en-US" altLang="en-US" sz="3200">
                <a:latin typeface="Times New Roman" panose="02020603050405020304" pitchFamily="18" charset="0"/>
                <a:cs typeface="Times New Roman" panose="02020603050405020304" pitchFamily="18" charset="0"/>
              </a:rPr>
              <a:t>Strengthen career guidance</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object 12">
            <a:extLst>
              <a:ext uri="{FF2B5EF4-FFF2-40B4-BE49-F238E27FC236}">
                <a16:creationId xmlns:a16="http://schemas.microsoft.com/office/drawing/2014/main" id="{4218561A-88A3-4C14-A3B5-ED575BF2CED7}"/>
              </a:ext>
            </a:extLst>
          </p:cNvPr>
          <p:cNvSpPr>
            <a:spLocks/>
          </p:cNvSpPr>
          <p:nvPr/>
        </p:nvSpPr>
        <p:spPr bwMode="auto">
          <a:xfrm>
            <a:off x="1014413" y="0"/>
            <a:ext cx="74612" cy="6858000"/>
          </a:xfrm>
          <a:custGeom>
            <a:avLst/>
            <a:gdLst>
              <a:gd name="T0" fmla="*/ 0 w 73659"/>
              <a:gd name="T1" fmla="*/ 6858000 h 6858000"/>
              <a:gd name="T2" fmla="*/ 123917 w 73659"/>
              <a:gd name="T3" fmla="*/ 6858000 h 6858000"/>
              <a:gd name="T4" fmla="*/ 123917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20835" name="object 13">
            <a:extLst>
              <a:ext uri="{FF2B5EF4-FFF2-40B4-BE49-F238E27FC236}">
                <a16:creationId xmlns:a16="http://schemas.microsoft.com/office/drawing/2014/main" id="{2E5B998D-C609-4B27-B76A-466F5AAD83C0}"/>
              </a:ext>
            </a:extLst>
          </p:cNvPr>
          <p:cNvSpPr>
            <a:spLocks/>
          </p:cNvSpPr>
          <p:nvPr/>
        </p:nvSpPr>
        <p:spPr bwMode="auto">
          <a:xfrm>
            <a:off x="1052513" y="823913"/>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0836" name="object 15">
            <a:extLst>
              <a:ext uri="{FF2B5EF4-FFF2-40B4-BE49-F238E27FC236}">
                <a16:creationId xmlns:a16="http://schemas.microsoft.com/office/drawing/2014/main" id="{8AC1265C-B50D-449F-B307-11B2368E2388}"/>
              </a:ext>
            </a:extLst>
          </p:cNvPr>
          <p:cNvSpPr>
            <a:spLocks noChangeArrowheads="1"/>
          </p:cNvSpPr>
          <p:nvPr/>
        </p:nvSpPr>
        <p:spPr bwMode="auto">
          <a:xfrm>
            <a:off x="8132763" y="300038"/>
            <a:ext cx="474662" cy="655637"/>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23" name="Rectangle 22">
            <a:extLst>
              <a:ext uri="{FF2B5EF4-FFF2-40B4-BE49-F238E27FC236}">
                <a16:creationId xmlns:a16="http://schemas.microsoft.com/office/drawing/2014/main" id="{FA7142B8-6CE9-456A-8170-3B6D18C5C3AB}"/>
              </a:ext>
            </a:extLst>
          </p:cNvPr>
          <p:cNvSpPr/>
          <p:nvPr/>
        </p:nvSpPr>
        <p:spPr>
          <a:xfrm>
            <a:off x="1066800" y="923925"/>
            <a:ext cx="7742238" cy="4678363"/>
          </a:xfrm>
          <a:prstGeom prst="rect">
            <a:avLst/>
          </a:prstGeom>
        </p:spPr>
        <p:txBody>
          <a:bodyPr>
            <a:spAutoFit/>
          </a:bodyPr>
          <a:lstStyle/>
          <a:p>
            <a:pPr>
              <a:spcAft>
                <a:spcPts val="400"/>
              </a:spcAft>
              <a:defRPr/>
            </a:pPr>
            <a:r>
              <a:rPr lang="en-US" sz="3200" dirty="0">
                <a:latin typeface="Times New Roman" panose="02020603050405020304" pitchFamily="18" charset="0"/>
                <a:cs typeface="Times New Roman" panose="02020603050405020304" pitchFamily="18" charset="0"/>
              </a:rPr>
              <a:t>The </a:t>
            </a:r>
            <a:r>
              <a:rPr lang="en-US" sz="3200" dirty="0" err="1">
                <a:latin typeface="Times New Roman" panose="02020603050405020304" pitchFamily="18" charset="0"/>
                <a:cs typeface="Times New Roman" panose="02020603050405020304" pitchFamily="18" charset="0"/>
              </a:rPr>
              <a:t>Pracfolio</a:t>
            </a:r>
            <a:r>
              <a:rPr lang="en-US" sz="3200" dirty="0">
                <a:latin typeface="Times New Roman" panose="02020603050405020304" pitchFamily="18" charset="0"/>
                <a:cs typeface="Times New Roman" panose="02020603050405020304" pitchFamily="18" charset="0"/>
              </a:rPr>
              <a:t> </a:t>
            </a:r>
          </a:p>
          <a:p>
            <a:pPr>
              <a:spcAft>
                <a:spcPts val="400"/>
              </a:spcAft>
              <a:defRPr/>
            </a:pPr>
            <a:endParaRPr lang="en-US" sz="3200" dirty="0">
              <a:latin typeface="Times New Roman" panose="02020603050405020304" pitchFamily="18" charset="0"/>
              <a:cs typeface="Times New Roman" panose="02020603050405020304" pitchFamily="18" charset="0"/>
            </a:endParaRPr>
          </a:p>
          <a:p>
            <a:pPr marL="285750" indent="-285750">
              <a:spcAft>
                <a:spcPts val="400"/>
              </a:spcAft>
              <a:buFont typeface="Wingdings" pitchFamily="2" charset="2"/>
              <a:buChar char="§"/>
              <a:defRPr/>
            </a:pPr>
            <a:r>
              <a:rPr lang="en-US" sz="3200" dirty="0">
                <a:latin typeface="Times New Roman" panose="02020603050405020304" pitchFamily="18" charset="0"/>
                <a:cs typeface="Times New Roman" panose="02020603050405020304" pitchFamily="18" charset="0"/>
              </a:rPr>
              <a:t>A short description of the company where you had your  online OJT </a:t>
            </a:r>
          </a:p>
          <a:p>
            <a:pPr marL="285750" indent="-285750">
              <a:spcAft>
                <a:spcPts val="400"/>
              </a:spcAft>
              <a:buFont typeface="Wingdings" pitchFamily="2" charset="2"/>
              <a:buChar char="§"/>
              <a:defRPr/>
            </a:pPr>
            <a:r>
              <a:rPr lang="en-US" sz="3200" dirty="0">
                <a:latin typeface="Times New Roman" panose="02020603050405020304" pitchFamily="18" charset="0"/>
                <a:cs typeface="Times New Roman" panose="02020603050405020304" pitchFamily="18" charset="0"/>
              </a:rPr>
              <a:t>A photocopy of the student’s curriculum vitae with picture (for the adviser’s reference, particularly beneficial if the </a:t>
            </a:r>
            <a:r>
              <a:rPr lang="en-US" sz="3200" dirty="0" err="1">
                <a:latin typeface="Times New Roman" panose="02020603050405020304" pitchFamily="18" charset="0"/>
                <a:cs typeface="Times New Roman" panose="02020603050405020304" pitchFamily="18" charset="0"/>
              </a:rPr>
              <a:t>practicumer</a:t>
            </a:r>
            <a:r>
              <a:rPr lang="en-US" sz="3200" dirty="0">
                <a:latin typeface="Times New Roman" panose="02020603050405020304" pitchFamily="18" charset="0"/>
                <a:cs typeface="Times New Roman" panose="02020603050405020304" pitchFamily="18" charset="0"/>
              </a:rPr>
              <a:t> has not been the adviser’s student) </a:t>
            </a:r>
          </a:p>
        </p:txBody>
      </p:sp>
      <p:sp>
        <p:nvSpPr>
          <p:cNvPr id="25" name="TextBox 24">
            <a:extLst>
              <a:ext uri="{FF2B5EF4-FFF2-40B4-BE49-F238E27FC236}">
                <a16:creationId xmlns:a16="http://schemas.microsoft.com/office/drawing/2014/main" id="{39716D62-95F2-4B67-A9C2-21207F63A0BC}"/>
              </a:ext>
            </a:extLst>
          </p:cNvPr>
          <p:cNvSpPr txBox="1"/>
          <p:nvPr/>
        </p:nvSpPr>
        <p:spPr>
          <a:xfrm>
            <a:off x="1066799" y="95957"/>
            <a:ext cx="7303769" cy="707886"/>
          </a:xfrm>
          <a:prstGeom prst="rect">
            <a:avLst/>
          </a:prstGeom>
          <a:noFill/>
        </p:spPr>
        <p:txBody>
          <a:bodyPr>
            <a:spAutoFit/>
          </a:bodyPr>
          <a:lstStyle/>
          <a:p>
            <a:pPr>
              <a:defRPr/>
            </a:pPr>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WHAT TO SUBMIT AFTER THE PRACTICUM ASSIGNMENT </a:t>
            </a:r>
            <a:endParaRPr lang="fil-PH"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4">
            <a:extLst>
              <a:ext uri="{FF2B5EF4-FFF2-40B4-BE49-F238E27FC236}">
                <a16:creationId xmlns:a16="http://schemas.microsoft.com/office/drawing/2014/main" id="{636CDCFD-832C-4E22-BC91-AEE47480724F}"/>
              </a:ext>
            </a:extLst>
          </p:cNvPr>
          <p:cNvSpPr>
            <a:spLocks noChangeArrowheads="1"/>
          </p:cNvSpPr>
          <p:nvPr/>
        </p:nvSpPr>
        <p:spPr bwMode="auto">
          <a:xfrm>
            <a:off x="1295400" y="1219200"/>
            <a:ext cx="7075488"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spcAft>
                <a:spcPts val="400"/>
              </a:spcAft>
              <a:buFont typeface="Wingdings" panose="05000000000000000000" pitchFamily="2" charset="2"/>
              <a:buChar char="§"/>
              <a:defRPr/>
            </a:pPr>
            <a:r>
              <a:rPr lang="en-US" altLang="en-US" sz="3200" dirty="0">
                <a:latin typeface="Times New Roman" panose="02020603050405020304" pitchFamily="18" charset="0"/>
                <a:cs typeface="Times New Roman" panose="02020603050405020304" pitchFamily="18" charset="0"/>
              </a:rPr>
              <a:t>Modular Output Reports</a:t>
            </a:r>
          </a:p>
          <a:p>
            <a:pPr>
              <a:spcAft>
                <a:spcPts val="400"/>
              </a:spcAft>
              <a:buFont typeface="Wingdings" panose="05000000000000000000" pitchFamily="2" charset="2"/>
              <a:buChar char="§"/>
              <a:defRPr/>
            </a:pPr>
            <a:r>
              <a:rPr lang="en-US" altLang="en-US" sz="3200" dirty="0">
                <a:latin typeface="Times New Roman" panose="02020603050405020304" pitchFamily="18" charset="0"/>
                <a:cs typeface="Times New Roman" panose="02020603050405020304" pitchFamily="18" charset="0"/>
              </a:rPr>
              <a:t>Practicum Summary - student’s insights about the practicum as a whole, lessons learned, no more than 3 pages </a:t>
            </a:r>
            <a:r>
              <a:rPr lang="en-US" altLang="en-US" sz="3200" b="1" i="1" dirty="0">
                <a:latin typeface="Times New Roman" panose="02020603050405020304" pitchFamily="18" charset="0"/>
                <a:cs typeface="Times New Roman" panose="02020603050405020304" pitchFamily="18" charset="0"/>
              </a:rPr>
              <a:t>(see example) </a:t>
            </a:r>
          </a:p>
          <a:p>
            <a:pPr marL="0" indent="0">
              <a:spcAft>
                <a:spcPts val="400"/>
              </a:spcAft>
              <a:defRPr/>
            </a:pPr>
            <a:endParaRPr lang="fil-PH" altLang="en-US" sz="32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729F402-39EE-4FC3-9F26-5DBCC4888FF0}"/>
              </a:ext>
            </a:extLst>
          </p:cNvPr>
          <p:cNvSpPr txBox="1"/>
          <p:nvPr/>
        </p:nvSpPr>
        <p:spPr>
          <a:xfrm>
            <a:off x="1066799" y="95957"/>
            <a:ext cx="7303769" cy="707886"/>
          </a:xfrm>
          <a:prstGeom prst="rect">
            <a:avLst/>
          </a:prstGeom>
          <a:noFill/>
        </p:spPr>
        <p:txBody>
          <a:bodyPr>
            <a:spAutoFit/>
          </a:bodyPr>
          <a:lstStyle/>
          <a:p>
            <a:pPr>
              <a:defRPr/>
            </a:pPr>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WHAT TO SUBMIT AFTER THE PRACTICUM ASSIGNMENT </a:t>
            </a:r>
            <a:endParaRPr lang="fil-PH"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
        <p:nvSpPr>
          <p:cNvPr id="121860" name="object 13">
            <a:extLst>
              <a:ext uri="{FF2B5EF4-FFF2-40B4-BE49-F238E27FC236}">
                <a16:creationId xmlns:a16="http://schemas.microsoft.com/office/drawing/2014/main" id="{43F01CE1-0597-45B2-97B9-2D4864C833F5}"/>
              </a:ext>
            </a:extLst>
          </p:cNvPr>
          <p:cNvSpPr>
            <a:spLocks/>
          </p:cNvSpPr>
          <p:nvPr/>
        </p:nvSpPr>
        <p:spPr bwMode="auto">
          <a:xfrm>
            <a:off x="1052513" y="823913"/>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
            <a:extLst>
              <a:ext uri="{FF2B5EF4-FFF2-40B4-BE49-F238E27FC236}">
                <a16:creationId xmlns:a16="http://schemas.microsoft.com/office/drawing/2014/main" id="{D8F710C8-5AB6-4097-BC4A-72967877AE3B}"/>
              </a:ext>
            </a:extLst>
          </p:cNvPr>
          <p:cNvSpPr>
            <a:spLocks noChangeArrowheads="1"/>
          </p:cNvSpPr>
          <p:nvPr/>
        </p:nvSpPr>
        <p:spPr bwMode="auto">
          <a:xfrm>
            <a:off x="152400" y="228600"/>
            <a:ext cx="8610600" cy="671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lnSpc>
                <a:spcPct val="115000"/>
              </a:lnSpc>
            </a:pPr>
            <a:r>
              <a:rPr lang="en-US" altLang="en-US" b="1">
                <a:latin typeface="Times New Roman" panose="02020603050405020304" pitchFamily="18" charset="0"/>
                <a:ea typeface="Calibri" panose="020F0502020204030204" pitchFamily="34" charset="0"/>
                <a:cs typeface="Times New Roman" panose="02020603050405020304" pitchFamily="18" charset="0"/>
              </a:rPr>
              <a:t>University of Santo Tomas</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altLang="en-US" b="1">
                <a:latin typeface="Times New Roman" panose="02020603050405020304" pitchFamily="18" charset="0"/>
                <a:ea typeface="Calibri" panose="020F0502020204030204" pitchFamily="34" charset="0"/>
                <a:cs typeface="Times New Roman" panose="02020603050405020304" pitchFamily="18" charset="0"/>
              </a:rPr>
              <a:t>College of Commerce and Business administration</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altLang="en-US" b="1" u="sng">
                <a:latin typeface="Times New Roman" panose="02020603050405020304" pitchFamily="18" charset="0"/>
                <a:ea typeface="Calibri" panose="020F0502020204030204" pitchFamily="34" charset="0"/>
                <a:cs typeface="Times New Roman" panose="02020603050405020304" pitchFamily="18" charset="0"/>
              </a:rPr>
              <a:t>Course Major</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altLang="en-US" b="1">
                <a:latin typeface="Times New Roman" panose="02020603050405020304" pitchFamily="18" charset="0"/>
                <a:ea typeface="Calibri" panose="020F0502020204030204" pitchFamily="34" charset="0"/>
                <a:cs typeface="Times New Roman" panose="02020603050405020304" pitchFamily="18" charset="0"/>
              </a:rPr>
              <a:t>Practicum Summary</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altLang="en-US">
                <a:latin typeface="Times New Roman" panose="02020603050405020304" pitchFamily="18" charset="0"/>
                <a:ea typeface="Calibri" panose="020F0502020204030204" pitchFamily="34" charset="0"/>
                <a:cs typeface="Times New Roman" panose="02020603050405020304" pitchFamily="18" charset="0"/>
              </a:rPr>
              <a:t> </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altLang="en-US">
                <a:latin typeface="Times New Roman" panose="02020603050405020304" pitchFamily="18" charset="0"/>
                <a:ea typeface="Calibri" panose="020F0502020204030204" pitchFamily="34" charset="0"/>
                <a:cs typeface="Times New Roman" panose="02020603050405020304" pitchFamily="18" charset="0"/>
              </a:rPr>
              <a:t>Name of Practicumer:</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altLang="en-US">
                <a:latin typeface="Times New Roman" panose="02020603050405020304" pitchFamily="18" charset="0"/>
                <a:ea typeface="Calibri" panose="020F0502020204030204" pitchFamily="34" charset="0"/>
                <a:cs typeface="Times New Roman" panose="02020603050405020304" pitchFamily="18" charset="0"/>
              </a:rPr>
              <a:t>Name of Company:</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altLang="en-US">
                <a:latin typeface="Times New Roman" panose="02020603050405020304" pitchFamily="18" charset="0"/>
                <a:ea typeface="Calibri" panose="020F0502020204030204" pitchFamily="34" charset="0"/>
                <a:cs typeface="Times New Roman" panose="02020603050405020304" pitchFamily="18" charset="0"/>
              </a:rPr>
              <a:t>Department(s) Assigned:</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altLang="en-US">
                <a:latin typeface="Times New Roman" panose="02020603050405020304" pitchFamily="18" charset="0"/>
                <a:ea typeface="Calibri" panose="020F0502020204030204" pitchFamily="34" charset="0"/>
                <a:cs typeface="Times New Roman" panose="02020603050405020304" pitchFamily="18" charset="0"/>
              </a:rPr>
              <a:t>Name of Supervisor(s)/Position(s)/Contact No(s).:</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altLang="en-US">
                <a:latin typeface="Times New Roman" panose="02020603050405020304" pitchFamily="18" charset="0"/>
                <a:ea typeface="Calibri" panose="020F0502020204030204" pitchFamily="34" charset="0"/>
                <a:cs typeface="Times New Roman" panose="02020603050405020304" pitchFamily="18" charset="0"/>
              </a:rPr>
              <a:t>Job Description:</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altLang="en-US">
                <a:latin typeface="Times New Roman" panose="02020603050405020304" pitchFamily="18" charset="0"/>
                <a:ea typeface="Calibri" panose="020F0502020204030204" pitchFamily="34" charset="0"/>
                <a:cs typeface="Times New Roman" panose="02020603050405020304" pitchFamily="18" charset="0"/>
              </a:rPr>
              <a:t> </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a:p>
            <a:pPr>
              <a:lnSpc>
                <a:spcPts val="1738"/>
              </a:lnSpc>
              <a:spcBef>
                <a:spcPts val="425"/>
              </a:spcBef>
            </a:pPr>
            <a:r>
              <a:rPr lang="en-PH" altLang="en-US">
                <a:latin typeface="Times New Roman" panose="02020603050405020304" pitchFamily="18" charset="0"/>
                <a:ea typeface="Calibri" panose="020F0502020204030204" pitchFamily="34" charset="0"/>
                <a:cs typeface="Times New Roman" panose="02020603050405020304" pitchFamily="18" charset="0"/>
              </a:rPr>
              <a:t>The Practicum Summary must contain the  following :</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buFont typeface="Calibri" panose="020F0502020204030204" pitchFamily="34" charset="0"/>
              <a:buChar char="-"/>
            </a:pPr>
            <a:r>
              <a:rPr lang="en-PH" altLang="en-US">
                <a:latin typeface="Times New Roman" panose="02020603050405020304" pitchFamily="18" charset="0"/>
                <a:ea typeface="Calibri" panose="020F0502020204030204" pitchFamily="34" charset="0"/>
                <a:cs typeface="Times New Roman" panose="02020603050405020304" pitchFamily="18" charset="0"/>
              </a:rPr>
              <a:t>process of finding the practicum placement</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buFont typeface="Calibri" panose="020F0502020204030204" pitchFamily="34" charset="0"/>
              <a:buChar char="-"/>
            </a:pPr>
            <a:r>
              <a:rPr lang="en-PH" altLang="en-US">
                <a:latin typeface="Times New Roman" panose="02020603050405020304" pitchFamily="18" charset="0"/>
                <a:ea typeface="Calibri" panose="020F0502020204030204" pitchFamily="34" charset="0"/>
                <a:cs typeface="Times New Roman" panose="02020603050405020304" pitchFamily="18" charset="0"/>
              </a:rPr>
              <a:t>reflection about working in the organization/company</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buFont typeface="Calibri" panose="020F0502020204030204" pitchFamily="34" charset="0"/>
              <a:buChar char="-"/>
            </a:pPr>
            <a:r>
              <a:rPr lang="en-PH" altLang="en-US">
                <a:latin typeface="Times New Roman" panose="02020603050405020304" pitchFamily="18" charset="0"/>
                <a:ea typeface="Calibri" panose="020F0502020204030204" pitchFamily="34" charset="0"/>
                <a:cs typeface="Times New Roman" panose="02020603050405020304" pitchFamily="18" charset="0"/>
              </a:rPr>
              <a:t>work schedule</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buFont typeface="Calibri" panose="020F0502020204030204" pitchFamily="34" charset="0"/>
              <a:buChar char="-"/>
            </a:pPr>
            <a:r>
              <a:rPr lang="en-PH" altLang="en-US">
                <a:latin typeface="Times New Roman" panose="02020603050405020304" pitchFamily="18" charset="0"/>
                <a:ea typeface="Calibri" panose="020F0502020204030204" pitchFamily="34" charset="0"/>
                <a:cs typeface="Times New Roman" panose="02020603050405020304" pitchFamily="18" charset="0"/>
              </a:rPr>
              <a:t>most memorable practicum moment</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buFont typeface="Calibri" panose="020F0502020204030204" pitchFamily="34" charset="0"/>
              <a:buChar char="-"/>
            </a:pPr>
            <a:r>
              <a:rPr lang="en-PH" altLang="en-US">
                <a:latin typeface="Times New Roman" panose="02020603050405020304" pitchFamily="18" charset="0"/>
                <a:ea typeface="Calibri" panose="020F0502020204030204" pitchFamily="34" charset="0"/>
                <a:cs typeface="Times New Roman" panose="02020603050405020304" pitchFamily="18" charset="0"/>
              </a:rPr>
              <a:t>difficulties encountered and solutions made</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altLang="en-US">
                <a:latin typeface="Times New Roman" panose="02020603050405020304" pitchFamily="18" charset="0"/>
                <a:ea typeface="Calibri" panose="020F0502020204030204" pitchFamily="34" charset="0"/>
                <a:cs typeface="Times New Roman" panose="02020603050405020304" pitchFamily="18" charset="0"/>
              </a:rPr>
              <a:t> </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a:p>
            <a:pPr>
              <a:lnSpc>
                <a:spcPct val="80000"/>
              </a:lnSpc>
              <a:spcBef>
                <a:spcPts val="438"/>
              </a:spcBef>
            </a:pPr>
            <a:r>
              <a:rPr lang="en-PH" altLang="en-US" i="1">
                <a:latin typeface="Times New Roman" panose="02020603050405020304" pitchFamily="18" charset="0"/>
                <a:ea typeface="Calibri" panose="020F0502020204030204" pitchFamily="34" charset="0"/>
                <a:cs typeface="Times New Roman" panose="02020603050405020304" pitchFamily="18" charset="0"/>
              </a:rPr>
              <a:t>This must be computerized in a long bond paper, font is Times New Roman,  size 12, maximum of  3 pages</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altLang="en-US">
                <a:latin typeface="Times New Roman" panose="02020603050405020304" pitchFamily="18" charset="0"/>
                <a:ea typeface="Calibri" panose="020F0502020204030204" pitchFamily="34" charset="0"/>
                <a:cs typeface="Times New Roman" panose="02020603050405020304" pitchFamily="18" charset="0"/>
              </a:rPr>
              <a:t> </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4">
            <a:extLst>
              <a:ext uri="{FF2B5EF4-FFF2-40B4-BE49-F238E27FC236}">
                <a16:creationId xmlns:a16="http://schemas.microsoft.com/office/drawing/2014/main" id="{F616637A-C57C-45E3-B662-FDB9D59CA02B}"/>
              </a:ext>
            </a:extLst>
          </p:cNvPr>
          <p:cNvSpPr>
            <a:spLocks noChangeArrowheads="1"/>
          </p:cNvSpPr>
          <p:nvPr/>
        </p:nvSpPr>
        <p:spPr bwMode="auto">
          <a:xfrm>
            <a:off x="1295400" y="1219200"/>
            <a:ext cx="7075488"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spcAft>
                <a:spcPts val="400"/>
              </a:spcAft>
              <a:buFont typeface="Wingdings" panose="05000000000000000000" pitchFamily="2" charset="2"/>
              <a:buChar char="§"/>
            </a:pPr>
            <a:r>
              <a:rPr lang="en-US" altLang="en-US" sz="3200">
                <a:latin typeface="Times New Roman" panose="02020603050405020304" pitchFamily="18" charset="0"/>
                <a:cs typeface="Times New Roman" panose="02020603050405020304" pitchFamily="18" charset="0"/>
              </a:rPr>
              <a:t>Documentation (certificate of completion; </a:t>
            </a:r>
            <a:r>
              <a:rPr lang="en-US" altLang="en-US" sz="3200" i="1">
                <a:latin typeface="Times New Roman" panose="02020603050405020304" pitchFamily="18" charset="0"/>
                <a:cs typeface="Times New Roman" panose="02020603050405020304" pitchFamily="18" charset="0"/>
              </a:rPr>
              <a:t>pictures</a:t>
            </a:r>
            <a:r>
              <a:rPr lang="en-US" altLang="en-US" sz="3200">
                <a:latin typeface="Times New Roman" panose="02020603050405020304" pitchFamily="18" charset="0"/>
                <a:cs typeface="Times New Roman" panose="02020603050405020304" pitchFamily="18" charset="0"/>
              </a:rPr>
              <a:t>, </a:t>
            </a:r>
            <a:r>
              <a:rPr lang="en-US" altLang="en-US" sz="3200" i="1">
                <a:latin typeface="Times New Roman" panose="02020603050405020304" pitchFamily="18" charset="0"/>
                <a:cs typeface="Times New Roman" panose="02020603050405020304" pitchFamily="18" charset="0"/>
              </a:rPr>
              <a:t>daily time record/attendance sheet</a:t>
            </a:r>
            <a:r>
              <a:rPr lang="en-US" altLang="en-US" sz="3200">
                <a:latin typeface="Times New Roman" panose="02020603050405020304" pitchFamily="18" charset="0"/>
                <a:cs typeface="Times New Roman" panose="02020603050405020304" pitchFamily="18" charset="0"/>
              </a:rPr>
              <a:t>)</a:t>
            </a:r>
          </a:p>
          <a:p>
            <a:pPr>
              <a:spcAft>
                <a:spcPts val="400"/>
              </a:spcAft>
              <a:buFont typeface="Wingdings" panose="05000000000000000000" pitchFamily="2" charset="2"/>
              <a:buChar char="§"/>
            </a:pPr>
            <a:r>
              <a:rPr lang="en-US" altLang="en-US" sz="3200">
                <a:latin typeface="Times New Roman" panose="02020603050405020304" pitchFamily="18" charset="0"/>
                <a:cs typeface="Times New Roman" panose="02020603050405020304" pitchFamily="18" charset="0"/>
              </a:rPr>
              <a:t>Evaluation sheet (</a:t>
            </a:r>
            <a:r>
              <a:rPr lang="en-US" altLang="en-US" sz="3200" b="1" i="1">
                <a:latin typeface="Times New Roman" panose="02020603050405020304" pitchFamily="18" charset="0"/>
                <a:cs typeface="Times New Roman" panose="02020603050405020304" pitchFamily="18" charset="0"/>
              </a:rPr>
              <a:t>only if returned by the company evaluator thru the student</a:t>
            </a:r>
            <a:r>
              <a:rPr lang="en-US" altLang="en-US" sz="3200">
                <a:latin typeface="Times New Roman" panose="02020603050405020304" pitchFamily="18" charset="0"/>
                <a:cs typeface="Times New Roman" panose="02020603050405020304" pitchFamily="18" charset="0"/>
              </a:rPr>
              <a:t>) </a:t>
            </a:r>
            <a:endParaRPr lang="fil-PH" altLang="en-US" sz="32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9211F57-648E-4D8E-B415-E02937981170}"/>
              </a:ext>
            </a:extLst>
          </p:cNvPr>
          <p:cNvSpPr txBox="1"/>
          <p:nvPr/>
        </p:nvSpPr>
        <p:spPr>
          <a:xfrm>
            <a:off x="1066799" y="95957"/>
            <a:ext cx="7303769" cy="707886"/>
          </a:xfrm>
          <a:prstGeom prst="rect">
            <a:avLst/>
          </a:prstGeom>
          <a:noFill/>
        </p:spPr>
        <p:txBody>
          <a:bodyPr>
            <a:spAutoFit/>
          </a:bodyPr>
          <a:lstStyle/>
          <a:p>
            <a:pPr>
              <a:defRPr/>
            </a:pPr>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WHAT TO SUBMIT AFTER THE PRACTICUM ASSIGNMENT </a:t>
            </a:r>
            <a:endParaRPr lang="fil-PH"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
        <p:nvSpPr>
          <p:cNvPr id="123908" name="object 13">
            <a:extLst>
              <a:ext uri="{FF2B5EF4-FFF2-40B4-BE49-F238E27FC236}">
                <a16:creationId xmlns:a16="http://schemas.microsoft.com/office/drawing/2014/main" id="{BB0A9FD3-FA7F-45C7-9DE8-6AE96D7B3463}"/>
              </a:ext>
            </a:extLst>
          </p:cNvPr>
          <p:cNvSpPr>
            <a:spLocks/>
          </p:cNvSpPr>
          <p:nvPr/>
        </p:nvSpPr>
        <p:spPr bwMode="auto">
          <a:xfrm>
            <a:off x="1052513" y="823913"/>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3">
            <a:extLst>
              <a:ext uri="{FF2B5EF4-FFF2-40B4-BE49-F238E27FC236}">
                <a16:creationId xmlns:a16="http://schemas.microsoft.com/office/drawing/2014/main" id="{573450BD-8A13-48BB-A1B1-225A15CC2301}"/>
              </a:ext>
            </a:extLst>
          </p:cNvPr>
          <p:cNvSpPr>
            <a:spLocks noGrp="1"/>
          </p:cNvSpPr>
          <p:nvPr>
            <p:ph type="title"/>
          </p:nvPr>
        </p:nvSpPr>
        <p:spPr>
          <a:xfrm>
            <a:off x="628650" y="365125"/>
            <a:ext cx="7886700" cy="6188075"/>
          </a:xfrm>
        </p:spPr>
        <p:txBody>
          <a:bodyPr/>
          <a:lstStyle/>
          <a:p>
            <a:pPr algn="ctr" eaLnBrk="1" hangingPunct="1"/>
            <a:r>
              <a:rPr lang="en-US" altLang="en-US" sz="3200" b="1">
                <a:latin typeface="Times New Roman" panose="02020603050405020304" pitchFamily="18" charset="0"/>
                <a:cs typeface="Times New Roman" panose="02020603050405020304" pitchFamily="18" charset="0"/>
              </a:rPr>
              <a:t>COMPANY SUPERVISOR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RATING SHEET</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(ANNEX A)</a:t>
            </a:r>
            <a:br>
              <a:rPr lang="en-US" altLang="en-US" sz="3200" b="1">
                <a:latin typeface="Times New Roman" panose="02020603050405020304" pitchFamily="18" charset="0"/>
                <a:cs typeface="Times New Roman" panose="02020603050405020304" pitchFamily="18" charset="0"/>
              </a:rPr>
            </a:br>
            <a:endParaRPr lang="en-US" altLang="en-US" sz="3200" b="1">
              <a:latin typeface="Times New Roman" panose="02020603050405020304" pitchFamily="18" charset="0"/>
              <a:cs typeface="Times New Roman" panose="02020603050405020304" pitchFamily="18"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object 13">
            <a:extLst>
              <a:ext uri="{FF2B5EF4-FFF2-40B4-BE49-F238E27FC236}">
                <a16:creationId xmlns:a16="http://schemas.microsoft.com/office/drawing/2014/main" id="{DF8C46AA-3524-4FFD-9B6C-46F05CDFA220}"/>
              </a:ext>
            </a:extLst>
          </p:cNvPr>
          <p:cNvSpPr>
            <a:spLocks/>
          </p:cNvSpPr>
          <p:nvPr/>
        </p:nvSpPr>
        <p:spPr bwMode="auto">
          <a:xfrm>
            <a:off x="1066800" y="9906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5955" name="object 15">
            <a:extLst>
              <a:ext uri="{FF2B5EF4-FFF2-40B4-BE49-F238E27FC236}">
                <a16:creationId xmlns:a16="http://schemas.microsoft.com/office/drawing/2014/main" id="{2DDEBB1A-82C7-4785-B45E-B3E7057EB330}"/>
              </a:ext>
            </a:extLst>
          </p:cNvPr>
          <p:cNvSpPr>
            <a:spLocks noChangeArrowheads="1"/>
          </p:cNvSpPr>
          <p:nvPr/>
        </p:nvSpPr>
        <p:spPr bwMode="auto">
          <a:xfrm>
            <a:off x="5499100" y="42863"/>
            <a:ext cx="884238" cy="12223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6" name="object 16">
            <a:extLst>
              <a:ext uri="{FF2B5EF4-FFF2-40B4-BE49-F238E27FC236}">
                <a16:creationId xmlns:a16="http://schemas.microsoft.com/office/drawing/2014/main" id="{DB5B6E24-2898-4A69-A419-575E2EEDB0EB}"/>
              </a:ext>
            </a:extLst>
          </p:cNvPr>
          <p:cNvSpPr txBox="1">
            <a:spLocks noGrp="1"/>
          </p:cNvSpPr>
          <p:nvPr>
            <p:ph type="title"/>
          </p:nvPr>
        </p:nvSpPr>
        <p:spPr>
          <a:xfrm>
            <a:off x="1130300" y="246063"/>
            <a:ext cx="5253038" cy="595312"/>
          </a:xfrm>
        </p:spPr>
        <p:txBody>
          <a:bodyPr lIns="0" tIns="0" rIns="0" bIns="0" rtlCol="0">
            <a:spAutoFit/>
          </a:bodyPr>
          <a:lstStyle/>
          <a:p>
            <a:pPr marL="12700" eaLnBrk="1" fontAlgn="auto" hangingPunct="1">
              <a:spcAft>
                <a:spcPts val="0"/>
              </a:spcAft>
              <a:tabLst>
                <a:tab pos="2793365" algn="l"/>
              </a:tabLst>
              <a:defRPr/>
            </a:pPr>
            <a:r>
              <a:rPr sz="4300" spc="-5" dirty="0">
                <a:latin typeface="Times New Roman" panose="02020603050405020304" pitchFamily="18" charset="0"/>
                <a:cs typeface="Times New Roman" panose="02020603050405020304" pitchFamily="18" charset="0"/>
              </a:rPr>
              <a:t>GRADIN</a:t>
            </a:r>
            <a:r>
              <a:rPr sz="4300" dirty="0">
                <a:latin typeface="Times New Roman" panose="02020603050405020304" pitchFamily="18" charset="0"/>
                <a:cs typeface="Times New Roman" panose="02020603050405020304" pitchFamily="18" charset="0"/>
              </a:rPr>
              <a:t>G	S</a:t>
            </a:r>
            <a:r>
              <a:rPr sz="4300" spc="-85" dirty="0">
                <a:latin typeface="Times New Roman" panose="02020603050405020304" pitchFamily="18" charset="0"/>
                <a:cs typeface="Times New Roman" panose="02020603050405020304" pitchFamily="18" charset="0"/>
              </a:rPr>
              <a:t>Y</a:t>
            </a:r>
            <a:r>
              <a:rPr sz="4300" dirty="0">
                <a:latin typeface="Times New Roman" panose="02020603050405020304" pitchFamily="18" charset="0"/>
                <a:cs typeface="Times New Roman" panose="02020603050405020304" pitchFamily="18" charset="0"/>
              </a:rPr>
              <a:t>ST</a:t>
            </a:r>
            <a:r>
              <a:rPr lang="en-US" sz="4300" dirty="0">
                <a:latin typeface="Times New Roman" panose="02020603050405020304" pitchFamily="18" charset="0"/>
                <a:cs typeface="Times New Roman" panose="02020603050405020304" pitchFamily="18" charset="0"/>
              </a:rPr>
              <a:t>E</a:t>
            </a:r>
            <a:r>
              <a:rPr sz="4300" dirty="0">
                <a:latin typeface="Times New Roman" panose="02020603050405020304" pitchFamily="18" charset="0"/>
                <a:cs typeface="Times New Roman" panose="02020603050405020304" pitchFamily="18" charset="0"/>
              </a:rPr>
              <a:t>M</a:t>
            </a:r>
          </a:p>
        </p:txBody>
      </p:sp>
      <p:sp>
        <p:nvSpPr>
          <p:cNvPr id="125957" name="Rectangle 3">
            <a:extLst>
              <a:ext uri="{FF2B5EF4-FFF2-40B4-BE49-F238E27FC236}">
                <a16:creationId xmlns:a16="http://schemas.microsoft.com/office/drawing/2014/main" id="{58B18F08-AAD5-43B8-AE51-087033D06221}"/>
              </a:ext>
            </a:extLst>
          </p:cNvPr>
          <p:cNvSpPr>
            <a:spLocks noChangeArrowheads="1"/>
          </p:cNvSpPr>
          <p:nvPr/>
        </p:nvSpPr>
        <p:spPr bwMode="auto">
          <a:xfrm>
            <a:off x="1168400" y="1487488"/>
            <a:ext cx="7442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US" altLang="en-US" b="1" i="1">
                <a:latin typeface="Times New Roman" panose="02020603050405020304" pitchFamily="18" charset="0"/>
                <a:cs typeface="Times New Roman" panose="02020603050405020304" pitchFamily="18" charset="0"/>
              </a:rPr>
              <a:t>Modular Output/Project: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alt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object 12">
            <a:extLst>
              <a:ext uri="{FF2B5EF4-FFF2-40B4-BE49-F238E27FC236}">
                <a16:creationId xmlns:a16="http://schemas.microsoft.com/office/drawing/2014/main" id="{7BF05D25-91F9-4827-860A-0CC6AB6F8A42}"/>
              </a:ext>
            </a:extLst>
          </p:cNvPr>
          <p:cNvSpPr>
            <a:spLocks/>
          </p:cNvSpPr>
          <p:nvPr/>
        </p:nvSpPr>
        <p:spPr bwMode="auto">
          <a:xfrm>
            <a:off x="1014413" y="0"/>
            <a:ext cx="74612" cy="6858000"/>
          </a:xfrm>
          <a:custGeom>
            <a:avLst/>
            <a:gdLst>
              <a:gd name="T0" fmla="*/ 0 w 73659"/>
              <a:gd name="T1" fmla="*/ 6858000 h 6858000"/>
              <a:gd name="T2" fmla="*/ 123917 w 73659"/>
              <a:gd name="T3" fmla="*/ 6858000 h 6858000"/>
              <a:gd name="T4" fmla="*/ 123917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26979" name="object 13">
            <a:extLst>
              <a:ext uri="{FF2B5EF4-FFF2-40B4-BE49-F238E27FC236}">
                <a16:creationId xmlns:a16="http://schemas.microsoft.com/office/drawing/2014/main" id="{8EF6EA0F-E60E-43CF-AD81-C180F21EC6BD}"/>
              </a:ext>
            </a:extLst>
          </p:cNvPr>
          <p:cNvSpPr>
            <a:spLocks/>
          </p:cNvSpPr>
          <p:nvPr/>
        </p:nvSpPr>
        <p:spPr bwMode="auto">
          <a:xfrm>
            <a:off x="1066800" y="9906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6980" name="object 15">
            <a:extLst>
              <a:ext uri="{FF2B5EF4-FFF2-40B4-BE49-F238E27FC236}">
                <a16:creationId xmlns:a16="http://schemas.microsoft.com/office/drawing/2014/main" id="{53A9F613-2F89-4B53-8DA7-918BD24ACE3B}"/>
              </a:ext>
            </a:extLst>
          </p:cNvPr>
          <p:cNvSpPr>
            <a:spLocks noChangeArrowheads="1"/>
          </p:cNvSpPr>
          <p:nvPr/>
        </p:nvSpPr>
        <p:spPr bwMode="auto">
          <a:xfrm>
            <a:off x="5499100" y="42863"/>
            <a:ext cx="884238" cy="12223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6" name="object 16">
            <a:extLst>
              <a:ext uri="{FF2B5EF4-FFF2-40B4-BE49-F238E27FC236}">
                <a16:creationId xmlns:a16="http://schemas.microsoft.com/office/drawing/2014/main" id="{96D33B87-F706-4FC0-B8BD-E6DA6EE0D4FC}"/>
              </a:ext>
            </a:extLst>
          </p:cNvPr>
          <p:cNvSpPr txBox="1">
            <a:spLocks noGrp="1"/>
          </p:cNvSpPr>
          <p:nvPr>
            <p:ph type="title"/>
          </p:nvPr>
        </p:nvSpPr>
        <p:spPr>
          <a:xfrm>
            <a:off x="1130300" y="246063"/>
            <a:ext cx="5253038" cy="595312"/>
          </a:xfrm>
        </p:spPr>
        <p:txBody>
          <a:bodyPr lIns="0" tIns="0" rIns="0" bIns="0" rtlCol="0">
            <a:spAutoFit/>
          </a:bodyPr>
          <a:lstStyle/>
          <a:p>
            <a:pPr marL="12700" eaLnBrk="1" fontAlgn="auto" hangingPunct="1">
              <a:spcAft>
                <a:spcPts val="0"/>
              </a:spcAft>
              <a:tabLst>
                <a:tab pos="2793365" algn="l"/>
              </a:tabLst>
              <a:defRPr/>
            </a:pPr>
            <a:r>
              <a:rPr sz="4300" spc="-5" dirty="0">
                <a:latin typeface="Times New Roman" panose="02020603050405020304" pitchFamily="18" charset="0"/>
                <a:cs typeface="Times New Roman" panose="02020603050405020304" pitchFamily="18" charset="0"/>
              </a:rPr>
              <a:t>GRADIN</a:t>
            </a:r>
            <a:r>
              <a:rPr sz="4300" dirty="0">
                <a:latin typeface="Times New Roman" panose="02020603050405020304" pitchFamily="18" charset="0"/>
                <a:cs typeface="Times New Roman" panose="02020603050405020304" pitchFamily="18" charset="0"/>
              </a:rPr>
              <a:t>G	S</a:t>
            </a:r>
            <a:r>
              <a:rPr sz="4300" spc="-85" dirty="0">
                <a:latin typeface="Times New Roman" panose="02020603050405020304" pitchFamily="18" charset="0"/>
                <a:cs typeface="Times New Roman" panose="02020603050405020304" pitchFamily="18" charset="0"/>
              </a:rPr>
              <a:t>Y</a:t>
            </a:r>
            <a:r>
              <a:rPr sz="4300" dirty="0">
                <a:latin typeface="Times New Roman" panose="02020603050405020304" pitchFamily="18" charset="0"/>
                <a:cs typeface="Times New Roman" panose="02020603050405020304" pitchFamily="18" charset="0"/>
              </a:rPr>
              <a:t>ST</a:t>
            </a:r>
            <a:r>
              <a:rPr lang="en-US" sz="4300" dirty="0">
                <a:latin typeface="Times New Roman" panose="02020603050405020304" pitchFamily="18" charset="0"/>
                <a:cs typeface="Times New Roman" panose="02020603050405020304" pitchFamily="18" charset="0"/>
              </a:rPr>
              <a:t>E</a:t>
            </a:r>
            <a:r>
              <a:rPr sz="4300" dirty="0">
                <a:latin typeface="Times New Roman" panose="02020603050405020304" pitchFamily="18" charset="0"/>
                <a:cs typeface="Times New Roman" panose="02020603050405020304" pitchFamily="18" charset="0"/>
              </a:rPr>
              <a:t>M</a:t>
            </a:r>
          </a:p>
        </p:txBody>
      </p:sp>
      <p:graphicFrame>
        <p:nvGraphicFramePr>
          <p:cNvPr id="2" name="Table 1">
            <a:extLst>
              <a:ext uri="{FF2B5EF4-FFF2-40B4-BE49-F238E27FC236}">
                <a16:creationId xmlns:a16="http://schemas.microsoft.com/office/drawing/2014/main" id="{A43C1355-6D27-494F-8426-0B85F3404649}"/>
              </a:ext>
            </a:extLst>
          </p:cNvPr>
          <p:cNvGraphicFramePr>
            <a:graphicFrameLocks noGrp="1"/>
          </p:cNvGraphicFramePr>
          <p:nvPr/>
        </p:nvGraphicFramePr>
        <p:xfrm>
          <a:off x="304800" y="1044575"/>
          <a:ext cx="8610600" cy="5754688"/>
        </p:xfrm>
        <a:graphic>
          <a:graphicData uri="http://schemas.openxmlformats.org/drawingml/2006/table">
            <a:tbl>
              <a:tblPr firstRow="1" firstCol="1" lastRow="1" lastCol="1" bandRow="1" bandCol="1"/>
              <a:tblGrid>
                <a:gridCol w="831646">
                  <a:extLst>
                    <a:ext uri="{9D8B030D-6E8A-4147-A177-3AD203B41FA5}">
                      <a16:colId xmlns:a16="http://schemas.microsoft.com/office/drawing/2014/main" val="20000"/>
                    </a:ext>
                  </a:extLst>
                </a:gridCol>
                <a:gridCol w="3616938">
                  <a:extLst>
                    <a:ext uri="{9D8B030D-6E8A-4147-A177-3AD203B41FA5}">
                      <a16:colId xmlns:a16="http://schemas.microsoft.com/office/drawing/2014/main" val="20001"/>
                    </a:ext>
                  </a:extLst>
                </a:gridCol>
                <a:gridCol w="832403">
                  <a:extLst>
                    <a:ext uri="{9D8B030D-6E8A-4147-A177-3AD203B41FA5}">
                      <a16:colId xmlns:a16="http://schemas.microsoft.com/office/drawing/2014/main" val="20002"/>
                    </a:ext>
                  </a:extLst>
                </a:gridCol>
                <a:gridCol w="832403">
                  <a:extLst>
                    <a:ext uri="{9D8B030D-6E8A-4147-A177-3AD203B41FA5}">
                      <a16:colId xmlns:a16="http://schemas.microsoft.com/office/drawing/2014/main" val="20003"/>
                    </a:ext>
                  </a:extLst>
                </a:gridCol>
                <a:gridCol w="832403">
                  <a:extLst>
                    <a:ext uri="{9D8B030D-6E8A-4147-A177-3AD203B41FA5}">
                      <a16:colId xmlns:a16="http://schemas.microsoft.com/office/drawing/2014/main" val="20004"/>
                    </a:ext>
                  </a:extLst>
                </a:gridCol>
                <a:gridCol w="674207">
                  <a:extLst>
                    <a:ext uri="{9D8B030D-6E8A-4147-A177-3AD203B41FA5}">
                      <a16:colId xmlns:a16="http://schemas.microsoft.com/office/drawing/2014/main" val="20005"/>
                    </a:ext>
                  </a:extLst>
                </a:gridCol>
                <a:gridCol w="990599">
                  <a:extLst>
                    <a:ext uri="{9D8B030D-6E8A-4147-A177-3AD203B41FA5}">
                      <a16:colId xmlns:a16="http://schemas.microsoft.com/office/drawing/2014/main" val="20006"/>
                    </a:ext>
                  </a:extLst>
                </a:gridCol>
              </a:tblGrid>
              <a:tr h="207075">
                <a:tc rowSpan="2" gridSpan="2">
                  <a:txBody>
                    <a:bodyPr/>
                    <a:lstStyle/>
                    <a:p>
                      <a:pPr marL="0" marR="0" algn="ctr">
                        <a:spcBef>
                          <a:spcPts val="0"/>
                        </a:spcBef>
                        <a:spcAft>
                          <a:spcPts val="0"/>
                        </a:spcAft>
                      </a:pPr>
                      <a:r>
                        <a:rPr lang="en-US" sz="1400" b="1" dirty="0">
                          <a:solidFill>
                            <a:schemeClr val="tx1"/>
                          </a:solidFill>
                          <a:effectLst/>
                          <a:latin typeface="Times New Roman" panose="02020603050405020304" pitchFamily="18" charset="0"/>
                          <a:ea typeface="Times New Roman" panose="02020603050405020304" pitchFamily="18" charset="0"/>
                        </a:rPr>
                        <a:t>STUDENT’S PERFORMANCE</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hMerge="1">
                  <a:txBody>
                    <a:bodyPr/>
                    <a:lstStyle/>
                    <a:p>
                      <a:endParaRPr lang="en-US"/>
                    </a:p>
                  </a:txBody>
                  <a:tcPr/>
                </a:tc>
                <a:tc>
                  <a:txBody>
                    <a:bodyPr/>
                    <a:lstStyle/>
                    <a:p>
                      <a:pPr marL="0" marR="0" algn="ctr">
                        <a:spcBef>
                          <a:spcPts val="0"/>
                        </a:spcBef>
                        <a:spcAft>
                          <a:spcPts val="0"/>
                        </a:spcAft>
                      </a:pPr>
                      <a:r>
                        <a:rPr lang="en-US" sz="900" b="1" dirty="0">
                          <a:solidFill>
                            <a:schemeClr val="tx1"/>
                          </a:solidFill>
                          <a:effectLst/>
                          <a:latin typeface="Times New Roman" panose="02020603050405020304" pitchFamily="18" charset="0"/>
                          <a:ea typeface="Times New Roman" panose="02020603050405020304" pitchFamily="18" charset="0"/>
                        </a:rPr>
                        <a:t>1</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spcBef>
                          <a:spcPts val="0"/>
                        </a:spcBef>
                        <a:spcAft>
                          <a:spcPts val="0"/>
                        </a:spcAft>
                      </a:pPr>
                      <a:r>
                        <a:rPr lang="en-US" sz="900" b="1">
                          <a:solidFill>
                            <a:schemeClr val="tx1"/>
                          </a:solidFill>
                          <a:effectLst/>
                          <a:latin typeface="Times New Roman" panose="02020603050405020304" pitchFamily="18" charset="0"/>
                          <a:ea typeface="Times New Roman" panose="02020603050405020304" pitchFamily="18" charset="0"/>
                        </a:rPr>
                        <a:t>2</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spcBef>
                          <a:spcPts val="0"/>
                        </a:spcBef>
                        <a:spcAft>
                          <a:spcPts val="0"/>
                        </a:spcAft>
                      </a:pPr>
                      <a:r>
                        <a:rPr lang="en-US" sz="900" b="1">
                          <a:solidFill>
                            <a:schemeClr val="tx1"/>
                          </a:solidFill>
                          <a:effectLst/>
                          <a:latin typeface="Times New Roman" panose="02020603050405020304" pitchFamily="18" charset="0"/>
                          <a:ea typeface="Times New Roman" panose="02020603050405020304" pitchFamily="18" charset="0"/>
                        </a:rPr>
                        <a:t>3</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spcBef>
                          <a:spcPts val="0"/>
                        </a:spcBef>
                        <a:spcAft>
                          <a:spcPts val="0"/>
                        </a:spcAft>
                      </a:pPr>
                      <a:r>
                        <a:rPr lang="en-US" sz="900" b="1">
                          <a:solidFill>
                            <a:schemeClr val="tx1"/>
                          </a:solidFill>
                          <a:effectLst/>
                          <a:latin typeface="Times New Roman" panose="02020603050405020304" pitchFamily="18" charset="0"/>
                          <a:ea typeface="Times New Roman" panose="02020603050405020304" pitchFamily="18" charset="0"/>
                        </a:rPr>
                        <a:t>4</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spcBef>
                          <a:spcPts val="0"/>
                        </a:spcBef>
                        <a:spcAft>
                          <a:spcPts val="0"/>
                        </a:spcAft>
                      </a:pPr>
                      <a:r>
                        <a:rPr lang="en-US" sz="900" b="1">
                          <a:solidFill>
                            <a:schemeClr val="tx1"/>
                          </a:solidFill>
                          <a:effectLst/>
                          <a:latin typeface="Times New Roman" panose="02020603050405020304" pitchFamily="18" charset="0"/>
                          <a:ea typeface="Times New Roman" panose="02020603050405020304" pitchFamily="18" charset="0"/>
                        </a:rPr>
                        <a:t>5</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0"/>
                  </a:ext>
                </a:extLst>
              </a:tr>
              <a:tr h="462301">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1400" b="1" dirty="0">
                          <a:solidFill>
                            <a:schemeClr val="tx1"/>
                          </a:solidFill>
                          <a:effectLst/>
                          <a:latin typeface="Times New Roman" panose="02020603050405020304" pitchFamily="18" charset="0"/>
                          <a:ea typeface="Times New Roman" panose="02020603050405020304" pitchFamily="18" charset="0"/>
                        </a:rPr>
                        <a:t>Poor</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solidFill>
                            <a:schemeClr val="tx1"/>
                          </a:solidFill>
                          <a:effectLst/>
                          <a:latin typeface="Times New Roman" panose="02020603050405020304" pitchFamily="18" charset="0"/>
                          <a:ea typeface="Times New Roman" panose="02020603050405020304" pitchFamily="18" charset="0"/>
                        </a:rPr>
                        <a:t>Fair</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solidFill>
                            <a:schemeClr val="tx1"/>
                          </a:solidFill>
                          <a:effectLst/>
                          <a:latin typeface="Times New Roman" panose="02020603050405020304" pitchFamily="18" charset="0"/>
                          <a:ea typeface="Times New Roman" panose="02020603050405020304" pitchFamily="18" charset="0"/>
                        </a:rPr>
                        <a:t>Good</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solidFill>
                            <a:schemeClr val="tx1"/>
                          </a:solidFill>
                          <a:effectLst/>
                          <a:latin typeface="Times New Roman" panose="02020603050405020304" pitchFamily="18" charset="0"/>
                          <a:ea typeface="Times New Roman" panose="02020603050405020304" pitchFamily="18" charset="0"/>
                        </a:rPr>
                        <a:t>Very</a:t>
                      </a:r>
                      <a:endParaRPr lang="en-US" sz="1400" dirty="0">
                        <a:solidFill>
                          <a:schemeClr val="tx1"/>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400" b="1" dirty="0">
                          <a:solidFill>
                            <a:schemeClr val="tx1"/>
                          </a:solidFill>
                          <a:effectLst/>
                          <a:latin typeface="Times New Roman" panose="02020603050405020304" pitchFamily="18" charset="0"/>
                          <a:ea typeface="Times New Roman" panose="02020603050405020304" pitchFamily="18" charset="0"/>
                        </a:rPr>
                        <a:t>Good</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solidFill>
                            <a:schemeClr val="tx1"/>
                          </a:solidFill>
                          <a:effectLst/>
                          <a:latin typeface="Times New Roman" panose="02020603050405020304" pitchFamily="18" charset="0"/>
                          <a:ea typeface="Times New Roman" panose="02020603050405020304" pitchFamily="18" charset="0"/>
                        </a:rPr>
                        <a:t>Excellent</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31151">
                <a:tc>
                  <a:txBody>
                    <a:bodyPr/>
                    <a:lstStyle/>
                    <a:p>
                      <a:pPr marL="342900" marR="0" lvl="0" indent="-342900" algn="just">
                        <a:spcBef>
                          <a:spcPts val="0"/>
                        </a:spcBef>
                        <a:spcAft>
                          <a:spcPts val="0"/>
                        </a:spcAft>
                        <a:buSzPts val="1000"/>
                        <a:buFont typeface="Tahoma" panose="020B0604030504040204" pitchFamily="34" charset="0"/>
                        <a:buAutoNum type="arabicPeriod"/>
                        <a:tabLst>
                          <a:tab pos="228600" algn="l"/>
                        </a:tabLst>
                      </a:pPr>
                      <a:r>
                        <a:rPr lang="en-US" sz="100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u="none" strike="noStrik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Utilizes problem-solving ability</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93452">
                <a:tc>
                  <a:txBody>
                    <a:bodyPr/>
                    <a:lstStyle/>
                    <a:p>
                      <a:pPr marL="0" marR="0" algn="l">
                        <a:spcBef>
                          <a:spcPts val="0"/>
                        </a:spcBef>
                        <a:spcAft>
                          <a:spcPts val="0"/>
                        </a:spcAft>
                      </a:pPr>
                      <a:r>
                        <a:rPr lang="en-US" sz="1000" dirty="0">
                          <a:effectLst/>
                          <a:latin typeface="Times New Roman" panose="02020603050405020304" pitchFamily="18" charset="0"/>
                          <a:ea typeface="Times New Roman" panose="02020603050405020304" pitchFamily="18" charset="0"/>
                        </a:rPr>
                        <a:t>2.</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Displays effective communication skills through emails and online conferences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62301">
                <a:tc>
                  <a:txBody>
                    <a:bodyPr/>
                    <a:lstStyle/>
                    <a:p>
                      <a:pPr marL="0" marR="0" algn="l">
                        <a:spcBef>
                          <a:spcPts val="0"/>
                        </a:spcBef>
                        <a:spcAft>
                          <a:spcPts val="0"/>
                        </a:spcAft>
                      </a:pPr>
                      <a:r>
                        <a:rPr lang="en-US" sz="1000">
                          <a:effectLst/>
                          <a:latin typeface="Times New Roman" panose="02020603050405020304" pitchFamily="18" charset="0"/>
                          <a:ea typeface="Times New Roman" panose="02020603050405020304" pitchFamily="18" charset="0"/>
                        </a:rPr>
                        <a:t>3.</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Capable of understanding the perspective of the business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93452">
                <a:tc>
                  <a:txBody>
                    <a:bodyPr/>
                    <a:lstStyle/>
                    <a:p>
                      <a:pPr marL="0" marR="0" algn="l">
                        <a:spcBef>
                          <a:spcPts val="0"/>
                        </a:spcBef>
                        <a:spcAft>
                          <a:spcPts val="0"/>
                        </a:spcAft>
                      </a:pPr>
                      <a:r>
                        <a:rPr lang="en-US" sz="1000">
                          <a:effectLst/>
                          <a:latin typeface="Times New Roman" panose="02020603050405020304" pitchFamily="18" charset="0"/>
                          <a:ea typeface="Times New Roman" panose="02020603050405020304" pitchFamily="18" charset="0"/>
                        </a:rPr>
                        <a:t>4.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Well verse in using computer and online software to deliver relevant assignments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62301">
                <a:tc>
                  <a:txBody>
                    <a:bodyPr/>
                    <a:lstStyle/>
                    <a:p>
                      <a:pPr marL="0" marR="0" algn="l">
                        <a:spcBef>
                          <a:spcPts val="0"/>
                        </a:spcBef>
                        <a:spcAft>
                          <a:spcPts val="0"/>
                        </a:spcAft>
                      </a:pPr>
                      <a:r>
                        <a:rPr lang="en-US" sz="1000">
                          <a:effectLst/>
                          <a:latin typeface="Times New Roman" panose="02020603050405020304" pitchFamily="18" charset="0"/>
                          <a:ea typeface="Times New Roman" panose="02020603050405020304" pitchFamily="18" charset="0"/>
                        </a:rPr>
                        <a:t>5.</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Applies academic knowledge in adding value to given assignments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1151">
                <a:tc>
                  <a:txBody>
                    <a:bodyPr/>
                    <a:lstStyle/>
                    <a:p>
                      <a:pPr marL="0" marR="0" algn="l">
                        <a:spcBef>
                          <a:spcPts val="0"/>
                        </a:spcBef>
                        <a:spcAft>
                          <a:spcPts val="0"/>
                        </a:spcAft>
                      </a:pPr>
                      <a:r>
                        <a:rPr lang="en-US" sz="1000">
                          <a:effectLst/>
                          <a:latin typeface="Times New Roman" panose="02020603050405020304" pitchFamily="18" charset="0"/>
                          <a:ea typeface="Times New Roman" panose="02020603050405020304" pitchFamily="18" charset="0"/>
                        </a:rPr>
                        <a:t>6.</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Completes assignment on time</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93452">
                <a:tc>
                  <a:txBody>
                    <a:bodyPr/>
                    <a:lstStyle/>
                    <a:p>
                      <a:pPr marL="0" marR="0" algn="l">
                        <a:spcBef>
                          <a:spcPts val="0"/>
                        </a:spcBef>
                        <a:spcAft>
                          <a:spcPts val="0"/>
                        </a:spcAft>
                      </a:pPr>
                      <a:r>
                        <a:rPr lang="en-US" sz="1000">
                          <a:effectLst/>
                          <a:latin typeface="Times New Roman" panose="02020603050405020304" pitchFamily="18" charset="0"/>
                          <a:ea typeface="Times New Roman" panose="02020603050405020304" pitchFamily="18" charset="0"/>
                        </a:rPr>
                        <a:t>7.</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Gives regular updates and asks relevant questions pertaining to assignments given</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62301">
                <a:tc>
                  <a:txBody>
                    <a:bodyPr/>
                    <a:lstStyle/>
                    <a:p>
                      <a:pPr marL="0" marR="0" algn="l">
                        <a:spcBef>
                          <a:spcPts val="0"/>
                        </a:spcBef>
                        <a:spcAft>
                          <a:spcPts val="0"/>
                        </a:spcAft>
                      </a:pPr>
                      <a:r>
                        <a:rPr lang="en-US" sz="1000">
                          <a:effectLst/>
                          <a:latin typeface="Times New Roman" panose="02020603050405020304" pitchFamily="18" charset="0"/>
                          <a:ea typeface="Times New Roman" panose="02020603050405020304" pitchFamily="18" charset="0"/>
                        </a:rPr>
                        <a:t>8.</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Accepts criticisms and applies them to improve their quality of work</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62301">
                <a:tc>
                  <a:txBody>
                    <a:bodyPr/>
                    <a:lstStyle/>
                    <a:p>
                      <a:pPr marL="0" marR="0" algn="l">
                        <a:spcBef>
                          <a:spcPts val="0"/>
                        </a:spcBef>
                        <a:spcAft>
                          <a:spcPts val="0"/>
                        </a:spcAft>
                      </a:pPr>
                      <a:r>
                        <a:rPr lang="en-US" sz="1000">
                          <a:effectLst/>
                          <a:latin typeface="Times New Roman" panose="02020603050405020304" pitchFamily="18" charset="0"/>
                          <a:ea typeface="Times New Roman" panose="02020603050405020304" pitchFamily="18" charset="0"/>
                        </a:rPr>
                        <a:t>9.</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Produces quality work that can be useful for the business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693452">
                <a:tc>
                  <a:txBody>
                    <a:bodyPr/>
                    <a:lstStyle/>
                    <a:p>
                      <a:pPr marL="0" marR="0" algn="l">
                        <a:spcBef>
                          <a:spcPts val="0"/>
                        </a:spcBef>
                        <a:spcAft>
                          <a:spcPts val="0"/>
                        </a:spcAft>
                      </a:pPr>
                      <a:r>
                        <a:rPr lang="en-US" sz="1000">
                          <a:effectLst/>
                          <a:latin typeface="Times New Roman" panose="02020603050405020304" pitchFamily="18" charset="0"/>
                          <a:ea typeface="Times New Roman" panose="02020603050405020304" pitchFamily="18" charset="0"/>
                        </a:rPr>
                        <a:t>10.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Has communicated plans of improvement for the business outside the scope of the required deliverables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object 12">
            <a:extLst>
              <a:ext uri="{FF2B5EF4-FFF2-40B4-BE49-F238E27FC236}">
                <a16:creationId xmlns:a16="http://schemas.microsoft.com/office/drawing/2014/main" id="{CBA59E91-1517-49E2-8798-39C0225CB6B8}"/>
              </a:ext>
            </a:extLst>
          </p:cNvPr>
          <p:cNvSpPr>
            <a:spLocks/>
          </p:cNvSpPr>
          <p:nvPr/>
        </p:nvSpPr>
        <p:spPr bwMode="auto">
          <a:xfrm>
            <a:off x="903288" y="392113"/>
            <a:ext cx="74612" cy="6858000"/>
          </a:xfrm>
          <a:custGeom>
            <a:avLst/>
            <a:gdLst>
              <a:gd name="T0" fmla="*/ 0 w 73659"/>
              <a:gd name="T1" fmla="*/ 6858000 h 6858000"/>
              <a:gd name="T2" fmla="*/ 123917 w 73659"/>
              <a:gd name="T3" fmla="*/ 6858000 h 6858000"/>
              <a:gd name="T4" fmla="*/ 123917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28003" name="object 13">
            <a:extLst>
              <a:ext uri="{FF2B5EF4-FFF2-40B4-BE49-F238E27FC236}">
                <a16:creationId xmlns:a16="http://schemas.microsoft.com/office/drawing/2014/main" id="{4DB24CBE-91F4-43DE-9127-F64F41B5AC86}"/>
              </a:ext>
            </a:extLst>
          </p:cNvPr>
          <p:cNvSpPr>
            <a:spLocks/>
          </p:cNvSpPr>
          <p:nvPr/>
        </p:nvSpPr>
        <p:spPr bwMode="auto">
          <a:xfrm>
            <a:off x="1066800" y="9906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8004" name="object 15">
            <a:extLst>
              <a:ext uri="{FF2B5EF4-FFF2-40B4-BE49-F238E27FC236}">
                <a16:creationId xmlns:a16="http://schemas.microsoft.com/office/drawing/2014/main" id="{00B559FB-B940-4F3C-B92E-E808117C4E7C}"/>
              </a:ext>
            </a:extLst>
          </p:cNvPr>
          <p:cNvSpPr>
            <a:spLocks noChangeArrowheads="1"/>
          </p:cNvSpPr>
          <p:nvPr/>
        </p:nvSpPr>
        <p:spPr bwMode="auto">
          <a:xfrm>
            <a:off x="5499100" y="42863"/>
            <a:ext cx="884238" cy="12223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6" name="object 16">
            <a:extLst>
              <a:ext uri="{FF2B5EF4-FFF2-40B4-BE49-F238E27FC236}">
                <a16:creationId xmlns:a16="http://schemas.microsoft.com/office/drawing/2014/main" id="{D9CFF45B-5398-4513-BA6B-5A45014A82D7}"/>
              </a:ext>
            </a:extLst>
          </p:cNvPr>
          <p:cNvSpPr txBox="1">
            <a:spLocks noGrp="1"/>
          </p:cNvSpPr>
          <p:nvPr>
            <p:ph type="title"/>
          </p:nvPr>
        </p:nvSpPr>
        <p:spPr>
          <a:xfrm>
            <a:off x="1130300" y="246063"/>
            <a:ext cx="5253038" cy="595312"/>
          </a:xfrm>
        </p:spPr>
        <p:txBody>
          <a:bodyPr lIns="0" tIns="0" rIns="0" bIns="0" rtlCol="0">
            <a:spAutoFit/>
          </a:bodyPr>
          <a:lstStyle/>
          <a:p>
            <a:pPr marL="12700" eaLnBrk="1" fontAlgn="auto" hangingPunct="1">
              <a:spcAft>
                <a:spcPts val="0"/>
              </a:spcAft>
              <a:tabLst>
                <a:tab pos="2793365" algn="l"/>
              </a:tabLst>
              <a:defRPr/>
            </a:pPr>
            <a:r>
              <a:rPr sz="4300" spc="-5" dirty="0">
                <a:latin typeface="Times New Roman" panose="02020603050405020304" pitchFamily="18" charset="0"/>
                <a:cs typeface="Times New Roman" panose="02020603050405020304" pitchFamily="18" charset="0"/>
              </a:rPr>
              <a:t>GRADIN</a:t>
            </a:r>
            <a:r>
              <a:rPr sz="4300" dirty="0">
                <a:latin typeface="Times New Roman" panose="02020603050405020304" pitchFamily="18" charset="0"/>
                <a:cs typeface="Times New Roman" panose="02020603050405020304" pitchFamily="18" charset="0"/>
              </a:rPr>
              <a:t>G	S</a:t>
            </a:r>
            <a:r>
              <a:rPr sz="4300" spc="-85" dirty="0">
                <a:latin typeface="Times New Roman" panose="02020603050405020304" pitchFamily="18" charset="0"/>
                <a:cs typeface="Times New Roman" panose="02020603050405020304" pitchFamily="18" charset="0"/>
              </a:rPr>
              <a:t>Y</a:t>
            </a:r>
            <a:r>
              <a:rPr sz="4300" dirty="0">
                <a:latin typeface="Times New Roman" panose="02020603050405020304" pitchFamily="18" charset="0"/>
                <a:cs typeface="Times New Roman" panose="02020603050405020304" pitchFamily="18" charset="0"/>
              </a:rPr>
              <a:t>ST</a:t>
            </a:r>
            <a:r>
              <a:rPr lang="en-US" sz="4300" dirty="0">
                <a:latin typeface="Times New Roman" panose="02020603050405020304" pitchFamily="18" charset="0"/>
                <a:cs typeface="Times New Roman" panose="02020603050405020304" pitchFamily="18" charset="0"/>
              </a:rPr>
              <a:t>E</a:t>
            </a:r>
            <a:r>
              <a:rPr sz="4300" dirty="0">
                <a:latin typeface="Times New Roman" panose="02020603050405020304" pitchFamily="18" charset="0"/>
                <a:cs typeface="Times New Roman" panose="02020603050405020304" pitchFamily="18" charset="0"/>
              </a:rPr>
              <a:t>M</a:t>
            </a:r>
          </a:p>
        </p:txBody>
      </p:sp>
      <p:sp>
        <p:nvSpPr>
          <p:cNvPr id="128006" name="Rectangle 3">
            <a:extLst>
              <a:ext uri="{FF2B5EF4-FFF2-40B4-BE49-F238E27FC236}">
                <a16:creationId xmlns:a16="http://schemas.microsoft.com/office/drawing/2014/main" id="{88198402-2806-464D-BE0C-628485E227ED}"/>
              </a:ext>
            </a:extLst>
          </p:cNvPr>
          <p:cNvSpPr>
            <a:spLocks noChangeArrowheads="1"/>
          </p:cNvSpPr>
          <p:nvPr/>
        </p:nvSpPr>
        <p:spPr bwMode="auto">
          <a:xfrm>
            <a:off x="381000" y="1265238"/>
            <a:ext cx="8610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r>
              <a:rPr lang="en-US" altLang="en-US" sz="2000" b="1">
                <a:latin typeface="Times New Roman" panose="02020603050405020304" pitchFamily="18" charset="0"/>
                <a:cs typeface="Times New Roman" panose="02020603050405020304" pitchFamily="18" charset="0"/>
              </a:rPr>
              <a:t>Comments on student’s performance including commendations and/or suggestions for improvement, if any:</a:t>
            </a:r>
            <a:endParaRPr lang="en-US" altLang="en-US" sz="2000">
              <a:latin typeface="Times New Roman" panose="02020603050405020304" pitchFamily="18" charset="0"/>
              <a:cs typeface="Times New Roman" panose="02020603050405020304" pitchFamily="18" charset="0"/>
            </a:endParaRPr>
          </a:p>
          <a:p>
            <a:pPr>
              <a:lnSpc>
                <a:spcPct val="150000"/>
              </a:lnSpc>
            </a:pPr>
            <a:r>
              <a:rPr lang="en-US" altLang="en-US" sz="2000">
                <a:latin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a:t>
            </a:r>
          </a:p>
          <a:p>
            <a:pPr>
              <a:lnSpc>
                <a:spcPct val="200000"/>
              </a:lnSpc>
            </a:pPr>
            <a:r>
              <a:rPr lang="en-US" altLang="en-US" sz="2000">
                <a:latin typeface="Times New Roman" panose="02020603050405020304" pitchFamily="18" charset="0"/>
                <a:cs typeface="Times New Roman" panose="02020603050405020304" pitchFamily="18" charset="0"/>
              </a:rPr>
              <a:t>Name and Signature of Rater	: ____________________________________</a:t>
            </a:r>
          </a:p>
          <a:p>
            <a:pPr>
              <a:lnSpc>
                <a:spcPct val="200000"/>
              </a:lnSpc>
            </a:pPr>
            <a:r>
              <a:rPr lang="en-US" altLang="en-US" sz="2000">
                <a:latin typeface="Times New Roman" panose="02020603050405020304" pitchFamily="18" charset="0"/>
                <a:cs typeface="Times New Roman" panose="02020603050405020304" pitchFamily="18" charset="0"/>
              </a:rPr>
              <a:t>Designation/Position		: ____________________________________</a:t>
            </a:r>
          </a:p>
          <a:p>
            <a:pPr>
              <a:lnSpc>
                <a:spcPct val="200000"/>
              </a:lnSpc>
            </a:pPr>
            <a:r>
              <a:rPr lang="en-US" altLang="en-US" sz="2000">
                <a:latin typeface="Times New Roman" panose="02020603050405020304" pitchFamily="18" charset="0"/>
                <a:cs typeface="Times New Roman" panose="02020603050405020304" pitchFamily="18" charset="0"/>
              </a:rPr>
              <a:t>Company/Organization		: ____________________________________</a:t>
            </a:r>
          </a:p>
          <a:p>
            <a:r>
              <a:rPr lang="en-US" altLang="en-US" sz="2000">
                <a:latin typeface="Times New Roman" panose="02020603050405020304" pitchFamily="18" charset="0"/>
                <a:cs typeface="Times New Roman" panose="02020603050405020304" pitchFamily="18" charset="0"/>
              </a:rPr>
              <a:t>Date				</a:t>
            </a:r>
            <a:r>
              <a:rPr lang="en-US" altLang="en-US">
                <a:latin typeface="Times New Roman" panose="02020603050405020304" pitchFamily="18" charset="0"/>
                <a:cs typeface="Times New Roman" panose="02020603050405020304" pitchFamily="18" charset="0"/>
              </a:rPr>
              <a:t>: ________________________________________	</a:t>
            </a:r>
            <a:endParaRPr lang="en-US" alt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3">
            <a:extLst>
              <a:ext uri="{FF2B5EF4-FFF2-40B4-BE49-F238E27FC236}">
                <a16:creationId xmlns:a16="http://schemas.microsoft.com/office/drawing/2014/main" id="{90C712C9-DC7F-4D93-AF28-4537B918BE19}"/>
              </a:ext>
            </a:extLst>
          </p:cNvPr>
          <p:cNvSpPr>
            <a:spLocks noGrp="1"/>
          </p:cNvSpPr>
          <p:nvPr>
            <p:ph type="title"/>
          </p:nvPr>
        </p:nvSpPr>
        <p:spPr>
          <a:xfrm>
            <a:off x="628650" y="365125"/>
            <a:ext cx="7886700" cy="6188075"/>
          </a:xfrm>
        </p:spPr>
        <p:txBody>
          <a:bodyPr/>
          <a:lstStyle/>
          <a:p>
            <a:pPr algn="ctr" eaLnBrk="1" hangingPunct="1"/>
            <a:r>
              <a:rPr lang="en-US" altLang="en-US" sz="3200" b="1">
                <a:latin typeface="Times New Roman" panose="02020603050405020304" pitchFamily="18" charset="0"/>
                <a:cs typeface="Times New Roman" panose="02020603050405020304" pitchFamily="18" charset="0"/>
              </a:rPr>
              <a:t>FACULTY ADVISER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RATING SHEET</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ANNEX B</a:t>
            </a:r>
            <a:br>
              <a:rPr lang="en-US" altLang="en-US" sz="3200" b="1">
                <a:latin typeface="Times New Roman" panose="02020603050405020304" pitchFamily="18" charset="0"/>
                <a:cs typeface="Times New Roman" panose="02020603050405020304" pitchFamily="18" charset="0"/>
              </a:rPr>
            </a:br>
            <a:endParaRPr lang="en-US" altLang="en-US" sz="3200" b="1">
              <a:latin typeface="Times New Roman" panose="02020603050405020304" pitchFamily="18" charset="0"/>
              <a:cs typeface="Times New Roman" panose="02020603050405020304" pitchFamily="18" charset="0"/>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object 12">
            <a:extLst>
              <a:ext uri="{FF2B5EF4-FFF2-40B4-BE49-F238E27FC236}">
                <a16:creationId xmlns:a16="http://schemas.microsoft.com/office/drawing/2014/main" id="{E3157C7E-AAB7-4B80-977F-FBC7A09090C8}"/>
              </a:ext>
            </a:extLst>
          </p:cNvPr>
          <p:cNvSpPr>
            <a:spLocks/>
          </p:cNvSpPr>
          <p:nvPr/>
        </p:nvSpPr>
        <p:spPr bwMode="auto">
          <a:xfrm>
            <a:off x="903288" y="392113"/>
            <a:ext cx="74612" cy="6858000"/>
          </a:xfrm>
          <a:custGeom>
            <a:avLst/>
            <a:gdLst>
              <a:gd name="T0" fmla="*/ 0 w 73659"/>
              <a:gd name="T1" fmla="*/ 6858000 h 6858000"/>
              <a:gd name="T2" fmla="*/ 123917 w 73659"/>
              <a:gd name="T3" fmla="*/ 6858000 h 6858000"/>
              <a:gd name="T4" fmla="*/ 123917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30051" name="object 13">
            <a:extLst>
              <a:ext uri="{FF2B5EF4-FFF2-40B4-BE49-F238E27FC236}">
                <a16:creationId xmlns:a16="http://schemas.microsoft.com/office/drawing/2014/main" id="{385726FB-F4F2-4460-9AED-9D958D08BA37}"/>
              </a:ext>
            </a:extLst>
          </p:cNvPr>
          <p:cNvSpPr>
            <a:spLocks/>
          </p:cNvSpPr>
          <p:nvPr/>
        </p:nvSpPr>
        <p:spPr bwMode="auto">
          <a:xfrm>
            <a:off x="1066800" y="9906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30052" name="object 15">
            <a:extLst>
              <a:ext uri="{FF2B5EF4-FFF2-40B4-BE49-F238E27FC236}">
                <a16:creationId xmlns:a16="http://schemas.microsoft.com/office/drawing/2014/main" id="{2D9B5B93-6869-4E08-8A4D-31A2E4C57DCC}"/>
              </a:ext>
            </a:extLst>
          </p:cNvPr>
          <p:cNvSpPr>
            <a:spLocks noChangeArrowheads="1"/>
          </p:cNvSpPr>
          <p:nvPr/>
        </p:nvSpPr>
        <p:spPr bwMode="auto">
          <a:xfrm>
            <a:off x="5499100" y="42863"/>
            <a:ext cx="884238" cy="12223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6" name="object 16">
            <a:extLst>
              <a:ext uri="{FF2B5EF4-FFF2-40B4-BE49-F238E27FC236}">
                <a16:creationId xmlns:a16="http://schemas.microsoft.com/office/drawing/2014/main" id="{CEF05FF6-2775-46BB-AFF2-871FFB2C77D0}"/>
              </a:ext>
            </a:extLst>
          </p:cNvPr>
          <p:cNvSpPr txBox="1">
            <a:spLocks noGrp="1"/>
          </p:cNvSpPr>
          <p:nvPr>
            <p:ph type="title"/>
          </p:nvPr>
        </p:nvSpPr>
        <p:spPr>
          <a:xfrm>
            <a:off x="1130300" y="246063"/>
            <a:ext cx="5253038" cy="595312"/>
          </a:xfrm>
        </p:spPr>
        <p:txBody>
          <a:bodyPr lIns="0" tIns="0" rIns="0" bIns="0" rtlCol="0">
            <a:spAutoFit/>
          </a:bodyPr>
          <a:lstStyle/>
          <a:p>
            <a:pPr marL="12700" eaLnBrk="1" fontAlgn="auto" hangingPunct="1">
              <a:spcAft>
                <a:spcPts val="0"/>
              </a:spcAft>
              <a:tabLst>
                <a:tab pos="2793365" algn="l"/>
              </a:tabLst>
              <a:defRPr/>
            </a:pPr>
            <a:r>
              <a:rPr sz="4300" spc="-5" dirty="0">
                <a:latin typeface="Times New Roman" panose="02020603050405020304" pitchFamily="18" charset="0"/>
                <a:cs typeface="Times New Roman" panose="02020603050405020304" pitchFamily="18" charset="0"/>
              </a:rPr>
              <a:t>GRADIN</a:t>
            </a:r>
            <a:r>
              <a:rPr sz="4300" dirty="0">
                <a:latin typeface="Times New Roman" panose="02020603050405020304" pitchFamily="18" charset="0"/>
                <a:cs typeface="Times New Roman" panose="02020603050405020304" pitchFamily="18" charset="0"/>
              </a:rPr>
              <a:t>G	S</a:t>
            </a:r>
            <a:r>
              <a:rPr sz="4300" spc="-85" dirty="0">
                <a:latin typeface="Times New Roman" panose="02020603050405020304" pitchFamily="18" charset="0"/>
                <a:cs typeface="Times New Roman" panose="02020603050405020304" pitchFamily="18" charset="0"/>
              </a:rPr>
              <a:t>Y</a:t>
            </a:r>
            <a:r>
              <a:rPr sz="4300" dirty="0">
                <a:latin typeface="Times New Roman" panose="02020603050405020304" pitchFamily="18" charset="0"/>
                <a:cs typeface="Times New Roman" panose="02020603050405020304" pitchFamily="18" charset="0"/>
              </a:rPr>
              <a:t>ST</a:t>
            </a:r>
            <a:r>
              <a:rPr lang="en-US" sz="4300" dirty="0">
                <a:latin typeface="Times New Roman" panose="02020603050405020304" pitchFamily="18" charset="0"/>
                <a:cs typeface="Times New Roman" panose="02020603050405020304" pitchFamily="18" charset="0"/>
              </a:rPr>
              <a:t>E</a:t>
            </a:r>
            <a:r>
              <a:rPr sz="4300" dirty="0">
                <a:latin typeface="Times New Roman" panose="02020603050405020304" pitchFamily="18" charset="0"/>
                <a:cs typeface="Times New Roman" panose="02020603050405020304" pitchFamily="18" charset="0"/>
              </a:rPr>
              <a:t>M</a:t>
            </a:r>
          </a:p>
        </p:txBody>
      </p:sp>
      <p:graphicFrame>
        <p:nvGraphicFramePr>
          <p:cNvPr id="2" name="Table 1">
            <a:extLst>
              <a:ext uri="{FF2B5EF4-FFF2-40B4-BE49-F238E27FC236}">
                <a16:creationId xmlns:a16="http://schemas.microsoft.com/office/drawing/2014/main" id="{E760984B-7E9B-484F-9471-DF45B03808D7}"/>
              </a:ext>
            </a:extLst>
          </p:cNvPr>
          <p:cNvGraphicFramePr>
            <a:graphicFrameLocks noGrp="1"/>
          </p:cNvGraphicFramePr>
          <p:nvPr/>
        </p:nvGraphicFramePr>
        <p:xfrm>
          <a:off x="228600" y="841375"/>
          <a:ext cx="8763000" cy="5816600"/>
        </p:xfrm>
        <a:graphic>
          <a:graphicData uri="http://schemas.openxmlformats.org/drawingml/2006/table">
            <a:tbl>
              <a:tblPr>
                <a:tableStyleId>{5C22544A-7EE6-4342-B048-85BDC9FD1C3A}</a:tableStyleId>
              </a:tblPr>
              <a:tblGrid>
                <a:gridCol w="2033018">
                  <a:extLst>
                    <a:ext uri="{9D8B030D-6E8A-4147-A177-3AD203B41FA5}">
                      <a16:colId xmlns:a16="http://schemas.microsoft.com/office/drawing/2014/main" val="20000"/>
                    </a:ext>
                  </a:extLst>
                </a:gridCol>
                <a:gridCol w="1345996">
                  <a:extLst>
                    <a:ext uri="{9D8B030D-6E8A-4147-A177-3AD203B41FA5}">
                      <a16:colId xmlns:a16="http://schemas.microsoft.com/office/drawing/2014/main" val="20001"/>
                    </a:ext>
                  </a:extLst>
                </a:gridCol>
                <a:gridCol w="1040586">
                  <a:extLst>
                    <a:ext uri="{9D8B030D-6E8A-4147-A177-3AD203B41FA5}">
                      <a16:colId xmlns:a16="http://schemas.microsoft.com/office/drawing/2014/main" val="20002"/>
                    </a:ext>
                  </a:extLst>
                </a:gridCol>
                <a:gridCol w="1651407">
                  <a:extLst>
                    <a:ext uri="{9D8B030D-6E8A-4147-A177-3AD203B41FA5}">
                      <a16:colId xmlns:a16="http://schemas.microsoft.com/office/drawing/2014/main" val="20003"/>
                    </a:ext>
                  </a:extLst>
                </a:gridCol>
                <a:gridCol w="1345996">
                  <a:extLst>
                    <a:ext uri="{9D8B030D-6E8A-4147-A177-3AD203B41FA5}">
                      <a16:colId xmlns:a16="http://schemas.microsoft.com/office/drawing/2014/main" val="20004"/>
                    </a:ext>
                  </a:extLst>
                </a:gridCol>
                <a:gridCol w="1345996">
                  <a:extLst>
                    <a:ext uri="{9D8B030D-6E8A-4147-A177-3AD203B41FA5}">
                      <a16:colId xmlns:a16="http://schemas.microsoft.com/office/drawing/2014/main" val="20005"/>
                    </a:ext>
                  </a:extLst>
                </a:gridCol>
              </a:tblGrid>
              <a:tr h="1059693">
                <a:tc gridSpan="5">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I.  Company</a:t>
                      </a:r>
                      <a:r>
                        <a:rPr lang="en-US" sz="2400" b="1" u="none" strike="noStrike" baseline="0" dirty="0">
                          <a:effectLst/>
                          <a:latin typeface="Times New Roman" panose="02020603050405020304" pitchFamily="18" charset="0"/>
                          <a:cs typeface="Times New Roman" panose="02020603050405020304" pitchFamily="18" charset="0"/>
                        </a:rPr>
                        <a:t> S</a:t>
                      </a:r>
                      <a:r>
                        <a:rPr lang="en-US" sz="2400" b="1" u="none" strike="noStrike" dirty="0">
                          <a:effectLst/>
                          <a:latin typeface="Times New Roman" panose="02020603050405020304" pitchFamily="18" charset="0"/>
                          <a:cs typeface="Times New Roman" panose="02020603050405020304" pitchFamily="18" charset="0"/>
                        </a:rPr>
                        <a:t>upervisor's Rating (40%)  (Multiply the corresponding equivalent with the number of criteria)</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9526" marR="9526" marT="9525" marB="0" anchor="b"/>
                </a:tc>
                <a:extLst>
                  <a:ext uri="{0D108BD9-81ED-4DB2-BD59-A6C34878D82A}">
                    <a16:rowId xmlns:a16="http://schemas.microsoft.com/office/drawing/2014/main" val="10000"/>
                  </a:ext>
                </a:extLst>
              </a:tr>
              <a:tr h="414190">
                <a:tc>
                  <a:txBody>
                    <a:bodyPr/>
                    <a:lstStyle/>
                    <a:p>
                      <a:pPr algn="l" fontAlgn="b"/>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l" fontAlgn="b"/>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9526" marR="9526" marT="9525" marB="0" anchor="b"/>
                </a:tc>
                <a:extLst>
                  <a:ext uri="{0D108BD9-81ED-4DB2-BD59-A6C34878D82A}">
                    <a16:rowId xmlns:a16="http://schemas.microsoft.com/office/drawing/2014/main" val="10001"/>
                  </a:ext>
                </a:extLst>
              </a:tr>
              <a:tr h="741065">
                <a:tc gridSpan="3">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Rating</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hMerge="1">
                  <a:txBody>
                    <a:bodyPr/>
                    <a:lstStyle/>
                    <a:p>
                      <a:endParaRPr lang="en-US"/>
                    </a:p>
                  </a:txBody>
                  <a:tcPr/>
                </a:tc>
                <a:tc hMerge="1">
                  <a:txBody>
                    <a:bodyPr/>
                    <a:lstStyle/>
                    <a:p>
                      <a:endParaRPr lang="en-US"/>
                    </a:p>
                  </a:txBody>
                  <a:tcPr/>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Equivalent</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 of Criteria</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Total</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extLst>
                  <a:ext uri="{0D108BD9-81ED-4DB2-BD59-A6C34878D82A}">
                    <a16:rowId xmlns:a16="http://schemas.microsoft.com/office/drawing/2014/main" val="10002"/>
                  </a:ext>
                </a:extLst>
              </a:tr>
              <a:tr h="600275">
                <a:tc gridSpan="3">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Excellent</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hMerge="1">
                  <a:txBody>
                    <a:bodyPr/>
                    <a:lstStyle/>
                    <a:p>
                      <a:endParaRPr lang="en-US"/>
                    </a:p>
                  </a:txBody>
                  <a:tcPr/>
                </a:tc>
                <a:tc hMerge="1">
                  <a:txBody>
                    <a:bodyPr/>
                    <a:lstStyle/>
                    <a:p>
                      <a:endParaRPr lang="en-US"/>
                    </a:p>
                  </a:txBody>
                  <a:tcPr/>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10</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ctr" fontAlgn="b"/>
                      <a:r>
                        <a:rPr lang="en-US" sz="2400" u="none" strike="noStrike">
                          <a:effectLst/>
                          <a:latin typeface="Times New Roman" panose="02020603050405020304" pitchFamily="18" charset="0"/>
                          <a:cs typeface="Times New Roman" panose="02020603050405020304" pitchFamily="18" charset="0"/>
                        </a:rPr>
                        <a:t> </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ctr"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9526" marR="9526" marT="9525" marB="0" anchor="b"/>
                </a:tc>
                <a:extLst>
                  <a:ext uri="{0D108BD9-81ED-4DB2-BD59-A6C34878D82A}">
                    <a16:rowId xmlns:a16="http://schemas.microsoft.com/office/drawing/2014/main" val="10003"/>
                  </a:ext>
                </a:extLst>
              </a:tr>
              <a:tr h="600275">
                <a:tc gridSpan="3">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Very Good</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hMerge="1">
                  <a:txBody>
                    <a:bodyPr/>
                    <a:lstStyle/>
                    <a:p>
                      <a:endParaRPr lang="en-US"/>
                    </a:p>
                  </a:txBody>
                  <a:tcPr/>
                </a:tc>
                <a:tc hMerge="1">
                  <a:txBody>
                    <a:bodyPr/>
                    <a:lstStyle/>
                    <a:p>
                      <a:endParaRPr lang="en-US"/>
                    </a:p>
                  </a:txBody>
                  <a:tcPr/>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8</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ctr" fontAlgn="b"/>
                      <a:r>
                        <a:rPr lang="en-US" sz="2400" u="none" strike="noStrike">
                          <a:effectLst/>
                          <a:latin typeface="Times New Roman" panose="02020603050405020304" pitchFamily="18" charset="0"/>
                          <a:cs typeface="Times New Roman" panose="02020603050405020304" pitchFamily="18" charset="0"/>
                        </a:rPr>
                        <a:t> </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ctr"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9526" marR="9526" marT="9525" marB="0" anchor="b"/>
                </a:tc>
                <a:extLst>
                  <a:ext uri="{0D108BD9-81ED-4DB2-BD59-A6C34878D82A}">
                    <a16:rowId xmlns:a16="http://schemas.microsoft.com/office/drawing/2014/main" val="10004"/>
                  </a:ext>
                </a:extLst>
              </a:tr>
              <a:tr h="600275">
                <a:tc gridSpan="3">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Good</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hMerge="1">
                  <a:txBody>
                    <a:bodyPr/>
                    <a:lstStyle/>
                    <a:p>
                      <a:endParaRPr lang="en-US"/>
                    </a:p>
                  </a:txBody>
                  <a:tcPr/>
                </a:tc>
                <a:tc hMerge="1">
                  <a:txBody>
                    <a:bodyPr/>
                    <a:lstStyle/>
                    <a:p>
                      <a:endParaRPr lang="en-US"/>
                    </a:p>
                  </a:txBody>
                  <a:tcPr/>
                </a:tc>
                <a:tc>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6</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ctr" fontAlgn="b"/>
                      <a:r>
                        <a:rPr lang="en-US" sz="2400" u="none" strike="noStrike">
                          <a:effectLst/>
                          <a:latin typeface="Times New Roman" panose="02020603050405020304" pitchFamily="18" charset="0"/>
                          <a:cs typeface="Times New Roman" panose="02020603050405020304" pitchFamily="18" charset="0"/>
                        </a:rPr>
                        <a:t> </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ctr"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9526" marR="9526" marT="9525" marB="0" anchor="b"/>
                </a:tc>
                <a:extLst>
                  <a:ext uri="{0D108BD9-81ED-4DB2-BD59-A6C34878D82A}">
                    <a16:rowId xmlns:a16="http://schemas.microsoft.com/office/drawing/2014/main" val="10005"/>
                  </a:ext>
                </a:extLst>
              </a:tr>
              <a:tr h="600275">
                <a:tc gridSpan="3">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Fair</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hMerge="1">
                  <a:txBody>
                    <a:bodyPr/>
                    <a:lstStyle/>
                    <a:p>
                      <a:endParaRPr lang="en-US"/>
                    </a:p>
                  </a:txBody>
                  <a:tcPr/>
                </a:tc>
                <a:tc hMerge="1">
                  <a:txBody>
                    <a:bodyPr/>
                    <a:lstStyle/>
                    <a:p>
                      <a:endParaRPr lang="en-US"/>
                    </a:p>
                  </a:txBody>
                  <a:tcPr/>
                </a:tc>
                <a:tc>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4</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ctr" fontAlgn="b"/>
                      <a:r>
                        <a:rPr lang="en-US" sz="2400" u="none" strike="noStrike">
                          <a:effectLst/>
                          <a:latin typeface="Times New Roman" panose="02020603050405020304" pitchFamily="18" charset="0"/>
                          <a:cs typeface="Times New Roman" panose="02020603050405020304" pitchFamily="18" charset="0"/>
                        </a:rPr>
                        <a:t> </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ctr"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9526" marR="9526" marT="9525" marB="0" anchor="b"/>
                </a:tc>
                <a:extLst>
                  <a:ext uri="{0D108BD9-81ED-4DB2-BD59-A6C34878D82A}">
                    <a16:rowId xmlns:a16="http://schemas.microsoft.com/office/drawing/2014/main" val="10006"/>
                  </a:ext>
                </a:extLst>
              </a:tr>
              <a:tr h="600275">
                <a:tc gridSpan="3">
                  <a:txBody>
                    <a:bodyPr/>
                    <a:lstStyle/>
                    <a:p>
                      <a:pPr algn="ctr" fontAlgn="b"/>
                      <a:r>
                        <a:rPr lang="en-US" sz="2400" b="1" u="none" strike="noStrike">
                          <a:effectLst/>
                          <a:latin typeface="Times New Roman" panose="02020603050405020304" pitchFamily="18" charset="0"/>
                          <a:cs typeface="Times New Roman" panose="02020603050405020304" pitchFamily="18" charset="0"/>
                        </a:rPr>
                        <a:t>Poor</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hMerge="1">
                  <a:txBody>
                    <a:bodyPr/>
                    <a:lstStyle/>
                    <a:p>
                      <a:endParaRPr lang="en-US"/>
                    </a:p>
                  </a:txBody>
                  <a:tcPr/>
                </a:tc>
                <a:tc hMerge="1">
                  <a:txBody>
                    <a:bodyPr/>
                    <a:lstStyle/>
                    <a:p>
                      <a:endParaRPr lang="en-US"/>
                    </a:p>
                  </a:txBody>
                  <a:tcPr/>
                </a:tc>
                <a:tc>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2</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ctr" fontAlgn="b"/>
                      <a:r>
                        <a:rPr lang="en-US" sz="2400" u="none" strike="noStrike" dirty="0">
                          <a:effectLst/>
                          <a:latin typeface="Times New Roman" panose="02020603050405020304" pitchFamily="18" charset="0"/>
                          <a:cs typeface="Times New Roman" panose="02020603050405020304" pitchFamily="18" charset="0"/>
                        </a:rPr>
                        <a:t> </a:t>
                      </a:r>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ctr"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9526" marR="9526" marT="9525" marB="0" anchor="b"/>
                </a:tc>
                <a:extLst>
                  <a:ext uri="{0D108BD9-81ED-4DB2-BD59-A6C34878D82A}">
                    <a16:rowId xmlns:a16="http://schemas.microsoft.com/office/drawing/2014/main" val="10007"/>
                  </a:ext>
                </a:extLst>
              </a:tr>
              <a:tr h="600275">
                <a:tc gridSpan="3">
                  <a:txBody>
                    <a:bodyPr/>
                    <a:lstStyle/>
                    <a:p>
                      <a:pPr algn="ctr" fontAlgn="b"/>
                      <a:r>
                        <a:rPr lang="en-US" sz="2400" b="1" u="none" strike="noStrike">
                          <a:effectLst/>
                          <a:latin typeface="Times New Roman" panose="02020603050405020304" pitchFamily="18" charset="0"/>
                          <a:cs typeface="Times New Roman" panose="02020603050405020304" pitchFamily="18" charset="0"/>
                        </a:rPr>
                        <a:t>TOTAL </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hMerge="1">
                  <a:txBody>
                    <a:bodyPr/>
                    <a:lstStyle/>
                    <a:p>
                      <a:endParaRPr lang="en-US"/>
                    </a:p>
                  </a:txBody>
                  <a:tcPr/>
                </a:tc>
                <a:tc hMerge="1">
                  <a:txBody>
                    <a:bodyPr/>
                    <a:lstStyle/>
                    <a:p>
                      <a:endParaRPr lang="en-US"/>
                    </a:p>
                  </a:txBody>
                  <a:tcPr/>
                </a:tc>
                <a:tc gridSpan="3">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bject 12">
            <a:extLst>
              <a:ext uri="{FF2B5EF4-FFF2-40B4-BE49-F238E27FC236}">
                <a16:creationId xmlns:a16="http://schemas.microsoft.com/office/drawing/2014/main" id="{6EB781E2-D4CD-4047-8CC5-3AA1CC7FF800}"/>
              </a:ext>
            </a:extLst>
          </p:cNvPr>
          <p:cNvSpPr>
            <a:spLocks/>
          </p:cNvSpPr>
          <p:nvPr/>
        </p:nvSpPr>
        <p:spPr bwMode="auto">
          <a:xfrm>
            <a:off x="1014413" y="0"/>
            <a:ext cx="74612" cy="6858000"/>
          </a:xfrm>
          <a:custGeom>
            <a:avLst/>
            <a:gdLst>
              <a:gd name="T0" fmla="*/ 0 w 73659"/>
              <a:gd name="T1" fmla="*/ 6858000 h 6858000"/>
              <a:gd name="T2" fmla="*/ 123917 w 73659"/>
              <a:gd name="T3" fmla="*/ 6858000 h 6858000"/>
              <a:gd name="T4" fmla="*/ 123917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9459" name="object 14">
            <a:extLst>
              <a:ext uri="{FF2B5EF4-FFF2-40B4-BE49-F238E27FC236}">
                <a16:creationId xmlns:a16="http://schemas.microsoft.com/office/drawing/2014/main" id="{9BC05E61-6522-4A36-B68F-A49B691D9A5F}"/>
              </a:ext>
            </a:extLst>
          </p:cNvPr>
          <p:cNvSpPr>
            <a:spLocks noChangeArrowheads="1"/>
          </p:cNvSpPr>
          <p:nvPr/>
        </p:nvSpPr>
        <p:spPr bwMode="auto">
          <a:xfrm>
            <a:off x="4918075" y="127000"/>
            <a:ext cx="882650" cy="12223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9460" name="object 15">
            <a:extLst>
              <a:ext uri="{FF2B5EF4-FFF2-40B4-BE49-F238E27FC236}">
                <a16:creationId xmlns:a16="http://schemas.microsoft.com/office/drawing/2014/main" id="{4058E2BF-E397-4CD8-827B-826B7262840F}"/>
              </a:ext>
            </a:extLst>
          </p:cNvPr>
          <p:cNvSpPr>
            <a:spLocks noGrp="1"/>
          </p:cNvSpPr>
          <p:nvPr>
            <p:ph type="title"/>
          </p:nvPr>
        </p:nvSpPr>
        <p:spPr>
          <a:xfrm>
            <a:off x="1163638" y="384175"/>
            <a:ext cx="7629525" cy="661988"/>
          </a:xfrm>
        </p:spPr>
        <p:txBody>
          <a:bodyPr lIns="0" tIns="0" rIns="0" bIns="0">
            <a:spAutoFit/>
          </a:bodyPr>
          <a:lstStyle/>
          <a:p>
            <a:pPr marL="12700" eaLnBrk="1" hangingPunct="1">
              <a:tabLst>
                <a:tab pos="7616825" algn="l"/>
              </a:tabLst>
            </a:pPr>
            <a:r>
              <a:rPr lang="en-US" altLang="en-US" u="sng">
                <a:latin typeface="Times New Roman" panose="02020603050405020304" pitchFamily="18" charset="0"/>
                <a:cs typeface="Times New Roman" panose="02020603050405020304" pitchFamily="18" charset="0"/>
              </a:rPr>
              <a:t>Objectives of practicum?</a:t>
            </a:r>
            <a:r>
              <a:rPr lang="en-US" altLang="en-US" sz="4300" u="sng">
                <a:latin typeface="Times New Roman" panose="02020603050405020304" pitchFamily="18" charset="0"/>
                <a:cs typeface="Times New Roman" panose="02020603050405020304" pitchFamily="18" charset="0"/>
              </a:rPr>
              <a:t>	</a:t>
            </a:r>
          </a:p>
        </p:txBody>
      </p:sp>
      <p:sp>
        <p:nvSpPr>
          <p:cNvPr id="19461" name="object 16">
            <a:extLst>
              <a:ext uri="{FF2B5EF4-FFF2-40B4-BE49-F238E27FC236}">
                <a16:creationId xmlns:a16="http://schemas.microsoft.com/office/drawing/2014/main" id="{DB1FAD83-8D2E-44F8-871C-715287981BBF}"/>
              </a:ext>
            </a:extLst>
          </p:cNvPr>
          <p:cNvSpPr txBox="1">
            <a:spLocks noChangeArrowheads="1"/>
          </p:cNvSpPr>
          <p:nvPr/>
        </p:nvSpPr>
        <p:spPr bwMode="auto">
          <a:xfrm>
            <a:off x="1306513" y="1328738"/>
            <a:ext cx="6757987"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293688" algn="l"/>
              </a:tabLst>
              <a:defRPr>
                <a:solidFill>
                  <a:schemeClr val="tx1"/>
                </a:solidFill>
                <a:latin typeface="Tahoma" panose="020B0604030504040204" pitchFamily="34" charset="0"/>
                <a:cs typeface="Arial" panose="020B0604020202020204" pitchFamily="34" charset="0"/>
              </a:defRPr>
            </a:lvl1pPr>
            <a:lvl2pPr marL="742950" indent="-285750">
              <a:tabLst>
                <a:tab pos="293688" algn="l"/>
              </a:tabLst>
              <a:defRPr>
                <a:solidFill>
                  <a:schemeClr val="tx1"/>
                </a:solidFill>
                <a:latin typeface="Tahoma" panose="020B0604030504040204" pitchFamily="34" charset="0"/>
                <a:cs typeface="Arial" panose="020B0604020202020204" pitchFamily="34" charset="0"/>
              </a:defRPr>
            </a:lvl2pPr>
            <a:lvl3pPr marL="1143000" indent="-228600">
              <a:tabLst>
                <a:tab pos="293688" algn="l"/>
              </a:tabLst>
              <a:defRPr>
                <a:solidFill>
                  <a:schemeClr val="tx1"/>
                </a:solidFill>
                <a:latin typeface="Tahoma" panose="020B0604030504040204" pitchFamily="34" charset="0"/>
                <a:cs typeface="Arial" panose="020B0604020202020204" pitchFamily="34" charset="0"/>
              </a:defRPr>
            </a:lvl3pPr>
            <a:lvl4pPr marL="1600200" indent="-228600">
              <a:tabLst>
                <a:tab pos="293688" algn="l"/>
              </a:tabLst>
              <a:defRPr>
                <a:solidFill>
                  <a:schemeClr val="tx1"/>
                </a:solidFill>
                <a:latin typeface="Tahoma" panose="020B0604030504040204" pitchFamily="34" charset="0"/>
                <a:cs typeface="Arial" panose="020B0604020202020204" pitchFamily="34" charset="0"/>
              </a:defRPr>
            </a:lvl4pPr>
            <a:lvl5pPr marL="2057400" indent="-228600">
              <a:tabLst>
                <a:tab pos="293688"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9pPr>
          </a:lstStyle>
          <a:p>
            <a:pPr>
              <a:buClr>
                <a:srgbClr val="3891A7"/>
              </a:buClr>
              <a:buSzPct val="79000"/>
            </a:pPr>
            <a:r>
              <a:rPr lang="en-US" altLang="en-US" sz="3200" b="1">
                <a:latin typeface="Times New Roman" panose="02020603050405020304" pitchFamily="18" charset="0"/>
                <a:cs typeface="Times New Roman" panose="02020603050405020304" pitchFamily="18" charset="0"/>
              </a:rPr>
              <a:t>For Companies:</a:t>
            </a:r>
          </a:p>
          <a:p>
            <a:pPr>
              <a:buClr>
                <a:srgbClr val="3891A7"/>
              </a:buClr>
              <a:buSzPct val="79000"/>
            </a:pPr>
            <a:endParaRPr lang="en-US" altLang="en-US" sz="3200">
              <a:latin typeface="Times New Roman" panose="02020603050405020304" pitchFamily="18" charset="0"/>
              <a:cs typeface="Times New Roman" panose="02020603050405020304" pitchFamily="18" charset="0"/>
            </a:endParaRPr>
          </a:p>
          <a:p>
            <a:pPr>
              <a:buClr>
                <a:srgbClr val="3891A7"/>
              </a:buClr>
              <a:buSzPct val="79000"/>
            </a:pPr>
            <a:r>
              <a:rPr lang="en-US" altLang="en-US" sz="3200">
                <a:latin typeface="Times New Roman" panose="02020603050405020304" pitchFamily="18" charset="0"/>
                <a:cs typeface="Times New Roman" panose="02020603050405020304" pitchFamily="18" charset="0"/>
              </a:rPr>
              <a:t>Provide a venue where they can customize the process of technical training through employer-driven practicum plans; </a:t>
            </a:r>
          </a:p>
          <a:p>
            <a:pPr>
              <a:buClr>
                <a:srgbClr val="3891A7"/>
              </a:buClr>
              <a:buSzPct val="79000"/>
            </a:pPr>
            <a:r>
              <a:rPr lang="en-US" altLang="en-US" sz="3200">
                <a:latin typeface="Times New Roman" panose="02020603050405020304" pitchFamily="18" charset="0"/>
                <a:cs typeface="Times New Roman" panose="02020603050405020304" pitchFamily="18" charset="0"/>
              </a:rPr>
              <a:t>select well-equipped beneficiaries and </a:t>
            </a:r>
          </a:p>
          <a:p>
            <a:pPr>
              <a:buClr>
                <a:srgbClr val="3891A7"/>
              </a:buClr>
              <a:buSzPct val="79000"/>
            </a:pPr>
            <a:r>
              <a:rPr lang="en-US" altLang="en-US" sz="3200">
                <a:latin typeface="Times New Roman" panose="02020603050405020304" pitchFamily="18" charset="0"/>
                <a:cs typeface="Times New Roman" panose="02020603050405020304" pitchFamily="18" charset="0"/>
              </a:rPr>
              <a:t>have another opportunity to contribute to the society through corporate social responsibilities.</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a:extLst>
              <a:ext uri="{FF2B5EF4-FFF2-40B4-BE49-F238E27FC236}">
                <a16:creationId xmlns:a16="http://schemas.microsoft.com/office/drawing/2014/main" id="{EA9BD2AA-E084-416E-9B7D-189FFC1D3547}"/>
              </a:ext>
            </a:extLst>
          </p:cNvPr>
          <p:cNvSpPr>
            <a:spLocks noGrp="1"/>
          </p:cNvSpPr>
          <p:nvPr>
            <p:ph type="title"/>
          </p:nvPr>
        </p:nvSpPr>
        <p:spPr>
          <a:xfrm>
            <a:off x="1371600" y="1295400"/>
            <a:ext cx="6400800" cy="4038600"/>
          </a:xfrm>
        </p:spPr>
        <p:txBody>
          <a:bodyPr/>
          <a:lstStyle/>
          <a:p>
            <a:pPr eaLnBrk="1" hangingPunct="1"/>
            <a:r>
              <a:rPr lang="en-US" altLang="en-US"/>
              <a:t/>
            </a:r>
            <a:br>
              <a:rPr lang="en-US" altLang="en-US"/>
            </a:br>
            <a:endParaRPr lang="en-US" altLang="en-US"/>
          </a:p>
        </p:txBody>
      </p:sp>
      <p:graphicFrame>
        <p:nvGraphicFramePr>
          <p:cNvPr id="4" name="Table 3">
            <a:extLst>
              <a:ext uri="{FF2B5EF4-FFF2-40B4-BE49-F238E27FC236}">
                <a16:creationId xmlns:a16="http://schemas.microsoft.com/office/drawing/2014/main" id="{D3971FDE-2A36-4446-B1FF-DD7E11B6B367}"/>
              </a:ext>
            </a:extLst>
          </p:cNvPr>
          <p:cNvGraphicFramePr>
            <a:graphicFrameLocks noGrp="1"/>
          </p:cNvGraphicFramePr>
          <p:nvPr/>
        </p:nvGraphicFramePr>
        <p:xfrm>
          <a:off x="381000" y="228600"/>
          <a:ext cx="8382000" cy="6580188"/>
        </p:xfrm>
        <a:graphic>
          <a:graphicData uri="http://schemas.openxmlformats.org/drawingml/2006/table">
            <a:tbl>
              <a:tblPr>
                <a:tableStyleId>{5C22544A-7EE6-4342-B048-85BDC9FD1C3A}</a:tableStyleId>
              </a:tblPr>
              <a:tblGrid>
                <a:gridCol w="1948057">
                  <a:extLst>
                    <a:ext uri="{9D8B030D-6E8A-4147-A177-3AD203B41FA5}">
                      <a16:colId xmlns:a16="http://schemas.microsoft.com/office/drawing/2014/main" val="20000"/>
                    </a:ext>
                  </a:extLst>
                </a:gridCol>
                <a:gridCol w="1286789">
                  <a:extLst>
                    <a:ext uri="{9D8B030D-6E8A-4147-A177-3AD203B41FA5}">
                      <a16:colId xmlns:a16="http://schemas.microsoft.com/office/drawing/2014/main" val="20001"/>
                    </a:ext>
                  </a:extLst>
                </a:gridCol>
                <a:gridCol w="1286789">
                  <a:extLst>
                    <a:ext uri="{9D8B030D-6E8A-4147-A177-3AD203B41FA5}">
                      <a16:colId xmlns:a16="http://schemas.microsoft.com/office/drawing/2014/main" val="20002"/>
                    </a:ext>
                  </a:extLst>
                </a:gridCol>
                <a:gridCol w="1286789">
                  <a:extLst>
                    <a:ext uri="{9D8B030D-6E8A-4147-A177-3AD203B41FA5}">
                      <a16:colId xmlns:a16="http://schemas.microsoft.com/office/drawing/2014/main" val="20003"/>
                    </a:ext>
                  </a:extLst>
                </a:gridCol>
                <a:gridCol w="1286789">
                  <a:extLst>
                    <a:ext uri="{9D8B030D-6E8A-4147-A177-3AD203B41FA5}">
                      <a16:colId xmlns:a16="http://schemas.microsoft.com/office/drawing/2014/main" val="20004"/>
                    </a:ext>
                  </a:extLst>
                </a:gridCol>
                <a:gridCol w="1286789">
                  <a:extLst>
                    <a:ext uri="{9D8B030D-6E8A-4147-A177-3AD203B41FA5}">
                      <a16:colId xmlns:a16="http://schemas.microsoft.com/office/drawing/2014/main" val="20005"/>
                    </a:ext>
                  </a:extLst>
                </a:gridCol>
              </a:tblGrid>
              <a:tr h="436243">
                <a:tc gridSpan="2">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II. </a:t>
                      </a:r>
                      <a:r>
                        <a:rPr lang="en-US" sz="1400" b="1" u="none" strike="noStrike" dirty="0" err="1">
                          <a:effectLst/>
                          <a:latin typeface="Times New Roman" panose="02020603050405020304" pitchFamily="18" charset="0"/>
                          <a:cs typeface="Times New Roman" panose="02020603050405020304" pitchFamily="18" charset="0"/>
                        </a:rPr>
                        <a:t>Pracfolio</a:t>
                      </a:r>
                      <a:r>
                        <a:rPr lang="en-US" sz="1400" b="1" u="none" strike="noStrike" dirty="0">
                          <a:effectLst/>
                          <a:latin typeface="Times New Roman" panose="02020603050405020304" pitchFamily="18" charset="0"/>
                          <a:cs typeface="Times New Roman" panose="02020603050405020304" pitchFamily="18" charset="0"/>
                        </a:rPr>
                        <a:t> (Modular-Output</a:t>
                      </a:r>
                      <a:r>
                        <a:rPr lang="en-US" sz="1400" b="1" u="none" strike="noStrike" baseline="0" dirty="0">
                          <a:effectLst/>
                          <a:latin typeface="Times New Roman" panose="02020603050405020304" pitchFamily="18" charset="0"/>
                          <a:cs typeface="Times New Roman" panose="02020603050405020304" pitchFamily="18" charset="0"/>
                        </a:rPr>
                        <a:t> Compilation)</a:t>
                      </a:r>
                      <a:r>
                        <a:rPr lang="en-US" sz="1400" b="1" u="none" strike="noStrike" dirty="0">
                          <a:effectLst/>
                          <a:latin typeface="Times New Roman" panose="02020603050405020304" pitchFamily="18" charset="0"/>
                          <a:cs typeface="Times New Roman" panose="02020603050405020304" pitchFamily="18" charset="0"/>
                        </a:rPr>
                        <a:t> (40%)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hMerge="1">
                  <a:txBody>
                    <a:bodyPr/>
                    <a:lstStyle/>
                    <a:p>
                      <a:endParaRPr lang="en-US"/>
                    </a:p>
                  </a:txBody>
                  <a:tcPr/>
                </a:tc>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extLst>
                  <a:ext uri="{0D108BD9-81ED-4DB2-BD59-A6C34878D82A}">
                    <a16:rowId xmlns:a16="http://schemas.microsoft.com/office/drawing/2014/main" val="10000"/>
                  </a:ext>
                </a:extLst>
              </a:tr>
              <a:tr h="241586">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extLst>
                  <a:ext uri="{0D108BD9-81ED-4DB2-BD59-A6C34878D82A}">
                    <a16:rowId xmlns:a16="http://schemas.microsoft.com/office/drawing/2014/main" val="10001"/>
                  </a:ext>
                </a:extLst>
              </a:tr>
              <a:tr h="350125">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A. Criteria/Max. Points</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16-20________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11-15_________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6-10_________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1-5_________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0</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extLst>
                  <a:ext uri="{0D108BD9-81ED-4DB2-BD59-A6C34878D82A}">
                    <a16:rowId xmlns:a16="http://schemas.microsoft.com/office/drawing/2014/main" val="10002"/>
                  </a:ext>
                </a:extLst>
              </a:tr>
              <a:tr h="241586">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ctr"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ctr"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ctr"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ctr"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ctr" fontAlgn="b"/>
                      <a:r>
                        <a:rPr lang="en-US" sz="1400" b="1" u="none" strike="noStrike" dirty="0">
                          <a:effectLst/>
                          <a:latin typeface="Times New Roman" panose="02020603050405020304" pitchFamily="18" charset="0"/>
                          <a:cs typeface="Times New Roman" panose="02020603050405020304" pitchFamily="18" charset="0"/>
                        </a:rPr>
                        <a:t>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extLst>
                  <a:ext uri="{0D108BD9-81ED-4DB2-BD59-A6C34878D82A}">
                    <a16:rowId xmlns:a16="http://schemas.microsoft.com/office/drawing/2014/main" val="10003"/>
                  </a:ext>
                </a:extLst>
              </a:tr>
              <a:tr h="1085384">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Completeness and Format of the Required Documents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All 6 required formatted documents have been submitted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4-5  required formatted documents have been submitted</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2 -3 required formatted documents have been submitted</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Only 1 required formatted document has been submitted</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No document submitted</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extLst>
                  <a:ext uri="{0D108BD9-81ED-4DB2-BD59-A6C34878D82A}">
                    <a16:rowId xmlns:a16="http://schemas.microsoft.com/office/drawing/2014/main" val="10004"/>
                  </a:ext>
                </a:extLst>
              </a:tr>
              <a:tr h="350125">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Required Documents</a:t>
                      </a:r>
                      <a:endParaRPr lang="en-US" sz="1400" b="1" i="1"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extLst>
                  <a:ext uri="{0D108BD9-81ED-4DB2-BD59-A6C34878D82A}">
                    <a16:rowId xmlns:a16="http://schemas.microsoft.com/office/drawing/2014/main" val="10005"/>
                  </a:ext>
                </a:extLst>
              </a:tr>
              <a:tr h="436243">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_____1.  Cover Page</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gridSpan="2">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_______4. Modular-Output Reports</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hMerge="1">
                  <a:txBody>
                    <a:bodyPr/>
                    <a:lstStyle/>
                    <a:p>
                      <a:endParaRPr lang="en-US"/>
                    </a:p>
                  </a:txBody>
                  <a:tcPr/>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extLst>
                  <a:ext uri="{0D108BD9-81ED-4DB2-BD59-A6C34878D82A}">
                    <a16:rowId xmlns:a16="http://schemas.microsoft.com/office/drawing/2014/main" val="10006"/>
                  </a:ext>
                </a:extLst>
              </a:tr>
              <a:tr h="436243">
                <a:tc gridSpan="2">
                  <a:txBody>
                    <a:bodyPr/>
                    <a:lstStyle/>
                    <a:p>
                      <a:pPr algn="l" fontAlgn="b"/>
                      <a:r>
                        <a:rPr lang="en-US" sz="1400" b="1" u="none" strike="noStrike">
                          <a:effectLst/>
                          <a:latin typeface="Times New Roman" panose="02020603050405020304" pitchFamily="18" charset="0"/>
                          <a:cs typeface="Times New Roman" panose="02020603050405020304" pitchFamily="18" charset="0"/>
                        </a:rPr>
                        <a:t>_____2.  Short desscription of the co. (one page)</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hMerge="1">
                  <a:txBody>
                    <a:bodyPr/>
                    <a:lstStyle/>
                    <a:p>
                      <a:endParaRPr lang="en-US"/>
                    </a:p>
                  </a:txBody>
                  <a:tcPr/>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gridSpan="3">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_______5. Practicum summary (3 pages maximum)</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36243">
                <a:tc gridSpan="2">
                  <a:txBody>
                    <a:bodyPr/>
                    <a:lstStyle/>
                    <a:p>
                      <a:pPr algn="l" fontAlgn="b"/>
                      <a:r>
                        <a:rPr lang="en-US" sz="1400" b="1" u="none" strike="noStrike">
                          <a:effectLst/>
                          <a:latin typeface="Times New Roman" panose="02020603050405020304" pitchFamily="18" charset="0"/>
                          <a:cs typeface="Times New Roman" panose="02020603050405020304" pitchFamily="18" charset="0"/>
                        </a:rPr>
                        <a:t>_____3.  Student's curriculum vitae with picture</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hMerge="1">
                  <a:txBody>
                    <a:bodyPr/>
                    <a:lstStyle/>
                    <a:p>
                      <a:endParaRPr lang="en-US"/>
                    </a:p>
                  </a:txBody>
                  <a:tcPr/>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gridSpan="3">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_______6. Documentation pictures (including Certificate of</a:t>
                      </a:r>
                      <a:r>
                        <a:rPr lang="en-US" sz="1400" b="1" u="none" strike="noStrike" baseline="0" dirty="0">
                          <a:effectLst/>
                          <a:latin typeface="Times New Roman" panose="02020603050405020304" pitchFamily="18" charset="0"/>
                          <a:cs typeface="Times New Roman" panose="02020603050405020304" pitchFamily="18" charset="0"/>
                        </a:rPr>
                        <a:t> Completion</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50125">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gridSpan="2">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hMerge="1">
                  <a:txBody>
                    <a:bodyPr/>
                    <a:lstStyle/>
                    <a:p>
                      <a:endParaRPr lang="en-US"/>
                    </a:p>
                  </a:txBody>
                  <a:tcPr/>
                </a:tc>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extLst>
                  <a:ext uri="{0D108BD9-81ED-4DB2-BD59-A6C34878D82A}">
                    <a16:rowId xmlns:a16="http://schemas.microsoft.com/office/drawing/2014/main" val="10009"/>
                  </a:ext>
                </a:extLst>
              </a:tr>
              <a:tr h="241586">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extLst>
                  <a:ext uri="{0D108BD9-81ED-4DB2-BD59-A6C34878D82A}">
                    <a16:rowId xmlns:a16="http://schemas.microsoft.com/office/drawing/2014/main" val="10010"/>
                  </a:ext>
                </a:extLst>
              </a:tr>
              <a:tr h="350125">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B. Criteria/Max. Points</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66-80_________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49-65_________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33-48_________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17-32_________</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1-16__________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extLst>
                  <a:ext uri="{0D108BD9-81ED-4DB2-BD59-A6C34878D82A}">
                    <a16:rowId xmlns:a16="http://schemas.microsoft.com/office/drawing/2014/main" val="10011"/>
                  </a:ext>
                </a:extLst>
              </a:tr>
              <a:tr h="241586">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extLst>
                  <a:ext uri="{0D108BD9-81ED-4DB2-BD59-A6C34878D82A}">
                    <a16:rowId xmlns:a16="http://schemas.microsoft.com/office/drawing/2014/main" val="10012"/>
                  </a:ext>
                </a:extLst>
              </a:tr>
              <a:tr h="1032865">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Content and organization of the Modular Output-Based report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Excellent</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Very Good</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Good</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Fair</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Poor</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extLst>
                  <a:ext uri="{0D108BD9-81ED-4DB2-BD59-A6C34878D82A}">
                    <a16:rowId xmlns:a16="http://schemas.microsoft.com/office/drawing/2014/main" val="10013"/>
                  </a:ext>
                </a:extLst>
              </a:tr>
              <a:tr h="350125">
                <a:tc gridSpan="6">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TOTAL  (IIA + IIB)</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4"/>
                  </a:ext>
                </a:extLst>
              </a:tr>
            </a:tbl>
          </a:graphicData>
        </a:graphic>
      </p:graphicFrame>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a:extLst>
              <a:ext uri="{FF2B5EF4-FFF2-40B4-BE49-F238E27FC236}">
                <a16:creationId xmlns:a16="http://schemas.microsoft.com/office/drawing/2014/main" id="{76D2CB13-251B-48BF-8582-0E53ED145B45}"/>
              </a:ext>
            </a:extLst>
          </p:cNvPr>
          <p:cNvSpPr>
            <a:spLocks noGrp="1"/>
          </p:cNvSpPr>
          <p:nvPr>
            <p:ph type="title"/>
          </p:nvPr>
        </p:nvSpPr>
        <p:spPr>
          <a:xfrm>
            <a:off x="1371600" y="1295400"/>
            <a:ext cx="6400800" cy="4038600"/>
          </a:xfrm>
        </p:spPr>
        <p:txBody>
          <a:bodyPr/>
          <a:lstStyle/>
          <a:p>
            <a:pPr eaLnBrk="1" hangingPunct="1"/>
            <a:r>
              <a:rPr lang="en-US" altLang="en-US"/>
              <a:t/>
            </a:r>
            <a:br>
              <a:rPr lang="en-US" altLang="en-US"/>
            </a:br>
            <a:endParaRPr lang="en-US" altLang="en-US"/>
          </a:p>
        </p:txBody>
      </p:sp>
      <p:graphicFrame>
        <p:nvGraphicFramePr>
          <p:cNvPr id="3" name="Table 2">
            <a:extLst>
              <a:ext uri="{FF2B5EF4-FFF2-40B4-BE49-F238E27FC236}">
                <a16:creationId xmlns:a16="http://schemas.microsoft.com/office/drawing/2014/main" id="{9A8D1330-97A3-44C2-8205-89FF598A06B6}"/>
              </a:ext>
            </a:extLst>
          </p:cNvPr>
          <p:cNvGraphicFramePr>
            <a:graphicFrameLocks noGrp="1"/>
          </p:cNvGraphicFramePr>
          <p:nvPr/>
        </p:nvGraphicFramePr>
        <p:xfrm>
          <a:off x="228600" y="319088"/>
          <a:ext cx="8763000" cy="6359525"/>
        </p:xfrm>
        <a:graphic>
          <a:graphicData uri="http://schemas.openxmlformats.org/drawingml/2006/table">
            <a:tbl>
              <a:tblPr>
                <a:tableStyleId>{5C22544A-7EE6-4342-B048-85BDC9FD1C3A}</a:tableStyleId>
              </a:tblPr>
              <a:tblGrid>
                <a:gridCol w="2036604">
                  <a:extLst>
                    <a:ext uri="{9D8B030D-6E8A-4147-A177-3AD203B41FA5}">
                      <a16:colId xmlns:a16="http://schemas.microsoft.com/office/drawing/2014/main" val="20000"/>
                    </a:ext>
                  </a:extLst>
                </a:gridCol>
                <a:gridCol w="1345279">
                  <a:extLst>
                    <a:ext uri="{9D8B030D-6E8A-4147-A177-3AD203B41FA5}">
                      <a16:colId xmlns:a16="http://schemas.microsoft.com/office/drawing/2014/main" val="20001"/>
                    </a:ext>
                  </a:extLst>
                </a:gridCol>
                <a:gridCol w="1345279">
                  <a:extLst>
                    <a:ext uri="{9D8B030D-6E8A-4147-A177-3AD203B41FA5}">
                      <a16:colId xmlns:a16="http://schemas.microsoft.com/office/drawing/2014/main" val="20002"/>
                    </a:ext>
                  </a:extLst>
                </a:gridCol>
                <a:gridCol w="1345279">
                  <a:extLst>
                    <a:ext uri="{9D8B030D-6E8A-4147-A177-3AD203B41FA5}">
                      <a16:colId xmlns:a16="http://schemas.microsoft.com/office/drawing/2014/main" val="20003"/>
                    </a:ext>
                  </a:extLst>
                </a:gridCol>
                <a:gridCol w="1345279">
                  <a:extLst>
                    <a:ext uri="{9D8B030D-6E8A-4147-A177-3AD203B41FA5}">
                      <a16:colId xmlns:a16="http://schemas.microsoft.com/office/drawing/2014/main" val="20004"/>
                    </a:ext>
                  </a:extLst>
                </a:gridCol>
                <a:gridCol w="1345279">
                  <a:extLst>
                    <a:ext uri="{9D8B030D-6E8A-4147-A177-3AD203B41FA5}">
                      <a16:colId xmlns:a16="http://schemas.microsoft.com/office/drawing/2014/main" val="20005"/>
                    </a:ext>
                  </a:extLst>
                </a:gridCol>
              </a:tblGrid>
              <a:tr h="436245">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III. Adviser's Rating (20%)</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0"/>
                  </a:ext>
                </a:extLst>
              </a:tr>
              <a:tr h="267128">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1"/>
                  </a:ext>
                </a:extLst>
              </a:tr>
              <a:tr h="387144">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A. Criteria/Max. Points</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66-80_________</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49-65_________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33-48_________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17-32_________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1-16__________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2"/>
                  </a:ext>
                </a:extLst>
              </a:tr>
              <a:tr h="267128">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3"/>
                  </a:ext>
                </a:extLst>
              </a:tr>
              <a:tr h="2167996">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General impression of the modular reports based on presentation and its contribution to the practicum company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Reliable Data, Relevant Objectives, Realistic Strategies, Practical Action Plans and Viable Business Model</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Reliable Data, Relevant Objectives, Realistic Strategies and Practical Action Plans</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Reliable Data, Relevant Objectives and Realistic Strategies</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Reliable Data  and Realevant Objectives</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Reliable Data</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4"/>
                  </a:ext>
                </a:extLst>
              </a:tr>
              <a:tr h="267128">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ct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5"/>
                  </a:ext>
                </a:extLst>
              </a:tr>
              <a:tr h="425858">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B. Criteria/Max. Points</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20</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15</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10</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5</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0</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6"/>
                  </a:ext>
                </a:extLst>
              </a:tr>
              <a:tr h="267128">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ct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7"/>
                  </a:ext>
                </a:extLst>
              </a:tr>
              <a:tr h="1219499">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Timely submission of </a:t>
                      </a:r>
                      <a:r>
                        <a:rPr lang="en-US" sz="1400" b="1" u="none" strike="noStrike" dirty="0" err="1">
                          <a:effectLst/>
                          <a:latin typeface="Times New Roman" panose="02020603050405020304" pitchFamily="18" charset="0"/>
                          <a:cs typeface="Times New Roman" panose="02020603050405020304" pitchFamily="18" charset="0"/>
                        </a:rPr>
                        <a:t>Pracfolio</a:t>
                      </a:r>
                      <a:r>
                        <a:rPr lang="en-US" sz="1400" b="1" u="none" strike="noStrike" dirty="0">
                          <a:effectLst/>
                          <a:latin typeface="Times New Roman" panose="02020603050405020304" pitchFamily="18" charset="0"/>
                          <a:cs typeface="Times New Roman" panose="02020603050405020304" pitchFamily="18" charset="0"/>
                        </a:rPr>
                        <a:t> (deadline is 15 calendar days from the last day of practicum)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Submitted on or before deadline</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Submitted within 1 week after the deadline</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Submitted more than 1 week but within one month after the deadline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Submitted more than 1 month but within 2 months after the deadline</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Submitted  more than two months after the deadline</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8"/>
                  </a:ext>
                </a:extLst>
              </a:tr>
              <a:tr h="267128">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9"/>
                  </a:ext>
                </a:extLst>
              </a:tr>
              <a:tr h="387144">
                <a:tc gridSpan="6">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TOTAL (Adviser's Rating) (IIIA + IIIB)</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bl>
          </a:graphicData>
        </a:graphic>
      </p:graphicFrame>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object 12">
            <a:extLst>
              <a:ext uri="{FF2B5EF4-FFF2-40B4-BE49-F238E27FC236}">
                <a16:creationId xmlns:a16="http://schemas.microsoft.com/office/drawing/2014/main" id="{13F702D8-2FD3-4E13-B25B-042241486DE2}"/>
              </a:ext>
            </a:extLst>
          </p:cNvPr>
          <p:cNvSpPr>
            <a:spLocks/>
          </p:cNvSpPr>
          <p:nvPr/>
        </p:nvSpPr>
        <p:spPr bwMode="auto">
          <a:xfrm>
            <a:off x="903288" y="392113"/>
            <a:ext cx="74612" cy="6858000"/>
          </a:xfrm>
          <a:custGeom>
            <a:avLst/>
            <a:gdLst>
              <a:gd name="T0" fmla="*/ 0 w 73659"/>
              <a:gd name="T1" fmla="*/ 6858000 h 6858000"/>
              <a:gd name="T2" fmla="*/ 123917 w 73659"/>
              <a:gd name="T3" fmla="*/ 6858000 h 6858000"/>
              <a:gd name="T4" fmla="*/ 123917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33123" name="object 13">
            <a:extLst>
              <a:ext uri="{FF2B5EF4-FFF2-40B4-BE49-F238E27FC236}">
                <a16:creationId xmlns:a16="http://schemas.microsoft.com/office/drawing/2014/main" id="{3208EA00-439F-431D-ABF0-291A686D6C6A}"/>
              </a:ext>
            </a:extLst>
          </p:cNvPr>
          <p:cNvSpPr>
            <a:spLocks/>
          </p:cNvSpPr>
          <p:nvPr/>
        </p:nvSpPr>
        <p:spPr bwMode="auto">
          <a:xfrm>
            <a:off x="1066800" y="9906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33124" name="object 15">
            <a:extLst>
              <a:ext uri="{FF2B5EF4-FFF2-40B4-BE49-F238E27FC236}">
                <a16:creationId xmlns:a16="http://schemas.microsoft.com/office/drawing/2014/main" id="{7F2B5C2B-5A2A-4B4B-8BA3-E4C7F8FFCE52}"/>
              </a:ext>
            </a:extLst>
          </p:cNvPr>
          <p:cNvSpPr>
            <a:spLocks noChangeArrowheads="1"/>
          </p:cNvSpPr>
          <p:nvPr/>
        </p:nvSpPr>
        <p:spPr bwMode="auto">
          <a:xfrm>
            <a:off x="5499100" y="42863"/>
            <a:ext cx="884238" cy="12223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6" name="object 16">
            <a:extLst>
              <a:ext uri="{FF2B5EF4-FFF2-40B4-BE49-F238E27FC236}">
                <a16:creationId xmlns:a16="http://schemas.microsoft.com/office/drawing/2014/main" id="{2B17DFF9-5D74-4CA6-B89C-5DA84E0F130E}"/>
              </a:ext>
            </a:extLst>
          </p:cNvPr>
          <p:cNvSpPr txBox="1">
            <a:spLocks noGrp="1"/>
          </p:cNvSpPr>
          <p:nvPr>
            <p:ph type="title"/>
          </p:nvPr>
        </p:nvSpPr>
        <p:spPr>
          <a:xfrm>
            <a:off x="1130300" y="215900"/>
            <a:ext cx="5253038" cy="655638"/>
          </a:xfrm>
        </p:spPr>
        <p:txBody>
          <a:bodyPr lIns="0" tIns="0" rIns="0" bIns="0" rtlCol="0">
            <a:spAutoFit/>
          </a:bodyPr>
          <a:lstStyle/>
          <a:p>
            <a:pPr marL="12700" eaLnBrk="1" fontAlgn="auto" hangingPunct="1">
              <a:spcAft>
                <a:spcPts val="0"/>
              </a:spcAft>
              <a:tabLst>
                <a:tab pos="2793365" algn="l"/>
              </a:tabLst>
              <a:defRPr/>
            </a:pPr>
            <a:r>
              <a:rPr sz="4300" spc="-5" dirty="0">
                <a:latin typeface="Times New Roman" panose="02020603050405020304" pitchFamily="18" charset="0"/>
                <a:cs typeface="Times New Roman" panose="02020603050405020304" pitchFamily="18" charset="0"/>
              </a:rPr>
              <a:t>GRADIN</a:t>
            </a:r>
            <a:r>
              <a:rPr sz="4300" dirty="0">
                <a:latin typeface="Times New Roman" panose="02020603050405020304" pitchFamily="18" charset="0"/>
                <a:cs typeface="Times New Roman" panose="02020603050405020304" pitchFamily="18" charset="0"/>
              </a:rPr>
              <a:t>G	</a:t>
            </a:r>
            <a:r>
              <a:rPr sz="4300" dirty="0" err="1">
                <a:latin typeface="Times New Roman" panose="02020603050405020304" pitchFamily="18" charset="0"/>
                <a:cs typeface="Times New Roman" panose="02020603050405020304" pitchFamily="18" charset="0"/>
              </a:rPr>
              <a:t>S</a:t>
            </a:r>
            <a:r>
              <a:rPr sz="4300" spc="-85" dirty="0" err="1">
                <a:latin typeface="Times New Roman" panose="02020603050405020304" pitchFamily="18" charset="0"/>
                <a:cs typeface="Times New Roman" panose="02020603050405020304" pitchFamily="18" charset="0"/>
              </a:rPr>
              <a:t>Y</a:t>
            </a:r>
            <a:r>
              <a:rPr sz="4300" dirty="0" err="1">
                <a:latin typeface="Times New Roman" panose="02020603050405020304" pitchFamily="18" charset="0"/>
                <a:cs typeface="Times New Roman" panose="02020603050405020304" pitchFamily="18" charset="0"/>
              </a:rPr>
              <a:t>ST</a:t>
            </a:r>
            <a:r>
              <a:rPr lang="en-US" sz="4300" dirty="0" err="1">
                <a:latin typeface="Times New Roman" panose="02020603050405020304" pitchFamily="18" charset="0"/>
                <a:cs typeface="Times New Roman" panose="02020603050405020304" pitchFamily="18" charset="0"/>
              </a:rPr>
              <a:t>e</a:t>
            </a:r>
            <a:r>
              <a:rPr sz="4300" dirty="0" err="1">
                <a:latin typeface="Times New Roman" panose="02020603050405020304" pitchFamily="18" charset="0"/>
                <a:cs typeface="Times New Roman" panose="02020603050405020304" pitchFamily="18" charset="0"/>
              </a:rPr>
              <a:t>M</a:t>
            </a:r>
            <a:endParaRPr sz="4300" dirty="0">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2D720E10-7B56-4C4B-8EB0-3B50D5743C8B}"/>
              </a:ext>
            </a:extLst>
          </p:cNvPr>
          <p:cNvGraphicFramePr>
            <a:graphicFrameLocks noGrp="1"/>
          </p:cNvGraphicFramePr>
          <p:nvPr/>
        </p:nvGraphicFramePr>
        <p:xfrm>
          <a:off x="187325" y="1023938"/>
          <a:ext cx="8769350" cy="5578475"/>
        </p:xfrm>
        <a:graphic>
          <a:graphicData uri="http://schemas.openxmlformats.org/drawingml/2006/table">
            <a:tbl>
              <a:tblPr>
                <a:tableStyleId>{5C22544A-7EE6-4342-B048-85BDC9FD1C3A}</a:tableStyleId>
              </a:tblPr>
              <a:tblGrid>
                <a:gridCol w="2038078">
                  <a:extLst>
                    <a:ext uri="{9D8B030D-6E8A-4147-A177-3AD203B41FA5}">
                      <a16:colId xmlns:a16="http://schemas.microsoft.com/office/drawing/2014/main" val="20000"/>
                    </a:ext>
                  </a:extLst>
                </a:gridCol>
                <a:gridCol w="1346254">
                  <a:extLst>
                    <a:ext uri="{9D8B030D-6E8A-4147-A177-3AD203B41FA5}">
                      <a16:colId xmlns:a16="http://schemas.microsoft.com/office/drawing/2014/main" val="20001"/>
                    </a:ext>
                  </a:extLst>
                </a:gridCol>
                <a:gridCol w="1346254">
                  <a:extLst>
                    <a:ext uri="{9D8B030D-6E8A-4147-A177-3AD203B41FA5}">
                      <a16:colId xmlns:a16="http://schemas.microsoft.com/office/drawing/2014/main" val="20002"/>
                    </a:ext>
                  </a:extLst>
                </a:gridCol>
                <a:gridCol w="1346254">
                  <a:extLst>
                    <a:ext uri="{9D8B030D-6E8A-4147-A177-3AD203B41FA5}">
                      <a16:colId xmlns:a16="http://schemas.microsoft.com/office/drawing/2014/main" val="20003"/>
                    </a:ext>
                  </a:extLst>
                </a:gridCol>
                <a:gridCol w="1346254">
                  <a:extLst>
                    <a:ext uri="{9D8B030D-6E8A-4147-A177-3AD203B41FA5}">
                      <a16:colId xmlns:a16="http://schemas.microsoft.com/office/drawing/2014/main" val="20004"/>
                    </a:ext>
                  </a:extLst>
                </a:gridCol>
                <a:gridCol w="1346254">
                  <a:extLst>
                    <a:ext uri="{9D8B030D-6E8A-4147-A177-3AD203B41FA5}">
                      <a16:colId xmlns:a16="http://schemas.microsoft.com/office/drawing/2014/main" val="20005"/>
                    </a:ext>
                  </a:extLst>
                </a:gridCol>
              </a:tblGrid>
              <a:tr h="1018678">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SUMMARY OF INPUTS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extLst>
                  <a:ext uri="{0D108BD9-81ED-4DB2-BD59-A6C34878D82A}">
                    <a16:rowId xmlns:a16="http://schemas.microsoft.com/office/drawing/2014/main" val="10000"/>
                  </a:ext>
                </a:extLst>
              </a:tr>
              <a:tr h="970169">
                <a:tc gridSpan="2">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I.   Supervisor's Rating Equivalent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hMerge="1">
                  <a:txBody>
                    <a:bodyPr/>
                    <a:lstStyle/>
                    <a:p>
                      <a:endParaRPr lang="en-US"/>
                    </a:p>
                  </a:txBody>
                  <a:tcPr/>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___ X .40</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r" fontAlgn="b"/>
                      <a:r>
                        <a:rPr lang="en-US" sz="2400" b="1" u="none" strike="noStrike">
                          <a:effectLst/>
                          <a:latin typeface="Times New Roman" panose="02020603050405020304" pitchFamily="18" charset="0"/>
                          <a:cs typeface="Times New Roman" panose="02020603050405020304" pitchFamily="18" charset="0"/>
                        </a:rPr>
                        <a:t>=</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________</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r>
                        <a:rPr lang="en-US" sz="2400" b="1" u="none" strike="noStrike">
                          <a:effectLst/>
                          <a:latin typeface="Times New Roman" panose="02020603050405020304" pitchFamily="18" charset="0"/>
                          <a:cs typeface="Times New Roman" panose="02020603050405020304" pitchFamily="18" charset="0"/>
                        </a:rPr>
                        <a:t> </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extLst>
                  <a:ext uri="{0D108BD9-81ED-4DB2-BD59-A6C34878D82A}">
                    <a16:rowId xmlns:a16="http://schemas.microsoft.com/office/drawing/2014/main" val="10001"/>
                  </a:ext>
                </a:extLst>
              </a:tr>
              <a:tr h="970169">
                <a:tc gridSpan="2">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II.  </a:t>
                      </a:r>
                      <a:r>
                        <a:rPr lang="en-US" sz="2400" b="1" u="none" strike="noStrike" dirty="0" err="1">
                          <a:effectLst/>
                          <a:latin typeface="Times New Roman" panose="02020603050405020304" pitchFamily="18" charset="0"/>
                          <a:cs typeface="Times New Roman" panose="02020603050405020304" pitchFamily="18" charset="0"/>
                        </a:rPr>
                        <a:t>Pracfolio</a:t>
                      </a:r>
                      <a:r>
                        <a:rPr lang="en-US" sz="2400" b="1" u="none" strike="noStrike" dirty="0">
                          <a:effectLst/>
                          <a:latin typeface="Times New Roman" panose="02020603050405020304" pitchFamily="18" charset="0"/>
                          <a:cs typeface="Times New Roman" panose="02020603050405020304" pitchFamily="18" charset="0"/>
                        </a:rPr>
                        <a:t> (Average</a:t>
                      </a:r>
                      <a:r>
                        <a:rPr lang="en-US" sz="2400" b="1" u="none" strike="noStrike" baseline="0" dirty="0">
                          <a:effectLst/>
                          <a:latin typeface="Times New Roman" panose="02020603050405020304" pitchFamily="18" charset="0"/>
                          <a:cs typeface="Times New Roman" panose="02020603050405020304" pitchFamily="18" charset="0"/>
                        </a:rPr>
                        <a:t> Modular Output rating)</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hMerge="1">
                  <a:txBody>
                    <a:bodyPr/>
                    <a:lstStyle/>
                    <a:p>
                      <a:endParaRPr lang="en-US"/>
                    </a:p>
                  </a:txBody>
                  <a:tcPr/>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___ X .40</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r" fontAlgn="b"/>
                      <a:r>
                        <a:rPr lang="en-US" sz="2400" b="1" u="none" strike="noStrike" dirty="0">
                          <a:effectLst/>
                          <a:latin typeface="Times New Roman" panose="02020603050405020304" pitchFamily="18" charset="0"/>
                          <a:cs typeface="Times New Roman" panose="02020603050405020304" pitchFamily="18" charset="0"/>
                        </a:rPr>
                        <a:t>=</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________</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r>
                        <a:rPr lang="en-US" sz="2400" b="1" u="none" strike="noStrike">
                          <a:effectLst/>
                          <a:latin typeface="Times New Roman" panose="02020603050405020304" pitchFamily="18" charset="0"/>
                          <a:cs typeface="Times New Roman" panose="02020603050405020304" pitchFamily="18" charset="0"/>
                        </a:rPr>
                        <a:t> </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extLst>
                  <a:ext uri="{0D108BD9-81ED-4DB2-BD59-A6C34878D82A}">
                    <a16:rowId xmlns:a16="http://schemas.microsoft.com/office/drawing/2014/main" val="10002"/>
                  </a:ext>
                </a:extLst>
              </a:tr>
              <a:tr h="970169">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III. Adviser's Rating</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__</a:t>
                      </a:r>
                      <a:r>
                        <a:rPr lang="en-US" sz="2400" b="1" u="none" strike="noStrike" baseline="0" dirty="0">
                          <a:effectLst/>
                          <a:latin typeface="Times New Roman" panose="02020603050405020304" pitchFamily="18" charset="0"/>
                          <a:cs typeface="Times New Roman" panose="02020603050405020304" pitchFamily="18" charset="0"/>
                        </a:rPr>
                        <a:t>_</a:t>
                      </a:r>
                      <a:r>
                        <a:rPr lang="en-US" sz="2400" b="1" u="none" strike="noStrike" dirty="0">
                          <a:effectLst/>
                          <a:latin typeface="Times New Roman" panose="02020603050405020304" pitchFamily="18" charset="0"/>
                          <a:cs typeface="Times New Roman" panose="02020603050405020304" pitchFamily="18" charset="0"/>
                        </a:rPr>
                        <a:t>_X .20</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r" fontAlgn="b"/>
                      <a:r>
                        <a:rPr lang="en-US" sz="2400" b="1" u="none" strike="noStrike" dirty="0">
                          <a:effectLst/>
                          <a:latin typeface="Times New Roman" panose="02020603050405020304" pitchFamily="18" charset="0"/>
                          <a:cs typeface="Times New Roman" panose="02020603050405020304" pitchFamily="18" charset="0"/>
                        </a:rPr>
                        <a:t>=</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________</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r>
                        <a:rPr lang="en-US" sz="2400" b="1" u="none" strike="noStrike">
                          <a:effectLst/>
                          <a:latin typeface="Times New Roman" panose="02020603050405020304" pitchFamily="18" charset="0"/>
                          <a:cs typeface="Times New Roman" panose="02020603050405020304" pitchFamily="18" charset="0"/>
                        </a:rPr>
                        <a:t> </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extLst>
                  <a:ext uri="{0D108BD9-81ED-4DB2-BD59-A6C34878D82A}">
                    <a16:rowId xmlns:a16="http://schemas.microsoft.com/office/drawing/2014/main" val="10003"/>
                  </a:ext>
                </a:extLst>
              </a:tr>
              <a:tr h="970169">
                <a:tc gridSpan="2">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TOTAL COMPUTED GRADE</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hMerge="1">
                  <a:txBody>
                    <a:bodyPr/>
                    <a:lstStyle/>
                    <a:p>
                      <a:endParaRPr lang="en-US"/>
                    </a:p>
                  </a:txBody>
                  <a:tcPr/>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________</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extLst>
                  <a:ext uri="{0D108BD9-81ED-4DB2-BD59-A6C34878D82A}">
                    <a16:rowId xmlns:a16="http://schemas.microsoft.com/office/drawing/2014/main" val="10004"/>
                  </a:ext>
                </a:extLst>
              </a:tr>
              <a:tr h="679119">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extLst>
                  <a:ext uri="{0D108BD9-81ED-4DB2-BD59-A6C34878D82A}">
                    <a16:rowId xmlns:a16="http://schemas.microsoft.com/office/drawing/2014/main" val="10005"/>
                  </a:ext>
                </a:extLst>
              </a:tr>
            </a:tbl>
          </a:graphicData>
        </a:graphic>
      </p:graphicFrame>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a:extLst>
              <a:ext uri="{FF2B5EF4-FFF2-40B4-BE49-F238E27FC236}">
                <a16:creationId xmlns:a16="http://schemas.microsoft.com/office/drawing/2014/main" id="{6534C707-41B2-4B41-A0B3-1A04CC74F364}"/>
              </a:ext>
            </a:extLst>
          </p:cNvPr>
          <p:cNvSpPr>
            <a:spLocks noGrp="1"/>
          </p:cNvSpPr>
          <p:nvPr>
            <p:ph type="title"/>
          </p:nvPr>
        </p:nvSpPr>
        <p:spPr>
          <a:xfrm>
            <a:off x="1371600" y="1295400"/>
            <a:ext cx="6400800" cy="4038600"/>
          </a:xfrm>
        </p:spPr>
        <p:txBody>
          <a:bodyPr/>
          <a:lstStyle/>
          <a:p>
            <a:pPr algn="ctr" eaLnBrk="1" hangingPunct="1"/>
            <a:r>
              <a:rPr lang="en-US" altLang="en-US" sz="3200">
                <a:latin typeface="Times New Roman" panose="02020603050405020304" pitchFamily="18" charset="0"/>
                <a:cs typeface="Times New Roman" panose="02020603050405020304" pitchFamily="18" charset="0"/>
              </a:rPr>
              <a:t>Sample</a:t>
            </a:r>
            <a:br>
              <a:rPr lang="en-US" altLang="en-US" sz="3200">
                <a:latin typeface="Times New Roman" panose="02020603050405020304" pitchFamily="18" charset="0"/>
                <a:cs typeface="Times New Roman" panose="02020603050405020304" pitchFamily="18" charset="0"/>
              </a:rPr>
            </a:br>
            <a:r>
              <a:rPr lang="en-US" altLang="en-US">
                <a:latin typeface="Times New Roman" panose="02020603050405020304" pitchFamily="18" charset="0"/>
                <a:cs typeface="Times New Roman" panose="02020603050405020304" pitchFamily="18" charset="0"/>
              </a:rPr>
              <a:t/>
            </a:r>
            <a:br>
              <a:rPr lang="en-US" altLang="en-US">
                <a:latin typeface="Times New Roman" panose="02020603050405020304" pitchFamily="18" charset="0"/>
                <a:cs typeface="Times New Roman" panose="02020603050405020304" pitchFamily="18" charset="0"/>
              </a:rPr>
            </a:br>
            <a:r>
              <a:rPr lang="en-US" altLang="en-US"/>
              <a:t/>
            </a:r>
            <a:br>
              <a:rPr lang="en-US" altLang="en-US"/>
            </a:br>
            <a:endParaRPr lang="en-US" altLang="en-US"/>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a:extLst>
              <a:ext uri="{FF2B5EF4-FFF2-40B4-BE49-F238E27FC236}">
                <a16:creationId xmlns:a16="http://schemas.microsoft.com/office/drawing/2014/main" id="{56A94E53-6AD6-40D7-95C2-19C2532834DB}"/>
              </a:ext>
            </a:extLst>
          </p:cNvPr>
          <p:cNvSpPr>
            <a:spLocks noGrp="1"/>
          </p:cNvSpPr>
          <p:nvPr>
            <p:ph type="title"/>
          </p:nvPr>
        </p:nvSpPr>
        <p:spPr>
          <a:xfrm>
            <a:off x="1371600" y="1295400"/>
            <a:ext cx="6400800" cy="4038600"/>
          </a:xfrm>
        </p:spPr>
        <p:txBody>
          <a:bodyPr/>
          <a:lstStyle/>
          <a:p>
            <a:pPr eaLnBrk="1" hangingPunct="1"/>
            <a:r>
              <a:rPr lang="en-US" altLang="en-US">
                <a:latin typeface="Times New Roman" panose="02020603050405020304" pitchFamily="18" charset="0"/>
                <a:cs typeface="Times New Roman" panose="02020603050405020304" pitchFamily="18" charset="0"/>
              </a:rPr>
              <a:t/>
            </a:r>
            <a:br>
              <a:rPr lang="en-US" altLang="en-US">
                <a:latin typeface="Times New Roman" panose="02020603050405020304" pitchFamily="18" charset="0"/>
                <a:cs typeface="Times New Roman" panose="02020603050405020304" pitchFamily="18" charset="0"/>
              </a:rPr>
            </a:br>
            <a:r>
              <a:rPr lang="en-US" altLang="en-US"/>
              <a:t/>
            </a:r>
            <a:br>
              <a:rPr lang="en-US" altLang="en-US"/>
            </a:br>
            <a:endParaRPr lang="en-US" altLang="en-US"/>
          </a:p>
        </p:txBody>
      </p:sp>
      <p:graphicFrame>
        <p:nvGraphicFramePr>
          <p:cNvPr id="3" name="Table 2">
            <a:extLst>
              <a:ext uri="{FF2B5EF4-FFF2-40B4-BE49-F238E27FC236}">
                <a16:creationId xmlns:a16="http://schemas.microsoft.com/office/drawing/2014/main" id="{DDC8174D-26C7-486F-8B5B-75FA340C2AE1}"/>
              </a:ext>
            </a:extLst>
          </p:cNvPr>
          <p:cNvGraphicFramePr>
            <a:graphicFrameLocks noGrp="1"/>
          </p:cNvGraphicFramePr>
          <p:nvPr/>
        </p:nvGraphicFramePr>
        <p:xfrm>
          <a:off x="0" y="990600"/>
          <a:ext cx="9144000" cy="5588000"/>
        </p:xfrm>
        <a:graphic>
          <a:graphicData uri="http://schemas.openxmlformats.org/drawingml/2006/table">
            <a:tbl>
              <a:tblPr>
                <a:tableStyleId>{5C22544A-7EE6-4342-B048-85BDC9FD1C3A}</a:tableStyleId>
              </a:tblPr>
              <a:tblGrid>
                <a:gridCol w="2121408">
                  <a:extLst>
                    <a:ext uri="{9D8B030D-6E8A-4147-A177-3AD203B41FA5}">
                      <a16:colId xmlns:a16="http://schemas.microsoft.com/office/drawing/2014/main" val="20000"/>
                    </a:ext>
                  </a:extLst>
                </a:gridCol>
                <a:gridCol w="1404518">
                  <a:extLst>
                    <a:ext uri="{9D8B030D-6E8A-4147-A177-3AD203B41FA5}">
                      <a16:colId xmlns:a16="http://schemas.microsoft.com/office/drawing/2014/main" val="20001"/>
                    </a:ext>
                  </a:extLst>
                </a:gridCol>
                <a:gridCol w="1274674">
                  <a:extLst>
                    <a:ext uri="{9D8B030D-6E8A-4147-A177-3AD203B41FA5}">
                      <a16:colId xmlns:a16="http://schemas.microsoft.com/office/drawing/2014/main" val="20002"/>
                    </a:ext>
                  </a:extLst>
                </a:gridCol>
                <a:gridCol w="1534362">
                  <a:extLst>
                    <a:ext uri="{9D8B030D-6E8A-4147-A177-3AD203B41FA5}">
                      <a16:colId xmlns:a16="http://schemas.microsoft.com/office/drawing/2014/main" val="20003"/>
                    </a:ext>
                  </a:extLst>
                </a:gridCol>
                <a:gridCol w="1404518">
                  <a:extLst>
                    <a:ext uri="{9D8B030D-6E8A-4147-A177-3AD203B41FA5}">
                      <a16:colId xmlns:a16="http://schemas.microsoft.com/office/drawing/2014/main" val="20004"/>
                    </a:ext>
                  </a:extLst>
                </a:gridCol>
                <a:gridCol w="1404518">
                  <a:extLst>
                    <a:ext uri="{9D8B030D-6E8A-4147-A177-3AD203B41FA5}">
                      <a16:colId xmlns:a16="http://schemas.microsoft.com/office/drawing/2014/main" val="20005"/>
                    </a:ext>
                  </a:extLst>
                </a:gridCol>
              </a:tblGrid>
              <a:tr h="741044">
                <a:tc gridSpan="5">
                  <a:txBody>
                    <a:bodyPr/>
                    <a:lstStyle/>
                    <a:p>
                      <a:pPr marL="514350" indent="-514350" algn="l" fontAlgn="b">
                        <a:buAutoNum type="romanUcPeriod"/>
                      </a:pPr>
                      <a:r>
                        <a:rPr lang="en-US" sz="2400" b="1" u="none" strike="noStrike" dirty="0">
                          <a:effectLst/>
                          <a:latin typeface="Times New Roman" panose="02020603050405020304" pitchFamily="18" charset="0"/>
                          <a:cs typeface="Times New Roman" panose="02020603050405020304" pitchFamily="18" charset="0"/>
                        </a:rPr>
                        <a:t>Company Supervisor's Rating (40%)  (Multiply the corresponding equivalent with the number of criteria)</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2400" b="1" u="none" strike="noStrike">
                          <a:effectLst/>
                          <a:latin typeface="Times New Roman" panose="02020603050405020304" pitchFamily="18" charset="0"/>
                          <a:cs typeface="Times New Roman" panose="02020603050405020304" pitchFamily="18" charset="0"/>
                        </a:rPr>
                        <a:t> </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00"/>
                  </a:ext>
                </a:extLst>
              </a:tr>
              <a:tr h="423479">
                <a:tc>
                  <a:txBody>
                    <a:bodyPr/>
                    <a:lstStyle/>
                    <a:p>
                      <a:pPr algn="l" fontAlgn="b"/>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r>
                        <a:rPr lang="en-US" sz="2400" b="1" u="none" strike="noStrike">
                          <a:effectLst/>
                          <a:latin typeface="Times New Roman" panose="02020603050405020304" pitchFamily="18" charset="0"/>
                          <a:cs typeface="Times New Roman" panose="02020603050405020304" pitchFamily="18" charset="0"/>
                        </a:rPr>
                        <a:t> </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01"/>
                  </a:ext>
                </a:extLst>
              </a:tr>
              <a:tr h="741044">
                <a:tc gridSpan="3">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Rating</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hMerge="1">
                  <a:txBody>
                    <a:bodyPr/>
                    <a:lstStyle/>
                    <a:p>
                      <a:endParaRPr lang="en-US"/>
                    </a:p>
                  </a:txBody>
                  <a:tcPr/>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Equivalent</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 of Criteria</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Total</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02"/>
                  </a:ext>
                </a:extLst>
              </a:tr>
              <a:tr h="613739">
                <a:tc gridSpan="3">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Excellent</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hMerge="1">
                  <a:txBody>
                    <a:bodyPr/>
                    <a:lstStyle/>
                    <a:p>
                      <a:endParaRPr lang="en-US"/>
                    </a:p>
                  </a:txBody>
                  <a:tcPr/>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10</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5</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50</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03"/>
                  </a:ext>
                </a:extLst>
              </a:tr>
              <a:tr h="613739">
                <a:tc gridSpan="3">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Very Good</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hMerge="1">
                  <a:txBody>
                    <a:bodyPr/>
                    <a:lstStyle/>
                    <a:p>
                      <a:endParaRPr lang="en-US"/>
                    </a:p>
                  </a:txBody>
                  <a:tcPr/>
                </a:tc>
                <a:tc>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8</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3</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24</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04"/>
                  </a:ext>
                </a:extLst>
              </a:tr>
              <a:tr h="613739">
                <a:tc gridSpan="3">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Good</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hMerge="1">
                  <a:txBody>
                    <a:bodyPr/>
                    <a:lstStyle/>
                    <a:p>
                      <a:endParaRPr lang="en-US"/>
                    </a:p>
                  </a:txBody>
                  <a:tcPr/>
                </a:tc>
                <a:tc>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6</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2</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12</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05"/>
                  </a:ext>
                </a:extLst>
              </a:tr>
              <a:tr h="613739">
                <a:tc gridSpan="3">
                  <a:txBody>
                    <a:bodyPr/>
                    <a:lstStyle/>
                    <a:p>
                      <a:pPr algn="ctr" fontAlgn="b"/>
                      <a:r>
                        <a:rPr lang="en-US" sz="2400" b="1" u="none" strike="noStrike">
                          <a:effectLst/>
                          <a:latin typeface="Times New Roman" panose="02020603050405020304" pitchFamily="18" charset="0"/>
                          <a:cs typeface="Times New Roman" panose="02020603050405020304" pitchFamily="18" charset="0"/>
                        </a:rPr>
                        <a:t>Fair</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hMerge="1">
                  <a:txBody>
                    <a:bodyPr/>
                    <a:lstStyle/>
                    <a:p>
                      <a:endParaRPr lang="en-US"/>
                    </a:p>
                  </a:txBody>
                  <a:tcPr/>
                </a:tc>
                <a:tc>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4</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 </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06"/>
                  </a:ext>
                </a:extLst>
              </a:tr>
              <a:tr h="613739">
                <a:tc gridSpan="3">
                  <a:txBody>
                    <a:bodyPr/>
                    <a:lstStyle/>
                    <a:p>
                      <a:pPr algn="ctr" fontAlgn="b"/>
                      <a:r>
                        <a:rPr lang="en-US" sz="2400" b="1" u="none" strike="noStrike">
                          <a:effectLst/>
                          <a:latin typeface="Times New Roman" panose="02020603050405020304" pitchFamily="18" charset="0"/>
                          <a:cs typeface="Times New Roman" panose="02020603050405020304" pitchFamily="18" charset="0"/>
                        </a:rPr>
                        <a:t>Poor</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hMerge="1">
                  <a:txBody>
                    <a:bodyPr/>
                    <a:lstStyle/>
                    <a:p>
                      <a:endParaRPr lang="en-US"/>
                    </a:p>
                  </a:txBody>
                  <a:tcPr/>
                </a:tc>
                <a:tc>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2</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07"/>
                  </a:ext>
                </a:extLst>
              </a:tr>
              <a:tr h="613739">
                <a:tc gridSpan="3">
                  <a:txBody>
                    <a:bodyPr/>
                    <a:lstStyle/>
                    <a:p>
                      <a:pPr algn="ctr" fontAlgn="b"/>
                      <a:r>
                        <a:rPr lang="en-US" sz="2400" b="1" u="none" strike="noStrike">
                          <a:effectLst/>
                          <a:latin typeface="Times New Roman" panose="02020603050405020304" pitchFamily="18" charset="0"/>
                          <a:cs typeface="Times New Roman" panose="02020603050405020304" pitchFamily="18" charset="0"/>
                        </a:rPr>
                        <a:t>TOTAL </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hMerge="1">
                  <a:txBody>
                    <a:bodyPr/>
                    <a:lstStyle/>
                    <a:p>
                      <a:endParaRPr lang="en-US"/>
                    </a:p>
                  </a:txBody>
                  <a:tcPr/>
                </a:tc>
                <a:tc>
                  <a:txBody>
                    <a:bodyPr/>
                    <a:lstStyle/>
                    <a:p>
                      <a:pPr algn="l" fontAlgn="b"/>
                      <a:r>
                        <a:rPr lang="en-US" sz="2400" b="1" u="none" strike="noStrike">
                          <a:effectLst/>
                          <a:latin typeface="Times New Roman" panose="02020603050405020304" pitchFamily="18" charset="0"/>
                          <a:cs typeface="Times New Roman" panose="02020603050405020304" pitchFamily="18" charset="0"/>
                        </a:rPr>
                        <a:t> </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86</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08"/>
                  </a:ext>
                </a:extLst>
              </a:tr>
            </a:tbl>
          </a:graphicData>
        </a:graphic>
      </p:graphicFrame>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a:extLst>
              <a:ext uri="{FF2B5EF4-FFF2-40B4-BE49-F238E27FC236}">
                <a16:creationId xmlns:a16="http://schemas.microsoft.com/office/drawing/2014/main" id="{AE2DA74C-13EE-4DBF-8C24-ED2B57D36C2B}"/>
              </a:ext>
            </a:extLst>
          </p:cNvPr>
          <p:cNvSpPr>
            <a:spLocks noGrp="1"/>
          </p:cNvSpPr>
          <p:nvPr>
            <p:ph type="title"/>
          </p:nvPr>
        </p:nvSpPr>
        <p:spPr>
          <a:xfrm>
            <a:off x="1371600" y="1295400"/>
            <a:ext cx="6400800" cy="4038600"/>
          </a:xfrm>
        </p:spPr>
        <p:txBody>
          <a:bodyPr/>
          <a:lstStyle/>
          <a:p>
            <a:pPr eaLnBrk="1" hangingPunct="1"/>
            <a:r>
              <a:rPr lang="en-US" altLang="en-US"/>
              <a:t/>
            </a:r>
            <a:br>
              <a:rPr lang="en-US" altLang="en-US"/>
            </a:br>
            <a:endParaRPr lang="en-US" altLang="en-US"/>
          </a:p>
        </p:txBody>
      </p:sp>
      <p:graphicFrame>
        <p:nvGraphicFramePr>
          <p:cNvPr id="5" name="Table 4">
            <a:extLst>
              <a:ext uri="{FF2B5EF4-FFF2-40B4-BE49-F238E27FC236}">
                <a16:creationId xmlns:a16="http://schemas.microsoft.com/office/drawing/2014/main" id="{501E802E-1DD5-4A6E-8309-04C1E23291B5}"/>
              </a:ext>
            </a:extLst>
          </p:cNvPr>
          <p:cNvGraphicFramePr>
            <a:graphicFrameLocks noGrp="1"/>
          </p:cNvGraphicFramePr>
          <p:nvPr/>
        </p:nvGraphicFramePr>
        <p:xfrm>
          <a:off x="609600" y="0"/>
          <a:ext cx="8382000" cy="6384925"/>
        </p:xfrm>
        <a:graphic>
          <a:graphicData uri="http://schemas.openxmlformats.org/drawingml/2006/table">
            <a:tbl>
              <a:tblPr>
                <a:tableStyleId>{5C22544A-7EE6-4342-B048-85BDC9FD1C3A}</a:tableStyleId>
              </a:tblPr>
              <a:tblGrid>
                <a:gridCol w="1948057">
                  <a:extLst>
                    <a:ext uri="{9D8B030D-6E8A-4147-A177-3AD203B41FA5}">
                      <a16:colId xmlns:a16="http://schemas.microsoft.com/office/drawing/2014/main" val="20000"/>
                    </a:ext>
                  </a:extLst>
                </a:gridCol>
                <a:gridCol w="1286789">
                  <a:extLst>
                    <a:ext uri="{9D8B030D-6E8A-4147-A177-3AD203B41FA5}">
                      <a16:colId xmlns:a16="http://schemas.microsoft.com/office/drawing/2014/main" val="20001"/>
                    </a:ext>
                  </a:extLst>
                </a:gridCol>
                <a:gridCol w="1286789">
                  <a:extLst>
                    <a:ext uri="{9D8B030D-6E8A-4147-A177-3AD203B41FA5}">
                      <a16:colId xmlns:a16="http://schemas.microsoft.com/office/drawing/2014/main" val="20002"/>
                    </a:ext>
                  </a:extLst>
                </a:gridCol>
                <a:gridCol w="1286789">
                  <a:extLst>
                    <a:ext uri="{9D8B030D-6E8A-4147-A177-3AD203B41FA5}">
                      <a16:colId xmlns:a16="http://schemas.microsoft.com/office/drawing/2014/main" val="20003"/>
                    </a:ext>
                  </a:extLst>
                </a:gridCol>
                <a:gridCol w="1286789">
                  <a:extLst>
                    <a:ext uri="{9D8B030D-6E8A-4147-A177-3AD203B41FA5}">
                      <a16:colId xmlns:a16="http://schemas.microsoft.com/office/drawing/2014/main" val="20004"/>
                    </a:ext>
                  </a:extLst>
                </a:gridCol>
                <a:gridCol w="1286789">
                  <a:extLst>
                    <a:ext uri="{9D8B030D-6E8A-4147-A177-3AD203B41FA5}">
                      <a16:colId xmlns:a16="http://schemas.microsoft.com/office/drawing/2014/main" val="20005"/>
                    </a:ext>
                  </a:extLst>
                </a:gridCol>
              </a:tblGrid>
              <a:tr h="436244">
                <a:tc gridSpan="2">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II. </a:t>
                      </a:r>
                      <a:r>
                        <a:rPr lang="en-US" sz="1400" b="1" u="none" strike="noStrike" dirty="0" err="1">
                          <a:effectLst/>
                          <a:latin typeface="Times New Roman" panose="02020603050405020304" pitchFamily="18" charset="0"/>
                          <a:cs typeface="Times New Roman" panose="02020603050405020304" pitchFamily="18" charset="0"/>
                        </a:rPr>
                        <a:t>Pracfolio</a:t>
                      </a:r>
                      <a:r>
                        <a:rPr lang="en-US" sz="1400" b="1" u="none" strike="noStrike" dirty="0">
                          <a:effectLst/>
                          <a:latin typeface="Times New Roman" panose="02020603050405020304" pitchFamily="18" charset="0"/>
                          <a:cs typeface="Times New Roman" panose="02020603050405020304" pitchFamily="18" charset="0"/>
                        </a:rPr>
                        <a:t> (Modular-Output Compilation)</a:t>
                      </a:r>
                      <a:r>
                        <a:rPr lang="en-US" sz="1400" b="1" u="none" strike="noStrike" baseline="0" dirty="0">
                          <a:effectLst/>
                          <a:latin typeface="Times New Roman" panose="02020603050405020304" pitchFamily="18" charset="0"/>
                          <a:cs typeface="Times New Roman" panose="02020603050405020304" pitchFamily="18" charset="0"/>
                        </a:rPr>
                        <a:t> </a:t>
                      </a:r>
                      <a:r>
                        <a:rPr lang="en-US" sz="1400" b="1" u="none" strike="noStrike" dirty="0">
                          <a:effectLst/>
                          <a:latin typeface="Times New Roman" panose="02020603050405020304" pitchFamily="18" charset="0"/>
                          <a:cs typeface="Times New Roman" panose="02020603050405020304" pitchFamily="18" charset="0"/>
                        </a:rPr>
                        <a:t>(40%)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00"/>
                  </a:ext>
                </a:extLst>
              </a:tr>
              <a:tr h="236501">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01"/>
                  </a:ext>
                </a:extLst>
              </a:tr>
              <a:tr h="342754">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A. Criteria/Max. Points</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16-20 </a:t>
                      </a:r>
                      <a:r>
                        <a:rPr lang="en-US" sz="1400" b="1" u="none" strike="noStrike" dirty="0">
                          <a:solidFill>
                            <a:srgbClr val="FF0000"/>
                          </a:solidFill>
                          <a:effectLst/>
                          <a:latin typeface="Times New Roman" panose="02020603050405020304" pitchFamily="18" charset="0"/>
                          <a:cs typeface="Times New Roman" panose="02020603050405020304" pitchFamily="18" charset="0"/>
                        </a:rPr>
                        <a:t>20</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11-15_________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6-10_________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1-5_________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0</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extLst>
                  <a:ext uri="{0D108BD9-81ED-4DB2-BD59-A6C34878D82A}">
                    <a16:rowId xmlns:a16="http://schemas.microsoft.com/office/drawing/2014/main" val="10002"/>
                  </a:ext>
                </a:extLst>
              </a:tr>
              <a:tr h="236501">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03"/>
                  </a:ext>
                </a:extLst>
              </a:tr>
              <a:tr h="1062541">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Completeness and Format of the Required Documents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All 6 required formatted documents have been submitted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4-5  required formatted documents have been submitted</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2 -3 required formatted documents have been submitted</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Only 1 required formatted document has been submitted</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No document submitted</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extLst>
                  <a:ext uri="{0D108BD9-81ED-4DB2-BD59-A6C34878D82A}">
                    <a16:rowId xmlns:a16="http://schemas.microsoft.com/office/drawing/2014/main" val="10004"/>
                  </a:ext>
                </a:extLst>
              </a:tr>
              <a:tr h="342754">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Required Documents</a:t>
                      </a:r>
                      <a:endParaRPr lang="en-US" sz="1400" b="1" i="1"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05"/>
                  </a:ext>
                </a:extLst>
              </a:tr>
              <a:tr h="342754">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_____1.  Cover Page</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gridSpan="2">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_____4. Modular-Output Reports</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06"/>
                  </a:ext>
                </a:extLst>
              </a:tr>
              <a:tr h="436244">
                <a:tc gridSpan="2">
                  <a:txBody>
                    <a:bodyPr/>
                    <a:lstStyle/>
                    <a:p>
                      <a:pPr algn="l" fontAlgn="b"/>
                      <a:r>
                        <a:rPr lang="en-US" sz="1400" b="1" u="none" strike="noStrike">
                          <a:effectLst/>
                          <a:latin typeface="Times New Roman" panose="02020603050405020304" pitchFamily="18" charset="0"/>
                          <a:cs typeface="Times New Roman" panose="02020603050405020304" pitchFamily="18" charset="0"/>
                        </a:rPr>
                        <a:t>_____2.  Short desscription of the co. (one page)</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gridSpan="3">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_____5. Practicum summary (3 pages maximum)</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36244">
                <a:tc gridSpan="2">
                  <a:txBody>
                    <a:bodyPr/>
                    <a:lstStyle/>
                    <a:p>
                      <a:pPr algn="l" fontAlgn="b"/>
                      <a:r>
                        <a:rPr lang="en-US" sz="1400" b="1" u="none" strike="noStrike">
                          <a:effectLst/>
                          <a:latin typeface="Times New Roman" panose="02020603050405020304" pitchFamily="18" charset="0"/>
                          <a:cs typeface="Times New Roman" panose="02020603050405020304" pitchFamily="18" charset="0"/>
                        </a:rPr>
                        <a:t>_____3.  Student's curriculum vitae with picture</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gridSpan="3">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_____6. Documentation pictures (including Certificate of Completion</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42754">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gridSpan="2">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09"/>
                  </a:ext>
                </a:extLst>
              </a:tr>
              <a:tr h="236501">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10"/>
                  </a:ext>
                </a:extLst>
              </a:tr>
              <a:tr h="342754">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B. Criteria/Max. Points</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66-80     </a:t>
                      </a:r>
                      <a:r>
                        <a:rPr lang="en-US" sz="1400" b="1" u="none" strike="noStrike" dirty="0">
                          <a:solidFill>
                            <a:srgbClr val="FF0000"/>
                          </a:solidFill>
                          <a:effectLst/>
                          <a:latin typeface="Times New Roman" panose="02020603050405020304" pitchFamily="18" charset="0"/>
                          <a:cs typeface="Times New Roman" panose="02020603050405020304" pitchFamily="18" charset="0"/>
                        </a:rPr>
                        <a:t>70</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49-65_________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33-48_________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17-32_________</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1-16__________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extLst>
                  <a:ext uri="{0D108BD9-81ED-4DB2-BD59-A6C34878D82A}">
                    <a16:rowId xmlns:a16="http://schemas.microsoft.com/office/drawing/2014/main" val="10011"/>
                  </a:ext>
                </a:extLst>
              </a:tr>
              <a:tr h="236501">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12"/>
                  </a:ext>
                </a:extLst>
              </a:tr>
              <a:tr h="1011127">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Content and organization of the Modular Output-Based report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Excellent</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Very Good</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Good</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Fair</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Poor</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extLst>
                  <a:ext uri="{0D108BD9-81ED-4DB2-BD59-A6C34878D82A}">
                    <a16:rowId xmlns:a16="http://schemas.microsoft.com/office/drawing/2014/main" val="10013"/>
                  </a:ext>
                </a:extLst>
              </a:tr>
              <a:tr h="342754">
                <a:tc gridSpan="6">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TOTAL (</a:t>
                      </a:r>
                      <a:r>
                        <a:rPr lang="en-US" sz="1400" b="1" u="none" strike="noStrike" dirty="0" err="1">
                          <a:effectLst/>
                          <a:latin typeface="Times New Roman" panose="02020603050405020304" pitchFamily="18" charset="0"/>
                          <a:cs typeface="Times New Roman" panose="02020603050405020304" pitchFamily="18" charset="0"/>
                        </a:rPr>
                        <a:t>Pracfolio</a:t>
                      </a:r>
                      <a:r>
                        <a:rPr lang="en-US" sz="1400" b="1" u="none" strike="noStrike" dirty="0">
                          <a:effectLst/>
                          <a:latin typeface="Times New Roman" panose="02020603050405020304" pitchFamily="18" charset="0"/>
                          <a:cs typeface="Times New Roman" panose="02020603050405020304" pitchFamily="18" charset="0"/>
                        </a:rPr>
                        <a:t>) (IIA + IIB)    </a:t>
                      </a:r>
                      <a:r>
                        <a:rPr lang="en-US" sz="1400" b="1" u="none" strike="noStrike" dirty="0">
                          <a:solidFill>
                            <a:srgbClr val="FF0000"/>
                          </a:solidFill>
                          <a:effectLst/>
                          <a:latin typeface="Times New Roman" panose="02020603050405020304" pitchFamily="18" charset="0"/>
                          <a:cs typeface="Times New Roman" panose="02020603050405020304" pitchFamily="18" charset="0"/>
                        </a:rPr>
                        <a:t>90</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4"/>
                  </a:ext>
                </a:extLst>
              </a:tr>
            </a:tbl>
          </a:graphicData>
        </a:graphic>
      </p:graphicFrame>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a:extLst>
              <a:ext uri="{FF2B5EF4-FFF2-40B4-BE49-F238E27FC236}">
                <a16:creationId xmlns:a16="http://schemas.microsoft.com/office/drawing/2014/main" id="{873ED6EC-9FB4-4569-AF48-5729594C231C}"/>
              </a:ext>
            </a:extLst>
          </p:cNvPr>
          <p:cNvSpPr>
            <a:spLocks noGrp="1"/>
          </p:cNvSpPr>
          <p:nvPr>
            <p:ph type="title"/>
          </p:nvPr>
        </p:nvSpPr>
        <p:spPr>
          <a:xfrm>
            <a:off x="1371600" y="1295400"/>
            <a:ext cx="6400800" cy="4038600"/>
          </a:xfrm>
        </p:spPr>
        <p:txBody>
          <a:bodyPr/>
          <a:lstStyle/>
          <a:p>
            <a:pPr eaLnBrk="1" hangingPunct="1"/>
            <a:r>
              <a:rPr lang="en-US" altLang="en-US"/>
              <a:t/>
            </a:r>
            <a:br>
              <a:rPr lang="en-US" altLang="en-US"/>
            </a:br>
            <a:endParaRPr lang="en-US" altLang="en-US"/>
          </a:p>
        </p:txBody>
      </p:sp>
      <p:graphicFrame>
        <p:nvGraphicFramePr>
          <p:cNvPr id="3" name="Table 2">
            <a:extLst>
              <a:ext uri="{FF2B5EF4-FFF2-40B4-BE49-F238E27FC236}">
                <a16:creationId xmlns:a16="http://schemas.microsoft.com/office/drawing/2014/main" id="{2B5EC400-147E-48F1-B9C4-85AB0F5CFC4D}"/>
              </a:ext>
            </a:extLst>
          </p:cNvPr>
          <p:cNvGraphicFramePr>
            <a:graphicFrameLocks noGrp="1"/>
          </p:cNvGraphicFramePr>
          <p:nvPr/>
        </p:nvGraphicFramePr>
        <p:xfrm>
          <a:off x="228600" y="319088"/>
          <a:ext cx="8763000" cy="6359525"/>
        </p:xfrm>
        <a:graphic>
          <a:graphicData uri="http://schemas.openxmlformats.org/drawingml/2006/table">
            <a:tbl>
              <a:tblPr>
                <a:tableStyleId>{5C22544A-7EE6-4342-B048-85BDC9FD1C3A}</a:tableStyleId>
              </a:tblPr>
              <a:tblGrid>
                <a:gridCol w="2036604">
                  <a:extLst>
                    <a:ext uri="{9D8B030D-6E8A-4147-A177-3AD203B41FA5}">
                      <a16:colId xmlns:a16="http://schemas.microsoft.com/office/drawing/2014/main" val="20000"/>
                    </a:ext>
                  </a:extLst>
                </a:gridCol>
                <a:gridCol w="1345279">
                  <a:extLst>
                    <a:ext uri="{9D8B030D-6E8A-4147-A177-3AD203B41FA5}">
                      <a16:colId xmlns:a16="http://schemas.microsoft.com/office/drawing/2014/main" val="20001"/>
                    </a:ext>
                  </a:extLst>
                </a:gridCol>
                <a:gridCol w="1345279">
                  <a:extLst>
                    <a:ext uri="{9D8B030D-6E8A-4147-A177-3AD203B41FA5}">
                      <a16:colId xmlns:a16="http://schemas.microsoft.com/office/drawing/2014/main" val="20002"/>
                    </a:ext>
                  </a:extLst>
                </a:gridCol>
                <a:gridCol w="1345279">
                  <a:extLst>
                    <a:ext uri="{9D8B030D-6E8A-4147-A177-3AD203B41FA5}">
                      <a16:colId xmlns:a16="http://schemas.microsoft.com/office/drawing/2014/main" val="20003"/>
                    </a:ext>
                  </a:extLst>
                </a:gridCol>
                <a:gridCol w="1345279">
                  <a:extLst>
                    <a:ext uri="{9D8B030D-6E8A-4147-A177-3AD203B41FA5}">
                      <a16:colId xmlns:a16="http://schemas.microsoft.com/office/drawing/2014/main" val="20004"/>
                    </a:ext>
                  </a:extLst>
                </a:gridCol>
                <a:gridCol w="1345279">
                  <a:extLst>
                    <a:ext uri="{9D8B030D-6E8A-4147-A177-3AD203B41FA5}">
                      <a16:colId xmlns:a16="http://schemas.microsoft.com/office/drawing/2014/main" val="20005"/>
                    </a:ext>
                  </a:extLst>
                </a:gridCol>
              </a:tblGrid>
              <a:tr h="436245">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III. Adviser's Rating (20%)</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0"/>
                  </a:ext>
                </a:extLst>
              </a:tr>
              <a:tr h="267128">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1"/>
                  </a:ext>
                </a:extLst>
              </a:tr>
              <a:tr h="387144">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A. Criteria/Max. Points</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66-80      </a:t>
                      </a:r>
                      <a:r>
                        <a:rPr lang="en-US" sz="1400" b="1" u="none" strike="noStrike" dirty="0">
                          <a:solidFill>
                            <a:srgbClr val="FF0000"/>
                          </a:solidFill>
                          <a:effectLst/>
                          <a:latin typeface="Times New Roman" panose="02020603050405020304" pitchFamily="18" charset="0"/>
                          <a:cs typeface="Times New Roman" panose="02020603050405020304" pitchFamily="18" charset="0"/>
                        </a:rPr>
                        <a:t>75</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49-65_________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33-48_________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17-32_________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1-16__________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2"/>
                  </a:ext>
                </a:extLst>
              </a:tr>
              <a:tr h="267128">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3"/>
                  </a:ext>
                </a:extLst>
              </a:tr>
              <a:tr h="2167996">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General impression of the modular reports based on presentation and its contribution to the practicum company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Reliable Data, Relevant Objectives, Realistic Strategies, Practical Action Plans and Viable Business Model</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Reliable Data, Relevant Objectives, Realistic Strategies and Practical Action Plans</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Reliable Data, Relevant Objectives and Realistic Strategies</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Reliable Data  and Realevant Objectives</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Reliable Data</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4"/>
                  </a:ext>
                </a:extLst>
              </a:tr>
              <a:tr h="267128">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ct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5"/>
                  </a:ext>
                </a:extLst>
              </a:tr>
              <a:tr h="425858">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B. Criteria/Max. Points</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20</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dirty="0">
                          <a:solidFill>
                            <a:srgbClr val="FF0000"/>
                          </a:solidFill>
                          <a:effectLst/>
                          <a:latin typeface="Times New Roman" panose="02020603050405020304" pitchFamily="18" charset="0"/>
                          <a:cs typeface="Times New Roman" panose="02020603050405020304" pitchFamily="18" charset="0"/>
                        </a:rPr>
                        <a:t>15</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10</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5</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0</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6"/>
                  </a:ext>
                </a:extLst>
              </a:tr>
              <a:tr h="267128">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ct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7"/>
                  </a:ext>
                </a:extLst>
              </a:tr>
              <a:tr h="1219499">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Timely submission of </a:t>
                      </a:r>
                      <a:r>
                        <a:rPr lang="en-US" sz="1400" b="1" u="none" strike="noStrike" dirty="0" err="1">
                          <a:effectLst/>
                          <a:latin typeface="Times New Roman" panose="02020603050405020304" pitchFamily="18" charset="0"/>
                          <a:cs typeface="Times New Roman" panose="02020603050405020304" pitchFamily="18" charset="0"/>
                        </a:rPr>
                        <a:t>Pracfolio</a:t>
                      </a:r>
                      <a:r>
                        <a:rPr lang="en-US" sz="1400" b="1" u="none" strike="noStrike" dirty="0">
                          <a:effectLst/>
                          <a:latin typeface="Times New Roman" panose="02020603050405020304" pitchFamily="18" charset="0"/>
                          <a:cs typeface="Times New Roman" panose="02020603050405020304" pitchFamily="18" charset="0"/>
                        </a:rPr>
                        <a:t> (deadline is 15 calendar days from the last day of practicum)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Submitted on or before deadline</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Submitted within 1 week after the deadline</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Submitted more than 1 week but within one month after the deadline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Submitted more than 1 month but within 2 months after the deadline</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Submitted  more than two months after the deadline</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8"/>
                  </a:ext>
                </a:extLst>
              </a:tr>
              <a:tr h="267128">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9"/>
                  </a:ext>
                </a:extLst>
              </a:tr>
              <a:tr h="387144">
                <a:tc gridSpan="6">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TOTAL (Adviser's Rating) (IIIA + IIIB</a:t>
                      </a:r>
                      <a:r>
                        <a:rPr lang="en-US" sz="1400" b="1" u="none" strike="noStrike" dirty="0">
                          <a:solidFill>
                            <a:srgbClr val="FF0000"/>
                          </a:solidFill>
                          <a:effectLst/>
                          <a:latin typeface="Times New Roman" panose="02020603050405020304" pitchFamily="18" charset="0"/>
                          <a:cs typeface="Times New Roman" panose="02020603050405020304" pitchFamily="18" charset="0"/>
                        </a:rPr>
                        <a:t>)                     90</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bl>
          </a:graphicData>
        </a:graphic>
      </p:graphicFrame>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a:extLst>
              <a:ext uri="{FF2B5EF4-FFF2-40B4-BE49-F238E27FC236}">
                <a16:creationId xmlns:a16="http://schemas.microsoft.com/office/drawing/2014/main" id="{620B4E47-0AA8-4D11-9FD4-2A09A9B57FC7}"/>
              </a:ext>
            </a:extLst>
          </p:cNvPr>
          <p:cNvSpPr>
            <a:spLocks noGrp="1"/>
          </p:cNvSpPr>
          <p:nvPr>
            <p:ph type="title"/>
          </p:nvPr>
        </p:nvSpPr>
        <p:spPr>
          <a:xfrm>
            <a:off x="1371600" y="1295400"/>
            <a:ext cx="6400800" cy="4038600"/>
          </a:xfrm>
        </p:spPr>
        <p:txBody>
          <a:bodyPr/>
          <a:lstStyle/>
          <a:p>
            <a:pPr eaLnBrk="1" hangingPunct="1"/>
            <a:r>
              <a:rPr lang="en-US" altLang="en-US">
                <a:latin typeface="Times New Roman" panose="02020603050405020304" pitchFamily="18" charset="0"/>
                <a:cs typeface="Times New Roman" panose="02020603050405020304" pitchFamily="18" charset="0"/>
              </a:rPr>
              <a:t/>
            </a:r>
            <a:br>
              <a:rPr lang="en-US" altLang="en-US">
                <a:latin typeface="Times New Roman" panose="02020603050405020304" pitchFamily="18" charset="0"/>
                <a:cs typeface="Times New Roman" panose="02020603050405020304" pitchFamily="18" charset="0"/>
              </a:rPr>
            </a:br>
            <a:r>
              <a:rPr lang="en-US" altLang="en-US"/>
              <a:t/>
            </a:r>
            <a:br>
              <a:rPr lang="en-US" altLang="en-US"/>
            </a:br>
            <a:endParaRPr lang="en-US" altLang="en-US"/>
          </a:p>
        </p:txBody>
      </p:sp>
      <p:graphicFrame>
        <p:nvGraphicFramePr>
          <p:cNvPr id="3" name="Table 2">
            <a:extLst>
              <a:ext uri="{FF2B5EF4-FFF2-40B4-BE49-F238E27FC236}">
                <a16:creationId xmlns:a16="http://schemas.microsoft.com/office/drawing/2014/main" id="{C27F0CD0-5D72-48D5-ADDF-8EC46D25917C}"/>
              </a:ext>
            </a:extLst>
          </p:cNvPr>
          <p:cNvGraphicFramePr>
            <a:graphicFrameLocks noGrp="1"/>
          </p:cNvGraphicFramePr>
          <p:nvPr/>
        </p:nvGraphicFramePr>
        <p:xfrm>
          <a:off x="457200" y="228600"/>
          <a:ext cx="8305800" cy="6248400"/>
        </p:xfrm>
        <a:graphic>
          <a:graphicData uri="http://schemas.openxmlformats.org/drawingml/2006/table">
            <a:tbl>
              <a:tblPr>
                <a:tableStyleId>{5C22544A-7EE6-4342-B048-85BDC9FD1C3A}</a:tableStyleId>
              </a:tblPr>
              <a:tblGrid>
                <a:gridCol w="1930347">
                  <a:extLst>
                    <a:ext uri="{9D8B030D-6E8A-4147-A177-3AD203B41FA5}">
                      <a16:colId xmlns:a16="http://schemas.microsoft.com/office/drawing/2014/main" val="20000"/>
                    </a:ext>
                  </a:extLst>
                </a:gridCol>
                <a:gridCol w="1275091">
                  <a:extLst>
                    <a:ext uri="{9D8B030D-6E8A-4147-A177-3AD203B41FA5}">
                      <a16:colId xmlns:a16="http://schemas.microsoft.com/office/drawing/2014/main" val="20001"/>
                    </a:ext>
                  </a:extLst>
                </a:gridCol>
                <a:gridCol w="1275091">
                  <a:extLst>
                    <a:ext uri="{9D8B030D-6E8A-4147-A177-3AD203B41FA5}">
                      <a16:colId xmlns:a16="http://schemas.microsoft.com/office/drawing/2014/main" val="20002"/>
                    </a:ext>
                  </a:extLst>
                </a:gridCol>
                <a:gridCol w="1275091">
                  <a:extLst>
                    <a:ext uri="{9D8B030D-6E8A-4147-A177-3AD203B41FA5}">
                      <a16:colId xmlns:a16="http://schemas.microsoft.com/office/drawing/2014/main" val="20003"/>
                    </a:ext>
                  </a:extLst>
                </a:gridCol>
                <a:gridCol w="1275091">
                  <a:extLst>
                    <a:ext uri="{9D8B030D-6E8A-4147-A177-3AD203B41FA5}">
                      <a16:colId xmlns:a16="http://schemas.microsoft.com/office/drawing/2014/main" val="20004"/>
                    </a:ext>
                  </a:extLst>
                </a:gridCol>
                <a:gridCol w="1275091">
                  <a:extLst>
                    <a:ext uri="{9D8B030D-6E8A-4147-A177-3AD203B41FA5}">
                      <a16:colId xmlns:a16="http://schemas.microsoft.com/office/drawing/2014/main" val="20005"/>
                    </a:ext>
                  </a:extLst>
                </a:gridCol>
              </a:tblGrid>
              <a:tr h="1141011">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SUMMARY OF INPUTS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0"/>
                  </a:ext>
                </a:extLst>
              </a:tr>
              <a:tr h="1086678">
                <a:tc gridSpan="2">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I.   Supervisor's Rating Equivalent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 86 X .40</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2400" b="1" u="none" strike="noStrike">
                          <a:effectLst/>
                          <a:latin typeface="Times New Roman" panose="02020603050405020304" pitchFamily="18" charset="0"/>
                          <a:cs typeface="Times New Roman" panose="02020603050405020304" pitchFamily="18" charset="0"/>
                        </a:rPr>
                        <a:t>=</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2400" b="1" u="none" strike="noStrike">
                          <a:effectLst/>
                          <a:latin typeface="Times New Roman" panose="02020603050405020304" pitchFamily="18" charset="0"/>
                          <a:cs typeface="Times New Roman" panose="02020603050405020304" pitchFamily="18" charset="0"/>
                        </a:rPr>
                        <a:t>34.4</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400" b="1" u="none" strike="noStrike">
                          <a:effectLst/>
                          <a:latin typeface="Times New Roman" panose="02020603050405020304" pitchFamily="18" charset="0"/>
                          <a:cs typeface="Times New Roman" panose="02020603050405020304" pitchFamily="18" charset="0"/>
                        </a:rPr>
                        <a:t> </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1"/>
                  </a:ext>
                </a:extLst>
              </a:tr>
              <a:tr h="1086678">
                <a:tc gridSpan="2">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II.  </a:t>
                      </a:r>
                      <a:r>
                        <a:rPr lang="en-US" sz="2400" b="1" u="none" strike="noStrike" dirty="0" err="1">
                          <a:effectLst/>
                          <a:latin typeface="Times New Roman" panose="02020603050405020304" pitchFamily="18" charset="0"/>
                          <a:cs typeface="Times New Roman" panose="02020603050405020304" pitchFamily="18" charset="0"/>
                        </a:rPr>
                        <a:t>Pracfolio</a:t>
                      </a:r>
                      <a:r>
                        <a:rPr lang="en-US" sz="2400" b="1" u="none" strike="noStrike" dirty="0">
                          <a:effectLst/>
                          <a:latin typeface="Times New Roman" panose="02020603050405020304" pitchFamily="18" charset="0"/>
                          <a:cs typeface="Times New Roman" panose="02020603050405020304" pitchFamily="18" charset="0"/>
                        </a:rPr>
                        <a:t> (Average Modular Output rating)</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 90 X .40</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2400" b="1" u="none" strike="noStrike" dirty="0">
                          <a:effectLst/>
                          <a:latin typeface="Times New Roman" panose="02020603050405020304" pitchFamily="18" charset="0"/>
                          <a:cs typeface="Times New Roman" panose="02020603050405020304" pitchFamily="18" charset="0"/>
                        </a:rPr>
                        <a:t>=</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2400" b="1" u="none" strike="noStrike" dirty="0">
                          <a:effectLst/>
                          <a:latin typeface="Times New Roman" panose="02020603050405020304" pitchFamily="18" charset="0"/>
                          <a:cs typeface="Times New Roman" panose="02020603050405020304" pitchFamily="18" charset="0"/>
                        </a:rPr>
                        <a:t>36.0</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400" b="1" u="none" strike="noStrike">
                          <a:effectLst/>
                          <a:latin typeface="Times New Roman" panose="02020603050405020304" pitchFamily="18" charset="0"/>
                          <a:cs typeface="Times New Roman" panose="02020603050405020304" pitchFamily="18" charset="0"/>
                        </a:rPr>
                        <a:t> </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2"/>
                  </a:ext>
                </a:extLst>
              </a:tr>
              <a:tr h="1086678">
                <a:tc>
                  <a:txBody>
                    <a:bodyPr/>
                    <a:lstStyle/>
                    <a:p>
                      <a:pPr algn="l" fontAlgn="b"/>
                      <a:r>
                        <a:rPr lang="en-US" sz="2400" b="1" u="none" strike="noStrike">
                          <a:effectLst/>
                          <a:latin typeface="Times New Roman" panose="02020603050405020304" pitchFamily="18" charset="0"/>
                          <a:cs typeface="Times New Roman" panose="02020603050405020304" pitchFamily="18" charset="0"/>
                        </a:rPr>
                        <a:t>III. Adviser's Rating</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400" b="1" u="none" strike="noStrike">
                          <a:effectLst/>
                          <a:latin typeface="Times New Roman" panose="02020603050405020304" pitchFamily="18" charset="0"/>
                          <a:cs typeface="Times New Roman" panose="02020603050405020304" pitchFamily="18" charset="0"/>
                        </a:rPr>
                        <a:t> 90 X .20</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2400" b="1" u="none" strike="noStrike" dirty="0">
                          <a:effectLst/>
                          <a:latin typeface="Times New Roman" panose="02020603050405020304" pitchFamily="18" charset="0"/>
                          <a:cs typeface="Times New Roman" panose="02020603050405020304" pitchFamily="18" charset="0"/>
                        </a:rPr>
                        <a:t>=</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2400" b="1" u="none" strike="noStrike" dirty="0">
                          <a:effectLst/>
                          <a:latin typeface="Times New Roman" panose="02020603050405020304" pitchFamily="18" charset="0"/>
                          <a:cs typeface="Times New Roman" panose="02020603050405020304" pitchFamily="18" charset="0"/>
                        </a:rPr>
                        <a:t>18.0</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3"/>
                  </a:ext>
                </a:extLst>
              </a:tr>
              <a:tr h="1086678">
                <a:tc gridSpan="2">
                  <a:txBody>
                    <a:bodyPr/>
                    <a:lstStyle/>
                    <a:p>
                      <a:pPr algn="l" fontAlgn="b"/>
                      <a:r>
                        <a:rPr lang="en-US" sz="2400" b="1" u="none" strike="noStrike">
                          <a:effectLst/>
                          <a:latin typeface="Times New Roman" panose="02020603050405020304" pitchFamily="18" charset="0"/>
                          <a:cs typeface="Times New Roman" panose="02020603050405020304" pitchFamily="18" charset="0"/>
                        </a:rPr>
                        <a:t>TOTAL COMPUTED GRADE</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2400" b="1" u="none" strike="noStrike" dirty="0">
                          <a:effectLst/>
                          <a:latin typeface="Times New Roman" panose="02020603050405020304" pitchFamily="18" charset="0"/>
                          <a:cs typeface="Times New Roman" panose="02020603050405020304" pitchFamily="18" charset="0"/>
                        </a:rPr>
                        <a:t>88.4</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4"/>
                  </a:ext>
                </a:extLst>
              </a:tr>
              <a:tr h="760675">
                <a:tc>
                  <a:txBody>
                    <a:bodyPr/>
                    <a:lstStyle/>
                    <a:p>
                      <a:pPr algn="l" fontAlgn="b"/>
                      <a:r>
                        <a:rPr lang="en-US" sz="1600" u="none" strike="noStrike">
                          <a:effectLst/>
                        </a:rPr>
                        <a:t> </a:t>
                      </a:r>
                      <a:endParaRPr lang="en-US" sz="1600" b="1"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n-US" sz="1600" u="none" strike="noStrike" dirty="0">
                          <a:effectLst/>
                        </a:rPr>
                        <a:t> </a:t>
                      </a:r>
                      <a:endParaRPr lang="en-US" sz="16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n-US" sz="1600" u="none" strike="noStrike" dirty="0">
                          <a:effectLst/>
                        </a:rPr>
                        <a:t> </a:t>
                      </a:r>
                      <a:endParaRPr lang="en-US" sz="1600" b="1"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0005"/>
                  </a:ext>
                </a:extLst>
              </a:tr>
            </a:tbl>
          </a:graphicData>
        </a:graphic>
      </p:graphicFrame>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a:extLst>
              <a:ext uri="{FF2B5EF4-FFF2-40B4-BE49-F238E27FC236}">
                <a16:creationId xmlns:a16="http://schemas.microsoft.com/office/drawing/2014/main" id="{D141420C-9D48-4EDD-8B8A-90BA3407749E}"/>
              </a:ext>
            </a:extLst>
          </p:cNvPr>
          <p:cNvSpPr>
            <a:spLocks noGrp="1"/>
          </p:cNvSpPr>
          <p:nvPr>
            <p:ph type="title"/>
          </p:nvPr>
        </p:nvSpPr>
        <p:spPr>
          <a:xfrm>
            <a:off x="628650" y="365125"/>
            <a:ext cx="7886700" cy="6111875"/>
          </a:xfrm>
        </p:spPr>
        <p:txBody>
          <a:bodyPr/>
          <a:lstStyle/>
          <a:p>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QUICK STEP BY STEP</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(After attending the Practicum Orientation and Enrolling the Practicum Course)</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1.  Choose a Company approved by your Department Chair</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2.  Download the Practicum Engagement Conforme (fill-up) and the Short Description of the Company (sign)</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3. Submit to the Practicum Coordinator for his electronic signature</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4. Once signed, submit to your prospective Company</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endParaRPr lang="en-US" altLang="en-US" sz="3200" b="1">
              <a:latin typeface="Times New Roman" panose="02020603050405020304" pitchFamily="18" charset="0"/>
              <a:cs typeface="Times New Roman" panose="02020603050405020304" pitchFamily="18" charset="0"/>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a:extLst>
              <a:ext uri="{FF2B5EF4-FFF2-40B4-BE49-F238E27FC236}">
                <a16:creationId xmlns:a16="http://schemas.microsoft.com/office/drawing/2014/main" id="{B62F1AF0-C237-4122-9D08-7253EB5BBA89}"/>
              </a:ext>
            </a:extLst>
          </p:cNvPr>
          <p:cNvSpPr>
            <a:spLocks noGrp="1"/>
          </p:cNvSpPr>
          <p:nvPr>
            <p:ph type="title"/>
          </p:nvPr>
        </p:nvSpPr>
        <p:spPr>
          <a:xfrm>
            <a:off x="628650" y="365125"/>
            <a:ext cx="7886700" cy="6111875"/>
          </a:xfrm>
        </p:spPr>
        <p:txBody>
          <a:bodyPr/>
          <a:lstStyle/>
          <a:p>
            <a:r>
              <a:rPr lang="en-US" altLang="en-US" sz="3200" b="1">
                <a:latin typeface="Times New Roman" panose="02020603050405020304" pitchFamily="18" charset="0"/>
                <a:cs typeface="Times New Roman" panose="02020603050405020304" pitchFamily="18" charset="0"/>
              </a:rPr>
              <a:t>STEP BY STEP</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5.  Once accepted, download Cover Page and fill-up.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endParaRPr lang="en-US" altLang="en-US" sz="3200" b="1">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bject 12">
            <a:extLst>
              <a:ext uri="{FF2B5EF4-FFF2-40B4-BE49-F238E27FC236}">
                <a16:creationId xmlns:a16="http://schemas.microsoft.com/office/drawing/2014/main" id="{1CECD88C-6740-4BF8-90B7-A23FEEA035D5}"/>
              </a:ext>
            </a:extLst>
          </p:cNvPr>
          <p:cNvSpPr>
            <a:spLocks/>
          </p:cNvSpPr>
          <p:nvPr/>
        </p:nvSpPr>
        <p:spPr bwMode="auto">
          <a:xfrm>
            <a:off x="1014413" y="0"/>
            <a:ext cx="74612" cy="6858000"/>
          </a:xfrm>
          <a:custGeom>
            <a:avLst/>
            <a:gdLst>
              <a:gd name="T0" fmla="*/ 0 w 73659"/>
              <a:gd name="T1" fmla="*/ 6858000 h 6858000"/>
              <a:gd name="T2" fmla="*/ 123917 w 73659"/>
              <a:gd name="T3" fmla="*/ 6858000 h 6858000"/>
              <a:gd name="T4" fmla="*/ 123917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0483" name="object 13">
            <a:extLst>
              <a:ext uri="{FF2B5EF4-FFF2-40B4-BE49-F238E27FC236}">
                <a16:creationId xmlns:a16="http://schemas.microsoft.com/office/drawing/2014/main" id="{10C0D567-D5EE-426A-B6A3-8912F5DFA85B}"/>
              </a:ext>
            </a:extLst>
          </p:cNvPr>
          <p:cNvSpPr>
            <a:spLocks/>
          </p:cNvSpPr>
          <p:nvPr/>
        </p:nvSpPr>
        <p:spPr bwMode="auto">
          <a:xfrm>
            <a:off x="1052513" y="13716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6" name="object 16">
            <a:extLst>
              <a:ext uri="{FF2B5EF4-FFF2-40B4-BE49-F238E27FC236}">
                <a16:creationId xmlns:a16="http://schemas.microsoft.com/office/drawing/2014/main" id="{46928826-41C9-4500-8B50-8F6D1366089D}"/>
              </a:ext>
            </a:extLst>
          </p:cNvPr>
          <p:cNvSpPr txBox="1">
            <a:spLocks noGrp="1"/>
          </p:cNvSpPr>
          <p:nvPr>
            <p:ph type="title"/>
          </p:nvPr>
        </p:nvSpPr>
        <p:spPr>
          <a:xfrm>
            <a:off x="723900" y="20638"/>
            <a:ext cx="7877175" cy="1370012"/>
          </a:xfrm>
        </p:spPr>
        <p:txBody>
          <a:bodyPr lIns="0" tIns="137159" rIns="0" bIns="0" rtlCol="0">
            <a:spAutoFit/>
          </a:bodyPr>
          <a:lstStyle/>
          <a:p>
            <a:pPr marL="637540" eaLnBrk="1" fontAlgn="auto" hangingPunct="1">
              <a:spcAft>
                <a:spcPts val="0"/>
              </a:spcAft>
              <a:defRPr/>
            </a:pPr>
            <a:r>
              <a:rPr sz="4000" dirty="0">
                <a:latin typeface="Times New Roman" panose="02020603050405020304" pitchFamily="18" charset="0"/>
                <a:cs typeface="Times New Roman" panose="02020603050405020304" pitchFamily="18" charset="0"/>
              </a:rPr>
              <a:t>Who should </a:t>
            </a:r>
            <a:r>
              <a:rPr sz="4000" spc="-5" dirty="0">
                <a:latin typeface="Times New Roman" panose="02020603050405020304" pitchFamily="18" charset="0"/>
                <a:cs typeface="Times New Roman" panose="02020603050405020304" pitchFamily="18" charset="0"/>
              </a:rPr>
              <a:t>undergo</a:t>
            </a:r>
            <a:r>
              <a:rPr sz="4000" spc="-135" dirty="0">
                <a:latin typeface="Times New Roman" panose="02020603050405020304" pitchFamily="18" charset="0"/>
                <a:cs typeface="Times New Roman" panose="02020603050405020304" pitchFamily="18" charset="0"/>
              </a:rPr>
              <a:t> </a:t>
            </a:r>
            <a:r>
              <a:rPr sz="4000" dirty="0">
                <a:latin typeface="Times New Roman" panose="02020603050405020304" pitchFamily="18" charset="0"/>
                <a:cs typeface="Times New Roman" panose="02020603050405020304" pitchFamily="18" charset="0"/>
              </a:rPr>
              <a:t>Practicum?</a:t>
            </a:r>
          </a:p>
        </p:txBody>
      </p:sp>
      <p:sp>
        <p:nvSpPr>
          <p:cNvPr id="20485" name="object 17">
            <a:extLst>
              <a:ext uri="{FF2B5EF4-FFF2-40B4-BE49-F238E27FC236}">
                <a16:creationId xmlns:a16="http://schemas.microsoft.com/office/drawing/2014/main" id="{522CAC4D-53DF-4678-A4FC-D472FE41F3B6}"/>
              </a:ext>
            </a:extLst>
          </p:cNvPr>
          <p:cNvSpPr txBox="1">
            <a:spLocks noChangeArrowheads="1"/>
          </p:cNvSpPr>
          <p:nvPr/>
        </p:nvSpPr>
        <p:spPr bwMode="auto">
          <a:xfrm>
            <a:off x="1150938" y="1447800"/>
            <a:ext cx="6834187"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54013" indent="-341313">
              <a:tabLst>
                <a:tab pos="354013" algn="l"/>
                <a:tab pos="355600" algn="l"/>
              </a:tabLst>
              <a:defRPr>
                <a:solidFill>
                  <a:schemeClr val="tx1"/>
                </a:solidFill>
                <a:latin typeface="Tahoma" panose="020B0604030504040204" pitchFamily="34" charset="0"/>
                <a:cs typeface="Arial" panose="020B0604020202020204" pitchFamily="34" charset="0"/>
              </a:defRPr>
            </a:lvl1pPr>
            <a:lvl2pPr marL="838200" indent="-339725">
              <a:tabLst>
                <a:tab pos="354013" algn="l"/>
                <a:tab pos="355600" algn="l"/>
              </a:tabLst>
              <a:defRPr>
                <a:solidFill>
                  <a:schemeClr val="tx1"/>
                </a:solidFill>
                <a:latin typeface="Tahoma" panose="020B0604030504040204" pitchFamily="34" charset="0"/>
                <a:cs typeface="Arial" panose="020B0604020202020204" pitchFamily="34" charset="0"/>
              </a:defRPr>
            </a:lvl2pPr>
            <a:lvl3pPr marL="1143000" indent="-228600">
              <a:tabLst>
                <a:tab pos="354013" algn="l"/>
                <a:tab pos="355600" algn="l"/>
              </a:tabLst>
              <a:defRPr>
                <a:solidFill>
                  <a:schemeClr val="tx1"/>
                </a:solidFill>
                <a:latin typeface="Tahoma" panose="020B0604030504040204" pitchFamily="34" charset="0"/>
                <a:cs typeface="Arial" panose="020B0604020202020204" pitchFamily="34" charset="0"/>
              </a:defRPr>
            </a:lvl3pPr>
            <a:lvl4pPr marL="1600200" indent="-228600">
              <a:tabLst>
                <a:tab pos="354013" algn="l"/>
                <a:tab pos="355600" algn="l"/>
              </a:tabLst>
              <a:defRPr>
                <a:solidFill>
                  <a:schemeClr val="tx1"/>
                </a:solidFill>
                <a:latin typeface="Tahoma" panose="020B0604030504040204" pitchFamily="34" charset="0"/>
                <a:cs typeface="Arial" panose="020B0604020202020204" pitchFamily="34" charset="0"/>
              </a:defRPr>
            </a:lvl4pPr>
            <a:lvl5pPr marL="2057400" indent="-228600">
              <a:tabLst>
                <a:tab pos="354013" algn="l"/>
                <a:tab pos="355600"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354013" algn="l"/>
                <a:tab pos="355600"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354013" algn="l"/>
                <a:tab pos="355600"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354013" algn="l"/>
                <a:tab pos="355600"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354013" algn="l"/>
                <a:tab pos="355600" algn="l"/>
              </a:tabLst>
              <a:defRPr>
                <a:solidFill>
                  <a:schemeClr val="tx1"/>
                </a:solidFill>
                <a:latin typeface="Tahoma" panose="020B0604030504040204" pitchFamily="34" charset="0"/>
                <a:cs typeface="Arial" panose="020B0604020202020204" pitchFamily="34" charset="0"/>
              </a:defRPr>
            </a:lvl9pPr>
          </a:lstStyle>
          <a:p>
            <a:pPr>
              <a:buClr>
                <a:srgbClr val="3891A7"/>
              </a:buClr>
              <a:buSzPct val="80000"/>
              <a:buFont typeface="Wingdings 2" panose="05020102010507070707" pitchFamily="18" charset="2"/>
              <a:buChar char=""/>
            </a:pPr>
            <a:r>
              <a:rPr lang="en-US" altLang="en-US" sz="3200">
                <a:latin typeface="Times New Roman" panose="02020603050405020304" pitchFamily="18" charset="0"/>
                <a:cs typeface="Times New Roman" panose="02020603050405020304" pitchFamily="18" charset="0"/>
              </a:rPr>
              <a:t>For AY 2021-2022:</a:t>
            </a:r>
          </a:p>
          <a:p>
            <a:pPr>
              <a:buClr>
                <a:srgbClr val="3891A7"/>
              </a:buClr>
              <a:buSzPct val="80000"/>
              <a:buFont typeface="Wingdings 2" panose="05020102010507070707" pitchFamily="18" charset="2"/>
              <a:buChar char=""/>
            </a:pPr>
            <a:r>
              <a:rPr lang="en-US" altLang="en-US" sz="3200">
                <a:latin typeface="Times New Roman" panose="02020603050405020304" pitchFamily="18" charset="0"/>
                <a:cs typeface="Times New Roman" panose="02020603050405020304" pitchFamily="18" charset="0"/>
              </a:rPr>
              <a:t>Fourth year or incoming fourth year</a:t>
            </a:r>
          </a:p>
          <a:p>
            <a:r>
              <a:rPr lang="en-US" altLang="en-US" sz="3200">
                <a:latin typeface="Times New Roman" panose="02020603050405020304" pitchFamily="18" charset="0"/>
                <a:cs typeface="Times New Roman" panose="02020603050405020304" pitchFamily="18" charset="0"/>
              </a:rPr>
              <a:t>BSBA students major in :</a:t>
            </a:r>
          </a:p>
          <a:p>
            <a:pPr lvl="1">
              <a:spcBef>
                <a:spcPts val="538"/>
              </a:spcBef>
              <a:buClr>
                <a:srgbClr val="C32C2D"/>
              </a:buClr>
              <a:buFont typeface="Wingdings 2" panose="05020102010507070707" pitchFamily="18" charset="2"/>
              <a:buChar char=""/>
            </a:pPr>
            <a:r>
              <a:rPr lang="en-US" altLang="en-US" sz="3200">
                <a:latin typeface="Times New Roman" panose="02020603050405020304" pitchFamily="18" charset="0"/>
                <a:cs typeface="Times New Roman" panose="02020603050405020304" pitchFamily="18" charset="0"/>
              </a:rPr>
              <a:t>Business Economics</a:t>
            </a:r>
          </a:p>
          <a:p>
            <a:pPr lvl="1">
              <a:spcBef>
                <a:spcPts val="538"/>
              </a:spcBef>
              <a:buClr>
                <a:srgbClr val="C32C2D"/>
              </a:buClr>
              <a:buFont typeface="Wingdings 2" panose="05020102010507070707" pitchFamily="18" charset="2"/>
              <a:buChar char=""/>
            </a:pPr>
            <a:r>
              <a:rPr lang="en-US" altLang="en-US" sz="3200">
                <a:latin typeface="Times New Roman" panose="02020603050405020304" pitchFamily="18" charset="0"/>
                <a:cs typeface="Times New Roman" panose="02020603050405020304" pitchFamily="18" charset="0"/>
              </a:rPr>
              <a:t>Financial Management</a:t>
            </a:r>
          </a:p>
          <a:p>
            <a:pPr lvl="1">
              <a:spcBef>
                <a:spcPts val="538"/>
              </a:spcBef>
              <a:buClr>
                <a:srgbClr val="C32C2D"/>
              </a:buClr>
              <a:buFont typeface="Wingdings 2" panose="05020102010507070707" pitchFamily="18" charset="2"/>
              <a:buChar char=""/>
            </a:pPr>
            <a:r>
              <a:rPr lang="en-US" altLang="en-US" sz="3200">
                <a:latin typeface="Times New Roman" panose="02020603050405020304" pitchFamily="18" charset="0"/>
                <a:cs typeface="Times New Roman" panose="02020603050405020304" pitchFamily="18" charset="0"/>
              </a:rPr>
              <a:t>Human Resources Management</a:t>
            </a:r>
          </a:p>
          <a:p>
            <a:pPr lvl="1">
              <a:spcBef>
                <a:spcPts val="525"/>
              </a:spcBef>
              <a:buClr>
                <a:srgbClr val="C32C2D"/>
              </a:buClr>
              <a:buFont typeface="Wingdings 2" panose="05020102010507070707" pitchFamily="18" charset="2"/>
              <a:buChar char=""/>
            </a:pPr>
            <a:r>
              <a:rPr lang="en-US" altLang="en-US" sz="3200">
                <a:latin typeface="Times New Roman" panose="02020603050405020304" pitchFamily="18" charset="0"/>
                <a:cs typeface="Times New Roman" panose="02020603050405020304" pitchFamily="18" charset="0"/>
              </a:rPr>
              <a:t>Marketing Management</a:t>
            </a:r>
          </a:p>
          <a:p>
            <a:pPr>
              <a:spcBef>
                <a:spcPts val="563"/>
              </a:spcBef>
              <a:buClr>
                <a:srgbClr val="3891A7"/>
              </a:buClr>
              <a:buSzPct val="80000"/>
              <a:buFont typeface="Wingdings 2" panose="05020102010507070707" pitchFamily="18" charset="2"/>
              <a:buChar char=""/>
            </a:pPr>
            <a:r>
              <a:rPr lang="en-US" altLang="en-US" sz="3200">
                <a:latin typeface="Times New Roman" panose="02020603050405020304" pitchFamily="18" charset="0"/>
                <a:cs typeface="Times New Roman" panose="02020603050405020304" pitchFamily="18" charset="0"/>
              </a:rPr>
              <a:t>Must have taken all the prerequisite  courses for Practicum,  each major has different prerequisite units. </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a:extLst>
              <a:ext uri="{FF2B5EF4-FFF2-40B4-BE49-F238E27FC236}">
                <a16:creationId xmlns:a16="http://schemas.microsoft.com/office/drawing/2014/main" id="{2477A546-9E52-4241-BBB5-E7E206205BBF}"/>
              </a:ext>
            </a:extLst>
          </p:cNvPr>
          <p:cNvSpPr>
            <a:spLocks noGrp="1"/>
          </p:cNvSpPr>
          <p:nvPr>
            <p:ph type="title"/>
          </p:nvPr>
        </p:nvSpPr>
        <p:spPr>
          <a:xfrm>
            <a:off x="628650" y="365125"/>
            <a:ext cx="7886700" cy="6111875"/>
          </a:xfrm>
        </p:spPr>
        <p:txBody>
          <a:bodyPr/>
          <a:lstStyle/>
          <a:p>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STEP BY STEP</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2800" b="1">
                <a:latin typeface="Times New Roman" panose="02020603050405020304" pitchFamily="18" charset="0"/>
                <a:cs typeface="Times New Roman" panose="02020603050405020304" pitchFamily="18" charset="0"/>
              </a:rPr>
              <a:t>6.  Submit the following to the Practicum Coordinator :</a:t>
            </a:r>
            <a:br>
              <a:rPr lang="en-US" altLang="en-US" sz="2800" b="1">
                <a:latin typeface="Times New Roman" panose="02020603050405020304" pitchFamily="18" charset="0"/>
                <a:cs typeface="Times New Roman" panose="02020603050405020304" pitchFamily="18" charset="0"/>
              </a:rPr>
            </a:br>
            <a:r>
              <a:rPr lang="en-US" altLang="en-US" sz="2800" b="1">
                <a:latin typeface="Times New Roman" panose="02020603050405020304" pitchFamily="18" charset="0"/>
                <a:cs typeface="Times New Roman" panose="02020603050405020304" pitchFamily="18" charset="0"/>
              </a:rPr>
              <a:t>1.  Cover Page </a:t>
            </a:r>
            <a:br>
              <a:rPr lang="en-US" altLang="en-US" sz="2800" b="1">
                <a:latin typeface="Times New Roman" panose="02020603050405020304" pitchFamily="18" charset="0"/>
                <a:cs typeface="Times New Roman" panose="02020603050405020304" pitchFamily="18" charset="0"/>
              </a:rPr>
            </a:br>
            <a:r>
              <a:rPr lang="en-US" altLang="en-US" sz="2800" b="1">
                <a:latin typeface="Times New Roman" panose="02020603050405020304" pitchFamily="18" charset="0"/>
                <a:cs typeface="Times New Roman" panose="02020603050405020304" pitchFamily="18" charset="0"/>
              </a:rPr>
              <a:t>2.  Registration Form</a:t>
            </a:r>
            <a:br>
              <a:rPr lang="en-US" altLang="en-US" sz="2800" b="1">
                <a:latin typeface="Times New Roman" panose="02020603050405020304" pitchFamily="18" charset="0"/>
                <a:cs typeface="Times New Roman" panose="02020603050405020304" pitchFamily="18" charset="0"/>
              </a:rPr>
            </a:br>
            <a:r>
              <a:rPr lang="en-US" altLang="en-US" sz="2800" b="1">
                <a:latin typeface="Times New Roman" panose="02020603050405020304" pitchFamily="18" charset="0"/>
                <a:cs typeface="Times New Roman" panose="02020603050405020304" pitchFamily="18" charset="0"/>
              </a:rPr>
              <a:t>3.  Practicum Engagement Conforme (signed by the Company)</a:t>
            </a:r>
            <a:br>
              <a:rPr lang="en-US" altLang="en-US" sz="2800" b="1">
                <a:latin typeface="Times New Roman" panose="02020603050405020304" pitchFamily="18" charset="0"/>
                <a:cs typeface="Times New Roman" panose="02020603050405020304" pitchFamily="18" charset="0"/>
              </a:rPr>
            </a:br>
            <a:r>
              <a:rPr lang="en-US" altLang="en-US" sz="2800" b="1">
                <a:latin typeface="Times New Roman" panose="02020603050405020304" pitchFamily="18" charset="0"/>
                <a:cs typeface="Times New Roman" panose="02020603050405020304" pitchFamily="18" charset="0"/>
              </a:rPr>
              <a:t>4.  Short Description of the Company (signed by BOTH the student and Parent/Guardian)</a:t>
            </a:r>
            <a:br>
              <a:rPr lang="en-US" altLang="en-US" sz="28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endParaRPr lang="en-US" altLang="en-US" sz="3200" b="1">
              <a:latin typeface="Times New Roman" panose="02020603050405020304" pitchFamily="18" charset="0"/>
              <a:cs typeface="Times New Roman" panose="02020603050405020304" pitchFamily="18" charset="0"/>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a:extLst>
              <a:ext uri="{FF2B5EF4-FFF2-40B4-BE49-F238E27FC236}">
                <a16:creationId xmlns:a16="http://schemas.microsoft.com/office/drawing/2014/main" id="{2EF32A7F-E2FE-4EEF-821B-EF7FF9C44866}"/>
              </a:ext>
            </a:extLst>
          </p:cNvPr>
          <p:cNvSpPr>
            <a:spLocks noGrp="1"/>
          </p:cNvSpPr>
          <p:nvPr>
            <p:ph type="title"/>
          </p:nvPr>
        </p:nvSpPr>
        <p:spPr>
          <a:xfrm>
            <a:off x="628650" y="365125"/>
            <a:ext cx="7886700" cy="6111875"/>
          </a:xfrm>
        </p:spPr>
        <p:txBody>
          <a:bodyPr/>
          <a:lstStyle/>
          <a:p>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STEP BY STEP</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7.  If there will be no more questions from the Practicum Coordinator, proceed with the Practicum assignments.</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8.  Wait for your Faculty Adviser assignment from your Department Chair.</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9.  Coordinate with your Faculty Adviser for the modules and timelines.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endParaRPr lang="en-US" altLang="en-US" sz="3200" b="1">
              <a:latin typeface="Times New Roman" panose="02020603050405020304" pitchFamily="18" charset="0"/>
              <a:cs typeface="Times New Roman" panose="02020603050405020304" pitchFamily="18" charset="0"/>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a:extLst>
              <a:ext uri="{FF2B5EF4-FFF2-40B4-BE49-F238E27FC236}">
                <a16:creationId xmlns:a16="http://schemas.microsoft.com/office/drawing/2014/main" id="{452F8DC8-CBD2-4B5E-AA00-5FD51E7DAB84}"/>
              </a:ext>
            </a:extLst>
          </p:cNvPr>
          <p:cNvSpPr>
            <a:spLocks noGrp="1"/>
          </p:cNvSpPr>
          <p:nvPr>
            <p:ph type="title"/>
          </p:nvPr>
        </p:nvSpPr>
        <p:spPr>
          <a:xfrm>
            <a:off x="628650" y="365125"/>
            <a:ext cx="7886700" cy="6111875"/>
          </a:xfrm>
        </p:spPr>
        <p:txBody>
          <a:bodyPr/>
          <a:lstStyle/>
          <a:p>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STEP BY STEP</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10.  Once done with your Practicum, ask the Company’s supervisor to fill-up the Grading Sheet and send to your Faculty Adviser’s contact e-mail address.</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endParaRPr lang="en-US" altLang="en-US" sz="3200" b="1">
              <a:latin typeface="Times New Roman" panose="02020603050405020304" pitchFamily="18" charset="0"/>
              <a:cs typeface="Times New Roman" panose="02020603050405020304" pitchFamily="18" charset="0"/>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a:extLst>
              <a:ext uri="{FF2B5EF4-FFF2-40B4-BE49-F238E27FC236}">
                <a16:creationId xmlns:a16="http://schemas.microsoft.com/office/drawing/2014/main" id="{8597924F-A383-4BCD-AA5D-4341DDD29B77}"/>
              </a:ext>
            </a:extLst>
          </p:cNvPr>
          <p:cNvSpPr>
            <a:spLocks noGrp="1"/>
          </p:cNvSpPr>
          <p:nvPr>
            <p:ph type="title"/>
          </p:nvPr>
        </p:nvSpPr>
        <p:spPr>
          <a:xfrm>
            <a:off x="628650" y="365125"/>
            <a:ext cx="7886700" cy="6111875"/>
          </a:xfrm>
        </p:spPr>
        <p:txBody>
          <a:bodyPr/>
          <a:lstStyle/>
          <a:p>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STEP BY STEP</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11. At the same time submit the following and present your Pracfolio to </a:t>
            </a:r>
            <a:r>
              <a:rPr lang="en-US" altLang="en-US" sz="3200" b="1" i="1">
                <a:solidFill>
                  <a:srgbClr val="FF0000"/>
                </a:solidFill>
                <a:latin typeface="Times New Roman" panose="02020603050405020304" pitchFamily="18" charset="0"/>
                <a:cs typeface="Times New Roman" panose="02020603050405020304" pitchFamily="18" charset="0"/>
              </a:rPr>
              <a:t>your Faculty Adviser </a:t>
            </a:r>
            <a:r>
              <a:rPr lang="en-US" altLang="en-US" sz="3200" b="1">
                <a:latin typeface="Times New Roman" panose="02020603050405020304" pitchFamily="18" charset="0"/>
                <a:cs typeface="Times New Roman" panose="02020603050405020304" pitchFamily="18" charset="0"/>
              </a:rPr>
              <a:t>for your grade.</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a.  Cover Page</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b.  Short  Description of the Company</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c.  Curriculum Vitae with picture</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d.  Modular Output Reports</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e.  Practicum Summary</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f.  Documentation</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endParaRPr lang="en-US" altLang="en-US" sz="3200" b="1">
              <a:latin typeface="Times New Roman" panose="02020603050405020304" pitchFamily="18" charset="0"/>
              <a:cs typeface="Times New Roman" panose="02020603050405020304" pitchFamily="18" charset="0"/>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object 13">
            <a:extLst>
              <a:ext uri="{FF2B5EF4-FFF2-40B4-BE49-F238E27FC236}">
                <a16:creationId xmlns:a16="http://schemas.microsoft.com/office/drawing/2014/main" id="{53A2D5EB-8EE5-4BC1-9F5D-1B67AE0360A2}"/>
              </a:ext>
            </a:extLst>
          </p:cNvPr>
          <p:cNvSpPr>
            <a:spLocks/>
          </p:cNvSpPr>
          <p:nvPr/>
        </p:nvSpPr>
        <p:spPr bwMode="auto">
          <a:xfrm>
            <a:off x="1066800" y="9906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45411" name="object 15">
            <a:extLst>
              <a:ext uri="{FF2B5EF4-FFF2-40B4-BE49-F238E27FC236}">
                <a16:creationId xmlns:a16="http://schemas.microsoft.com/office/drawing/2014/main" id="{D5295B02-E70C-49AD-8DB3-3A7225BC8E85}"/>
              </a:ext>
            </a:extLst>
          </p:cNvPr>
          <p:cNvSpPr>
            <a:spLocks noChangeArrowheads="1"/>
          </p:cNvSpPr>
          <p:nvPr/>
        </p:nvSpPr>
        <p:spPr bwMode="auto">
          <a:xfrm>
            <a:off x="5549900" y="28575"/>
            <a:ext cx="884238" cy="1220788"/>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6" name="object 16">
            <a:extLst>
              <a:ext uri="{FF2B5EF4-FFF2-40B4-BE49-F238E27FC236}">
                <a16:creationId xmlns:a16="http://schemas.microsoft.com/office/drawing/2014/main" id="{E515D28A-3E22-4DFE-8483-D5AE6D0F0FAF}"/>
              </a:ext>
            </a:extLst>
          </p:cNvPr>
          <p:cNvSpPr txBox="1">
            <a:spLocks noGrp="1"/>
          </p:cNvSpPr>
          <p:nvPr>
            <p:ph type="title"/>
          </p:nvPr>
        </p:nvSpPr>
        <p:spPr>
          <a:xfrm>
            <a:off x="412750" y="246063"/>
            <a:ext cx="8004175" cy="785812"/>
          </a:xfrm>
        </p:spPr>
        <p:txBody>
          <a:bodyPr lIns="0" tIns="122173" rIns="0" bIns="0" rtlCol="0">
            <a:spAutoFit/>
          </a:bodyPr>
          <a:lstStyle/>
          <a:p>
            <a:pPr marL="637540" eaLnBrk="1" fontAlgn="auto" hangingPunct="1">
              <a:spcAft>
                <a:spcPts val="0"/>
              </a:spcAft>
              <a:defRPr/>
            </a:pPr>
            <a:r>
              <a:rPr sz="4300" spc="10" dirty="0">
                <a:latin typeface="Times New Roman" panose="02020603050405020304" pitchFamily="18" charset="0"/>
                <a:cs typeface="Times New Roman" panose="02020603050405020304" pitchFamily="18" charset="0"/>
              </a:rPr>
              <a:t>Important</a:t>
            </a:r>
            <a:r>
              <a:rPr sz="4300" spc="-95" dirty="0">
                <a:latin typeface="Times New Roman" panose="02020603050405020304" pitchFamily="18" charset="0"/>
                <a:cs typeface="Times New Roman" panose="02020603050405020304" pitchFamily="18" charset="0"/>
              </a:rPr>
              <a:t> </a:t>
            </a:r>
            <a:r>
              <a:rPr sz="4300" dirty="0">
                <a:latin typeface="Times New Roman" panose="02020603050405020304" pitchFamily="18" charset="0"/>
                <a:cs typeface="Times New Roman" panose="02020603050405020304" pitchFamily="18" charset="0"/>
              </a:rPr>
              <a:t>Reminders</a:t>
            </a:r>
          </a:p>
        </p:txBody>
      </p:sp>
      <p:sp>
        <p:nvSpPr>
          <p:cNvPr id="145413" name="object 17">
            <a:extLst>
              <a:ext uri="{FF2B5EF4-FFF2-40B4-BE49-F238E27FC236}">
                <a16:creationId xmlns:a16="http://schemas.microsoft.com/office/drawing/2014/main" id="{90D2F0A5-5E3B-416F-A570-677237ED532C}"/>
              </a:ext>
            </a:extLst>
          </p:cNvPr>
          <p:cNvSpPr txBox="1">
            <a:spLocks noChangeArrowheads="1"/>
          </p:cNvSpPr>
          <p:nvPr/>
        </p:nvSpPr>
        <p:spPr bwMode="auto">
          <a:xfrm>
            <a:off x="1146175" y="1182688"/>
            <a:ext cx="7186613"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nSpc>
                <a:spcPts val="3025"/>
              </a:lnSpc>
            </a:pPr>
            <a:r>
              <a:rPr lang="en-US" altLang="en-US" sz="2800">
                <a:latin typeface="Times New Roman" panose="02020603050405020304" pitchFamily="18" charset="0"/>
                <a:cs typeface="Times New Roman" panose="02020603050405020304" pitchFamily="18" charset="0"/>
              </a:rPr>
              <a:t>The Implementing Guidelines on Practicum of the  CCBAis consistent with CHED Memorandum  Order (CMO) No. 104 Series of 2017</a:t>
            </a:r>
          </a:p>
          <a:p>
            <a:pPr algn="ctr">
              <a:spcBef>
                <a:spcPts val="150"/>
              </a:spcBef>
            </a:pPr>
            <a:r>
              <a:rPr lang="en-US" altLang="en-US" sz="3200" b="1" i="1">
                <a:latin typeface="Times New Roman" panose="02020603050405020304" pitchFamily="18" charset="0"/>
                <a:cs typeface="Times New Roman" panose="02020603050405020304" pitchFamily="18" charset="0"/>
              </a:rPr>
              <a:t>PLUS –</a:t>
            </a:r>
            <a:endParaRPr lang="en-US" altLang="en-US" sz="3200">
              <a:latin typeface="Times New Roman" panose="02020603050405020304" pitchFamily="18" charset="0"/>
              <a:cs typeface="Times New Roman" panose="02020603050405020304" pitchFamily="18" charset="0"/>
            </a:endParaRPr>
          </a:p>
          <a:p>
            <a:pPr>
              <a:spcBef>
                <a:spcPts val="225"/>
              </a:spcBef>
            </a:pPr>
            <a:r>
              <a:rPr lang="en-US" altLang="en-US" sz="3200">
                <a:latin typeface="Times New Roman" panose="02020603050405020304" pitchFamily="18" charset="0"/>
                <a:cs typeface="Times New Roman" panose="02020603050405020304" pitchFamily="18" charset="0"/>
              </a:rPr>
              <a:t>As a Thomasian, we emphasize :</a:t>
            </a:r>
          </a:p>
          <a:p>
            <a:pPr>
              <a:lnSpc>
                <a:spcPts val="3638"/>
              </a:lnSpc>
              <a:spcBef>
                <a:spcPts val="225"/>
              </a:spcBef>
              <a:buClr>
                <a:srgbClr val="3891A7"/>
              </a:buClr>
              <a:buSzPct val="80000"/>
              <a:buFont typeface="Wingdings 2" panose="05020102010507070707" pitchFamily="18" charset="2"/>
              <a:buChar char=""/>
            </a:pPr>
            <a:r>
              <a:rPr lang="en-US" altLang="en-US" sz="3200">
                <a:latin typeface="Times New Roman" panose="02020603050405020304" pitchFamily="18" charset="0"/>
                <a:cs typeface="Times New Roman" panose="02020603050405020304" pitchFamily="18" charset="0"/>
              </a:rPr>
              <a:t>Decorum - correct or proper behavior</a:t>
            </a:r>
          </a:p>
          <a:p>
            <a:pPr>
              <a:lnSpc>
                <a:spcPts val="3550"/>
              </a:lnSpc>
            </a:pPr>
            <a:r>
              <a:rPr lang="en-US" altLang="en-US" sz="3200">
                <a:latin typeface="Times New Roman" panose="02020603050405020304" pitchFamily="18" charset="0"/>
                <a:cs typeface="Times New Roman" panose="02020603050405020304" pitchFamily="18" charset="0"/>
              </a:rPr>
              <a:t>that shows respect and good manners</a:t>
            </a:r>
            <a:endParaRPr lang="en-US" altLang="en-US" sz="2000">
              <a:latin typeface="Times New Roman" panose="02020603050405020304" pitchFamily="18" charset="0"/>
              <a:cs typeface="Times New Roman" panose="02020603050405020304" pitchFamily="18" charset="0"/>
            </a:endParaRPr>
          </a:p>
          <a:p>
            <a:pPr>
              <a:spcBef>
                <a:spcPts val="163"/>
              </a:spcBef>
              <a:buClr>
                <a:srgbClr val="3891A7"/>
              </a:buClr>
              <a:buSzPct val="80000"/>
              <a:buFont typeface="Wingdings 2" panose="05020102010507070707" pitchFamily="18" charset="2"/>
              <a:buChar char=""/>
            </a:pPr>
            <a:r>
              <a:rPr lang="en-US" altLang="en-US" sz="3200">
                <a:latin typeface="Times New Roman" panose="02020603050405020304" pitchFamily="18" charset="0"/>
                <a:cs typeface="Times New Roman" panose="02020603050405020304" pitchFamily="18" charset="0"/>
              </a:rPr>
              <a:t>Attendance &amp; Punctuality</a:t>
            </a:r>
          </a:p>
          <a:p>
            <a:pPr>
              <a:spcBef>
                <a:spcPts val="225"/>
              </a:spcBef>
              <a:buClr>
                <a:srgbClr val="3891A7"/>
              </a:buClr>
              <a:buSzPct val="80000"/>
              <a:buFont typeface="Wingdings 2" panose="05020102010507070707" pitchFamily="18" charset="2"/>
              <a:buChar char=""/>
            </a:pPr>
            <a:r>
              <a:rPr lang="en-US" altLang="en-US" sz="3200">
                <a:latin typeface="Times New Roman" panose="02020603050405020304" pitchFamily="18" charset="0"/>
                <a:cs typeface="Times New Roman" panose="02020603050405020304" pitchFamily="18" charset="0"/>
              </a:rPr>
              <a:t>Confidentiality</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object 13">
            <a:extLst>
              <a:ext uri="{FF2B5EF4-FFF2-40B4-BE49-F238E27FC236}">
                <a16:creationId xmlns:a16="http://schemas.microsoft.com/office/drawing/2014/main" id="{BF1F549D-4F79-4C20-9750-FDC728CE4941}"/>
              </a:ext>
            </a:extLst>
          </p:cNvPr>
          <p:cNvSpPr>
            <a:spLocks/>
          </p:cNvSpPr>
          <p:nvPr/>
        </p:nvSpPr>
        <p:spPr bwMode="auto">
          <a:xfrm>
            <a:off x="1066800" y="9906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46435" name="object 16">
            <a:extLst>
              <a:ext uri="{FF2B5EF4-FFF2-40B4-BE49-F238E27FC236}">
                <a16:creationId xmlns:a16="http://schemas.microsoft.com/office/drawing/2014/main" id="{1C15B847-93D7-467C-A4EA-E4A62F79286F}"/>
              </a:ext>
            </a:extLst>
          </p:cNvPr>
          <p:cNvSpPr>
            <a:spLocks noChangeArrowheads="1"/>
          </p:cNvSpPr>
          <p:nvPr/>
        </p:nvSpPr>
        <p:spPr bwMode="auto">
          <a:xfrm>
            <a:off x="7394575" y="206375"/>
            <a:ext cx="665163" cy="9191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9" name="object 19">
            <a:extLst>
              <a:ext uri="{FF2B5EF4-FFF2-40B4-BE49-F238E27FC236}">
                <a16:creationId xmlns:a16="http://schemas.microsoft.com/office/drawing/2014/main" id="{0A396FD2-039F-464E-B525-FFFF74DE53E4}"/>
              </a:ext>
            </a:extLst>
          </p:cNvPr>
          <p:cNvSpPr txBox="1"/>
          <p:nvPr/>
        </p:nvSpPr>
        <p:spPr>
          <a:xfrm>
            <a:off x="1222375" y="1350963"/>
            <a:ext cx="6462713" cy="2770187"/>
          </a:xfrm>
          <a:prstGeom prst="rect">
            <a:avLst/>
          </a:prstGeom>
        </p:spPr>
        <p:txBody>
          <a:bodyPr lIns="0" tIns="0" rIns="0" bIns="0">
            <a:spAutoFit/>
          </a:bodyPr>
          <a:lstStyle/>
          <a:p>
            <a:pPr marL="477520" indent="-464820">
              <a:buClr>
                <a:srgbClr val="3891A7"/>
              </a:buClr>
              <a:buSzPct val="79166"/>
              <a:buFont typeface="Wingdings 2"/>
              <a:buChar char=""/>
              <a:tabLst>
                <a:tab pos="477520" algn="l"/>
                <a:tab pos="478155" algn="l"/>
              </a:tabLst>
              <a:defRPr/>
            </a:pPr>
            <a:r>
              <a:rPr lang="en-PH" sz="3600" b="1" spc="-35" dirty="0">
                <a:solidFill>
                  <a:schemeClr val="tx2"/>
                </a:solidFill>
                <a:latin typeface="Times New Roman" panose="02020603050405020304" pitchFamily="18" charset="0"/>
                <a:cs typeface="Times New Roman" panose="02020603050405020304" pitchFamily="18" charset="0"/>
              </a:rPr>
              <a:t>You can e-mail the Practicum Coordinator at </a:t>
            </a:r>
          </a:p>
          <a:p>
            <a:pPr marL="477520" indent="-464820">
              <a:buClr>
                <a:srgbClr val="3891A7"/>
              </a:buClr>
              <a:buSzPct val="79166"/>
              <a:buFont typeface="Wingdings 2"/>
              <a:buChar char=""/>
              <a:tabLst>
                <a:tab pos="477520" algn="l"/>
                <a:tab pos="478155" algn="l"/>
              </a:tabLst>
              <a:defRPr/>
            </a:pPr>
            <a:endParaRPr lang="en-PH" sz="3600" b="1" spc="-35" dirty="0">
              <a:solidFill>
                <a:schemeClr val="tx2"/>
              </a:solidFill>
              <a:latin typeface="Times New Roman" panose="02020603050405020304" pitchFamily="18" charset="0"/>
              <a:cs typeface="Times New Roman" panose="02020603050405020304" pitchFamily="18" charset="0"/>
            </a:endParaRPr>
          </a:p>
          <a:p>
            <a:pPr marL="477520" indent="-464820">
              <a:buClr>
                <a:srgbClr val="3891A7"/>
              </a:buClr>
              <a:buSzPct val="79166"/>
              <a:buFont typeface="Wingdings 2"/>
              <a:buChar char=""/>
              <a:tabLst>
                <a:tab pos="477520" algn="l"/>
                <a:tab pos="478155" algn="l"/>
              </a:tabLst>
              <a:defRPr/>
            </a:pPr>
            <a:r>
              <a:rPr lang="en-PH" sz="3600" b="1" spc="-35" dirty="0">
                <a:solidFill>
                  <a:schemeClr val="tx2"/>
                </a:solidFill>
                <a:latin typeface="Times New Roman" panose="02020603050405020304" pitchFamily="18" charset="0"/>
                <a:cs typeface="Times New Roman" panose="02020603050405020304" pitchFamily="18" charset="0"/>
              </a:rPr>
              <a:t>rulao@ust.edu.ph</a:t>
            </a:r>
          </a:p>
          <a:p>
            <a:pPr marL="12700">
              <a:buClr>
                <a:srgbClr val="3891A7"/>
              </a:buClr>
              <a:buSzPct val="79166"/>
              <a:tabLst>
                <a:tab pos="477520" algn="l"/>
                <a:tab pos="478155" algn="l"/>
              </a:tabLst>
              <a:defRPr/>
            </a:pPr>
            <a:r>
              <a:rPr lang="en-PH" sz="3600" b="1" spc="-35" dirty="0">
                <a:solidFill>
                  <a:srgbClr val="000000"/>
                </a:solidFill>
                <a:latin typeface="Times New Roman" panose="02020603050405020304" pitchFamily="18" charset="0"/>
                <a:cs typeface="Times New Roman" panose="02020603050405020304" pitchFamily="18" charset="0"/>
              </a:rPr>
              <a:t>   </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object 2">
            <a:extLst>
              <a:ext uri="{FF2B5EF4-FFF2-40B4-BE49-F238E27FC236}">
                <a16:creationId xmlns:a16="http://schemas.microsoft.com/office/drawing/2014/main" id="{2CEC1DCB-8ADB-4A27-8555-1809FF34206C}"/>
              </a:ext>
            </a:extLst>
          </p:cNvPr>
          <p:cNvSpPr>
            <a:spLocks noGrp="1"/>
          </p:cNvSpPr>
          <p:nvPr>
            <p:ph type="ctrTitle"/>
          </p:nvPr>
        </p:nvSpPr>
        <p:spPr>
          <a:xfrm>
            <a:off x="1295400" y="1258888"/>
            <a:ext cx="6400800" cy="1870075"/>
          </a:xfrm>
        </p:spPr>
        <p:txBody>
          <a:bodyPr lIns="0" tIns="0" rIns="0" bIns="0">
            <a:spAutoFit/>
          </a:bodyPr>
          <a:lstStyle/>
          <a:p>
            <a:pPr marL="711200" indent="-549275" eaLnBrk="1" hangingPunct="1"/>
            <a:r>
              <a:rPr lang="en-US" altLang="en-US" b="1">
                <a:latin typeface="Times New Roman" panose="02020603050405020304" pitchFamily="18" charset="0"/>
                <a:cs typeface="Times New Roman" panose="02020603050405020304" pitchFamily="18" charset="0"/>
              </a:rPr>
              <a:t>Where to access the Practicum  </a:t>
            </a:r>
            <a:r>
              <a:rPr lang="en-US" altLang="en-US" b="1" i="1">
                <a:latin typeface="Times New Roman" panose="02020603050405020304" pitchFamily="18" charset="0"/>
                <a:cs typeface="Times New Roman" panose="02020603050405020304" pitchFamily="18" charset="0"/>
              </a:rPr>
              <a:t>guidelines and documents</a:t>
            </a:r>
          </a:p>
        </p:txBody>
      </p:sp>
      <p:sp>
        <p:nvSpPr>
          <p:cNvPr id="3" name="object 3">
            <a:extLst>
              <a:ext uri="{FF2B5EF4-FFF2-40B4-BE49-F238E27FC236}">
                <a16:creationId xmlns:a16="http://schemas.microsoft.com/office/drawing/2014/main" id="{CE894057-1409-4514-803F-1C8F556D85A1}"/>
              </a:ext>
            </a:extLst>
          </p:cNvPr>
          <p:cNvSpPr txBox="1"/>
          <p:nvPr/>
        </p:nvSpPr>
        <p:spPr>
          <a:xfrm>
            <a:off x="1143000" y="3128963"/>
            <a:ext cx="6807200" cy="742950"/>
          </a:xfrm>
          <a:prstGeom prst="rect">
            <a:avLst/>
          </a:prstGeom>
        </p:spPr>
        <p:txBody>
          <a:bodyPr lIns="0" tIns="0" rIns="0" bIns="0">
            <a:spAutoFit/>
          </a:bodyPr>
          <a:lstStyle/>
          <a:p>
            <a:pPr marL="12700" algn="ctr">
              <a:defRPr/>
            </a:pPr>
            <a:r>
              <a:rPr lang="en-US" sz="4800" u="heavy" spc="-5" dirty="0">
                <a:solidFill>
                  <a:srgbClr val="8DC664"/>
                </a:solidFill>
                <a:latin typeface="Times New Roman" panose="02020603050405020304" pitchFamily="18" charset="0"/>
                <a:cs typeface="Times New Roman" panose="02020603050405020304" pitchFamily="18" charset="0"/>
              </a:rPr>
              <a:t>Commerce.ust.edu.ph</a:t>
            </a:r>
            <a:endParaRPr sz="4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3">
            <a:extLst>
              <a:ext uri="{FF2B5EF4-FFF2-40B4-BE49-F238E27FC236}">
                <a16:creationId xmlns:a16="http://schemas.microsoft.com/office/drawing/2014/main" id="{244AD6B0-9B89-46A4-99CC-C514C92611BC}"/>
              </a:ext>
            </a:extLst>
          </p:cNvPr>
          <p:cNvSpPr>
            <a:spLocks noGrp="1"/>
          </p:cNvSpPr>
          <p:nvPr>
            <p:ph type="title"/>
          </p:nvPr>
        </p:nvSpPr>
        <p:spPr>
          <a:xfrm>
            <a:off x="628650" y="365125"/>
            <a:ext cx="7886700" cy="6035675"/>
          </a:xfrm>
        </p:spPr>
        <p:txBody>
          <a:bodyPr/>
          <a:lstStyle/>
          <a:p>
            <a:pPr algn="ctr" eaLnBrk="1" hangingPunct="1"/>
            <a:r>
              <a:rPr lang="en-US" altLang="en-US" sz="3200" b="1">
                <a:latin typeface="Times New Roman" panose="02020603050405020304" pitchFamily="18" charset="0"/>
                <a:cs typeface="Times New Roman" panose="02020603050405020304" pitchFamily="18" charset="0"/>
              </a:rPr>
              <a:t>TIPS</a:t>
            </a:r>
            <a:br>
              <a:rPr lang="en-US" altLang="en-US" sz="3200" b="1">
                <a:latin typeface="Times New Roman" panose="02020603050405020304" pitchFamily="18" charset="0"/>
                <a:cs typeface="Times New Roman" panose="02020603050405020304" pitchFamily="18" charset="0"/>
              </a:rPr>
            </a:br>
            <a:endParaRPr lang="en-US" altLang="en-US" sz="3200" b="1">
              <a:latin typeface="Times New Roman" panose="02020603050405020304" pitchFamily="18" charset="0"/>
              <a:cs typeface="Times New Roman" panose="02020603050405020304" pitchFamily="18" charset="0"/>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Content Placeholder 2">
            <a:extLst>
              <a:ext uri="{FF2B5EF4-FFF2-40B4-BE49-F238E27FC236}">
                <a16:creationId xmlns:a16="http://schemas.microsoft.com/office/drawing/2014/main" id="{B989EB18-7A6B-40F0-8985-B07674961589}"/>
              </a:ext>
            </a:extLst>
          </p:cNvPr>
          <p:cNvSpPr>
            <a:spLocks noGrp="1"/>
          </p:cNvSpPr>
          <p:nvPr>
            <p:ph idx="4294967295"/>
          </p:nvPr>
        </p:nvSpPr>
        <p:spPr>
          <a:xfrm>
            <a:off x="914400" y="1752600"/>
            <a:ext cx="7467600" cy="3657600"/>
          </a:xfrm>
        </p:spPr>
        <p:txBody>
          <a:bodyPr/>
          <a:lstStyle/>
          <a:p>
            <a:pPr marL="406400" indent="-406400" eaLnBrk="1" hangingPunct="1">
              <a:spcBef>
                <a:spcPts val="575"/>
              </a:spcBef>
            </a:pPr>
            <a:r>
              <a:rPr lang="fil-PH" altLang="en-US" sz="3200" b="1">
                <a:latin typeface="Times New Roman" panose="02020603050405020304" pitchFamily="18" charset="0"/>
                <a:cs typeface="Times New Roman" panose="02020603050405020304" pitchFamily="18" charset="0"/>
              </a:rPr>
              <a:t>DO YOUR HOMEWORK</a:t>
            </a:r>
          </a:p>
          <a:p>
            <a:pPr marL="406400" indent="-406400" eaLnBrk="1" hangingPunct="1">
              <a:spcBef>
                <a:spcPts val="575"/>
              </a:spcBef>
            </a:pPr>
            <a:endParaRPr lang="fil-PH" altLang="en-US" sz="3200" b="1">
              <a:latin typeface="Times New Roman" panose="02020603050405020304" pitchFamily="18" charset="0"/>
              <a:cs typeface="Times New Roman" panose="02020603050405020304" pitchFamily="18" charset="0"/>
            </a:endParaRPr>
          </a:p>
          <a:p>
            <a:pPr marL="406400" indent="-406400" eaLnBrk="1" hangingPunct="1">
              <a:spcBef>
                <a:spcPts val="575"/>
              </a:spcBef>
            </a:pPr>
            <a:endParaRPr lang="fil-PH" altLang="en-US" sz="3200" b="1">
              <a:latin typeface="Times New Roman" panose="02020603050405020304" pitchFamily="18" charset="0"/>
              <a:cs typeface="Times New Roman" panose="02020603050405020304" pitchFamily="18" charset="0"/>
            </a:endParaRPr>
          </a:p>
          <a:p>
            <a:pPr marL="406400" indent="-406400" eaLnBrk="1" hangingPunct="1">
              <a:spcBef>
                <a:spcPts val="575"/>
              </a:spcBef>
            </a:pPr>
            <a:r>
              <a:rPr lang="fil-PH" altLang="en-US" sz="3200" b="1">
                <a:latin typeface="Times New Roman" panose="02020603050405020304" pitchFamily="18" charset="0"/>
                <a:cs typeface="Times New Roman" panose="02020603050405020304" pitchFamily="18" charset="0"/>
              </a:rPr>
              <a:t>Research about the company. Learn    about its history,  culture, the company itself, the industry, etc.</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Content Placeholder 2">
            <a:extLst>
              <a:ext uri="{FF2B5EF4-FFF2-40B4-BE49-F238E27FC236}">
                <a16:creationId xmlns:a16="http://schemas.microsoft.com/office/drawing/2014/main" id="{A2D162AA-6752-4309-83F8-9988720B1C12}"/>
              </a:ext>
            </a:extLst>
          </p:cNvPr>
          <p:cNvSpPr>
            <a:spLocks noGrp="1"/>
          </p:cNvSpPr>
          <p:nvPr>
            <p:ph idx="4294967295"/>
          </p:nvPr>
        </p:nvSpPr>
        <p:spPr>
          <a:xfrm>
            <a:off x="914400" y="1752600"/>
            <a:ext cx="7467600" cy="3657600"/>
          </a:xfrm>
        </p:spPr>
        <p:txBody>
          <a:bodyPr/>
          <a:lstStyle/>
          <a:p>
            <a:pPr marL="406400" indent="-406400" eaLnBrk="1" hangingPunct="1">
              <a:spcBef>
                <a:spcPts val="575"/>
              </a:spcBef>
            </a:pPr>
            <a:r>
              <a:rPr lang="fil-PH" altLang="en-US" sz="3200" b="1">
                <a:latin typeface="Times New Roman" panose="02020603050405020304" pitchFamily="18" charset="0"/>
                <a:cs typeface="Times New Roman" panose="02020603050405020304" pitchFamily="18" charset="0"/>
              </a:rPr>
              <a:t>CLARIFY</a:t>
            </a:r>
          </a:p>
          <a:p>
            <a:pPr marL="406400" indent="-406400" eaLnBrk="1" hangingPunct="1">
              <a:spcBef>
                <a:spcPts val="575"/>
              </a:spcBef>
            </a:pPr>
            <a:endParaRPr lang="fil-PH" altLang="en-US" sz="3200" b="1">
              <a:latin typeface="Times New Roman" panose="02020603050405020304" pitchFamily="18" charset="0"/>
              <a:cs typeface="Times New Roman" panose="02020603050405020304" pitchFamily="18" charset="0"/>
            </a:endParaRPr>
          </a:p>
          <a:p>
            <a:pPr marL="406400" indent="-406400" eaLnBrk="1" hangingPunct="1">
              <a:spcBef>
                <a:spcPts val="575"/>
              </a:spcBef>
            </a:pPr>
            <a:endParaRPr lang="fil-PH" altLang="en-US" sz="3200" b="1">
              <a:latin typeface="Times New Roman" panose="02020603050405020304" pitchFamily="18" charset="0"/>
              <a:cs typeface="Times New Roman" panose="02020603050405020304" pitchFamily="18" charset="0"/>
            </a:endParaRPr>
          </a:p>
          <a:p>
            <a:pPr marL="406400" indent="-406400" eaLnBrk="1" hangingPunct="1">
              <a:spcBef>
                <a:spcPts val="575"/>
              </a:spcBef>
            </a:pPr>
            <a:r>
              <a:rPr lang="fil-PH" altLang="en-US" sz="3200" b="1">
                <a:latin typeface="Times New Roman" panose="02020603050405020304" pitchFamily="18" charset="0"/>
                <a:cs typeface="Times New Roman" panose="02020603050405020304" pitchFamily="18" charset="0"/>
              </a:rPr>
              <a:t>Know what to expect and what your employer expects from you.</a:t>
            </a:r>
          </a:p>
          <a:p>
            <a:pPr marL="406400" indent="-406400" eaLnBrk="1" hangingPunct="1">
              <a:spcBef>
                <a:spcPts val="575"/>
              </a:spcBef>
            </a:pPr>
            <a:r>
              <a:rPr lang="fil-PH" altLang="en-US" sz="3200" b="1">
                <a:latin typeface="Times New Roman" panose="02020603050405020304" pitchFamily="18" charset="0"/>
                <a:cs typeface="Times New Roman" panose="02020603050405020304" pitchFamily="18" charset="0"/>
              </a:rPr>
              <a:t>Ask about your job responsibilities.</a:t>
            </a:r>
          </a:p>
          <a:p>
            <a:pPr marL="406400" indent="-406400" eaLnBrk="1" hangingPunct="1">
              <a:spcBef>
                <a:spcPts val="575"/>
              </a:spcBef>
            </a:pPr>
            <a:endParaRPr lang="fil-PH" altLang="en-US" sz="3200" b="1">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bject 12">
            <a:extLst>
              <a:ext uri="{FF2B5EF4-FFF2-40B4-BE49-F238E27FC236}">
                <a16:creationId xmlns:a16="http://schemas.microsoft.com/office/drawing/2014/main" id="{819FC99F-2D73-4078-AD74-780AC48B24A0}"/>
              </a:ext>
            </a:extLst>
          </p:cNvPr>
          <p:cNvSpPr>
            <a:spLocks/>
          </p:cNvSpPr>
          <p:nvPr/>
        </p:nvSpPr>
        <p:spPr bwMode="auto">
          <a:xfrm>
            <a:off x="1014413" y="0"/>
            <a:ext cx="74612" cy="6858000"/>
          </a:xfrm>
          <a:custGeom>
            <a:avLst/>
            <a:gdLst>
              <a:gd name="T0" fmla="*/ 0 w 73659"/>
              <a:gd name="T1" fmla="*/ 6858000 h 6858000"/>
              <a:gd name="T2" fmla="*/ 123917 w 73659"/>
              <a:gd name="T3" fmla="*/ 6858000 h 6858000"/>
              <a:gd name="T4" fmla="*/ 123917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1507" name="object 13">
            <a:extLst>
              <a:ext uri="{FF2B5EF4-FFF2-40B4-BE49-F238E27FC236}">
                <a16:creationId xmlns:a16="http://schemas.microsoft.com/office/drawing/2014/main" id="{7491BDB1-12D4-4057-B635-FD98465D4E1E}"/>
              </a:ext>
            </a:extLst>
          </p:cNvPr>
          <p:cNvSpPr>
            <a:spLocks/>
          </p:cNvSpPr>
          <p:nvPr/>
        </p:nvSpPr>
        <p:spPr bwMode="auto">
          <a:xfrm>
            <a:off x="1066800" y="11811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6" name="object 16">
            <a:extLst>
              <a:ext uri="{FF2B5EF4-FFF2-40B4-BE49-F238E27FC236}">
                <a16:creationId xmlns:a16="http://schemas.microsoft.com/office/drawing/2014/main" id="{9F99A4B2-E3CC-4C7C-B778-470320AA4AE3}"/>
              </a:ext>
            </a:extLst>
          </p:cNvPr>
          <p:cNvSpPr txBox="1">
            <a:spLocks noGrp="1"/>
          </p:cNvSpPr>
          <p:nvPr>
            <p:ph type="title"/>
          </p:nvPr>
        </p:nvSpPr>
        <p:spPr>
          <a:xfrm>
            <a:off x="1325563" y="-125413"/>
            <a:ext cx="6400800" cy="1154113"/>
          </a:xfrm>
        </p:spPr>
        <p:txBody>
          <a:bodyPr lIns="0" tIns="264159" rIns="0" bIns="0" rtlCol="0">
            <a:spAutoFit/>
          </a:bodyPr>
          <a:lstStyle/>
          <a:p>
            <a:pPr marL="637540" eaLnBrk="1" fontAlgn="auto" hangingPunct="1">
              <a:spcAft>
                <a:spcPts val="0"/>
              </a:spcAft>
              <a:defRPr/>
            </a:pPr>
            <a:r>
              <a:rPr sz="3200" spc="-15" dirty="0">
                <a:latin typeface="Times New Roman" panose="02020603050405020304" pitchFamily="18" charset="0"/>
                <a:cs typeface="Times New Roman" panose="02020603050405020304" pitchFamily="18" charset="0"/>
              </a:rPr>
              <a:t>How </a:t>
            </a:r>
            <a:r>
              <a:rPr sz="3200" dirty="0">
                <a:latin typeface="Times New Roman" panose="02020603050405020304" pitchFamily="18" charset="0"/>
                <a:cs typeface="Times New Roman" panose="02020603050405020304" pitchFamily="18" charset="0"/>
              </a:rPr>
              <a:t>to </a:t>
            </a:r>
            <a:r>
              <a:rPr sz="3200" spc="-30" dirty="0">
                <a:latin typeface="Times New Roman" panose="02020603050405020304" pitchFamily="18" charset="0"/>
                <a:cs typeface="Times New Roman" panose="02020603050405020304" pitchFamily="18" charset="0"/>
              </a:rPr>
              <a:t>go </a:t>
            </a:r>
            <a:r>
              <a:rPr sz="3200" dirty="0">
                <a:latin typeface="Times New Roman" panose="02020603050405020304" pitchFamily="18" charset="0"/>
                <a:cs typeface="Times New Roman" panose="02020603050405020304" pitchFamily="18" charset="0"/>
              </a:rPr>
              <a:t>about the</a:t>
            </a:r>
            <a:r>
              <a:rPr lang="en-PH" sz="3200" dirty="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P</a:t>
            </a:r>
            <a:r>
              <a:rPr lang="en-US" sz="3200" spc="-5" dirty="0">
                <a:latin typeface="Times New Roman" panose="02020603050405020304" pitchFamily="18" charset="0"/>
                <a:cs typeface="Times New Roman" panose="02020603050405020304" pitchFamily="18" charset="0"/>
              </a:rPr>
              <a:t>r</a:t>
            </a:r>
            <a:r>
              <a:rPr sz="3200" spc="-5" dirty="0">
                <a:latin typeface="Times New Roman" panose="02020603050405020304" pitchFamily="18" charset="0"/>
                <a:cs typeface="Times New Roman" panose="02020603050405020304" pitchFamily="18" charset="0"/>
              </a:rPr>
              <a:t>acticum </a:t>
            </a:r>
            <a:r>
              <a:rPr sz="3200" spc="-15" dirty="0">
                <a:latin typeface="Times New Roman" panose="02020603050405020304" pitchFamily="18" charset="0"/>
                <a:cs typeface="Times New Roman" panose="02020603050405020304" pitchFamily="18" charset="0"/>
              </a:rPr>
              <a:t>Process</a:t>
            </a:r>
            <a:endParaRPr sz="3200" dirty="0">
              <a:latin typeface="Times New Roman" panose="02020603050405020304" pitchFamily="18" charset="0"/>
              <a:cs typeface="Times New Roman" panose="02020603050405020304" pitchFamily="18" charset="0"/>
            </a:endParaRPr>
          </a:p>
        </p:txBody>
      </p:sp>
      <p:sp>
        <p:nvSpPr>
          <p:cNvPr id="21509" name="object 18">
            <a:extLst>
              <a:ext uri="{FF2B5EF4-FFF2-40B4-BE49-F238E27FC236}">
                <a16:creationId xmlns:a16="http://schemas.microsoft.com/office/drawing/2014/main" id="{1D7B0188-3D6C-4AAE-94BC-8A5D77090845}"/>
              </a:ext>
            </a:extLst>
          </p:cNvPr>
          <p:cNvSpPr txBox="1">
            <a:spLocks noChangeArrowheads="1"/>
          </p:cNvSpPr>
          <p:nvPr/>
        </p:nvSpPr>
        <p:spPr bwMode="auto">
          <a:xfrm>
            <a:off x="1066800" y="1371600"/>
            <a:ext cx="78009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527050" algn="l"/>
              </a:tabLst>
              <a:defRPr>
                <a:solidFill>
                  <a:schemeClr val="tx1"/>
                </a:solidFill>
                <a:latin typeface="Tahoma" panose="020B0604030504040204" pitchFamily="34" charset="0"/>
                <a:cs typeface="Arial" panose="020B0604020202020204" pitchFamily="34" charset="0"/>
              </a:defRPr>
            </a:lvl1pPr>
            <a:lvl2pPr marL="742950" indent="-285750">
              <a:tabLst>
                <a:tab pos="527050" algn="l"/>
              </a:tabLst>
              <a:defRPr>
                <a:solidFill>
                  <a:schemeClr val="tx1"/>
                </a:solidFill>
                <a:latin typeface="Tahoma" panose="020B0604030504040204" pitchFamily="34" charset="0"/>
                <a:cs typeface="Arial" panose="020B0604020202020204" pitchFamily="34" charset="0"/>
              </a:defRPr>
            </a:lvl2pPr>
            <a:lvl3pPr marL="1143000" indent="-228600">
              <a:tabLst>
                <a:tab pos="527050" algn="l"/>
              </a:tabLst>
              <a:defRPr>
                <a:solidFill>
                  <a:schemeClr val="tx1"/>
                </a:solidFill>
                <a:latin typeface="Tahoma" panose="020B0604030504040204" pitchFamily="34" charset="0"/>
                <a:cs typeface="Arial" panose="020B0604020202020204" pitchFamily="34" charset="0"/>
              </a:defRPr>
            </a:lvl3pPr>
            <a:lvl4pPr marL="1600200" indent="-228600">
              <a:tabLst>
                <a:tab pos="527050" algn="l"/>
              </a:tabLst>
              <a:defRPr>
                <a:solidFill>
                  <a:schemeClr val="tx1"/>
                </a:solidFill>
                <a:latin typeface="Tahoma" panose="020B0604030504040204" pitchFamily="34" charset="0"/>
                <a:cs typeface="Arial" panose="020B0604020202020204" pitchFamily="34" charset="0"/>
              </a:defRPr>
            </a:lvl4pPr>
            <a:lvl5pPr marL="2057400" indent="-228600">
              <a:tabLst>
                <a:tab pos="527050"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9pPr>
          </a:lstStyle>
          <a:p>
            <a:pPr>
              <a:lnSpc>
                <a:spcPct val="150000"/>
              </a:lnSpc>
              <a:buClr>
                <a:srgbClr val="00853C"/>
              </a:buClr>
              <a:buSzPct val="80000"/>
            </a:pPr>
            <a:r>
              <a:rPr lang="en-PH" altLang="en-US" sz="3200" b="1">
                <a:solidFill>
                  <a:srgbClr val="FF0000"/>
                </a:solidFill>
                <a:latin typeface="Times New Roman" panose="02020603050405020304" pitchFamily="18" charset="0"/>
                <a:cs typeface="Times New Roman" panose="02020603050405020304" pitchFamily="18" charset="0"/>
              </a:rPr>
              <a:t>Attend </a:t>
            </a:r>
            <a:r>
              <a:rPr lang="en-US" altLang="en-US" sz="3200" b="1">
                <a:solidFill>
                  <a:srgbClr val="FF0000"/>
                </a:solidFill>
                <a:latin typeface="Times New Roman" panose="02020603050405020304" pitchFamily="18" charset="0"/>
                <a:cs typeface="Times New Roman" panose="02020603050405020304" pitchFamily="18" charset="0"/>
              </a:rPr>
              <a:t>Practicum/OJT Briefing/Orientation </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Content Placeholder 2">
            <a:extLst>
              <a:ext uri="{FF2B5EF4-FFF2-40B4-BE49-F238E27FC236}">
                <a16:creationId xmlns:a16="http://schemas.microsoft.com/office/drawing/2014/main" id="{68BFDC0D-AAAF-4492-AD04-0B6CABA053E8}"/>
              </a:ext>
            </a:extLst>
          </p:cNvPr>
          <p:cNvSpPr>
            <a:spLocks noGrp="1"/>
          </p:cNvSpPr>
          <p:nvPr>
            <p:ph idx="4294967295"/>
          </p:nvPr>
        </p:nvSpPr>
        <p:spPr>
          <a:xfrm>
            <a:off x="914400" y="1752600"/>
            <a:ext cx="7467600" cy="3657600"/>
          </a:xfrm>
        </p:spPr>
        <p:txBody>
          <a:bodyPr/>
          <a:lstStyle/>
          <a:p>
            <a:pPr marL="406400" indent="-406400" eaLnBrk="1" hangingPunct="1">
              <a:spcBef>
                <a:spcPts val="575"/>
              </a:spcBef>
            </a:pPr>
            <a:r>
              <a:rPr lang="fil-PH" altLang="en-US" sz="3200" b="1">
                <a:latin typeface="Times New Roman" panose="02020603050405020304" pitchFamily="18" charset="0"/>
                <a:cs typeface="Times New Roman" panose="02020603050405020304" pitchFamily="18" charset="0"/>
              </a:rPr>
              <a:t>SHOW COMMITMENT</a:t>
            </a:r>
          </a:p>
          <a:p>
            <a:pPr marL="406400" indent="-406400" eaLnBrk="1" hangingPunct="1">
              <a:spcBef>
                <a:spcPts val="575"/>
              </a:spcBef>
            </a:pPr>
            <a:endParaRPr lang="fil-PH" altLang="en-US" sz="3200" b="1">
              <a:latin typeface="Times New Roman" panose="02020603050405020304" pitchFamily="18" charset="0"/>
              <a:cs typeface="Times New Roman" panose="02020603050405020304" pitchFamily="18" charset="0"/>
            </a:endParaRPr>
          </a:p>
          <a:p>
            <a:pPr marL="406400" indent="-406400" eaLnBrk="1" hangingPunct="1">
              <a:spcBef>
                <a:spcPts val="575"/>
              </a:spcBef>
            </a:pPr>
            <a:endParaRPr lang="fil-PH" altLang="en-US" sz="3200" b="1">
              <a:latin typeface="Times New Roman" panose="02020603050405020304" pitchFamily="18" charset="0"/>
              <a:cs typeface="Times New Roman" panose="02020603050405020304" pitchFamily="18" charset="0"/>
            </a:endParaRPr>
          </a:p>
          <a:p>
            <a:pPr marL="406400" indent="-406400" eaLnBrk="1" hangingPunct="1">
              <a:spcBef>
                <a:spcPts val="575"/>
              </a:spcBef>
            </a:pPr>
            <a:r>
              <a:rPr lang="fil-PH" altLang="en-US" sz="3200" b="1">
                <a:latin typeface="Times New Roman" panose="02020603050405020304" pitchFamily="18" charset="0"/>
                <a:cs typeface="Times New Roman" panose="02020603050405020304" pitchFamily="18" charset="0"/>
              </a:rPr>
              <a:t>Show up on time online.</a:t>
            </a:r>
          </a:p>
          <a:p>
            <a:pPr marL="406400" indent="-406400" eaLnBrk="1" hangingPunct="1">
              <a:spcBef>
                <a:spcPts val="575"/>
              </a:spcBef>
            </a:pPr>
            <a:r>
              <a:rPr lang="fil-PH" altLang="en-US" sz="3200" b="1">
                <a:latin typeface="Times New Roman" panose="02020603050405020304" pitchFamily="18" charset="0"/>
                <a:cs typeface="Times New Roman" panose="02020603050405020304" pitchFamily="18" charset="0"/>
              </a:rPr>
              <a:t>Focus on your job.</a:t>
            </a:r>
          </a:p>
          <a:p>
            <a:pPr marL="406400" indent="-406400" eaLnBrk="1" hangingPunct="1">
              <a:spcBef>
                <a:spcPts val="575"/>
              </a:spcBef>
            </a:pPr>
            <a:r>
              <a:rPr lang="fil-PH" altLang="en-US" sz="3200" b="1">
                <a:latin typeface="Times New Roman" panose="02020603050405020304" pitchFamily="18" charset="0"/>
                <a:cs typeface="Times New Roman" panose="02020603050405020304" pitchFamily="18" charset="0"/>
              </a:rPr>
              <a:t>Do whatever it takes to do the job well.</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Content Placeholder 2">
            <a:extLst>
              <a:ext uri="{FF2B5EF4-FFF2-40B4-BE49-F238E27FC236}">
                <a16:creationId xmlns:a16="http://schemas.microsoft.com/office/drawing/2014/main" id="{4CBE300D-10B5-4E2F-ABF1-B944989275B9}"/>
              </a:ext>
            </a:extLst>
          </p:cNvPr>
          <p:cNvSpPr>
            <a:spLocks noGrp="1"/>
          </p:cNvSpPr>
          <p:nvPr>
            <p:ph idx="4294967295"/>
          </p:nvPr>
        </p:nvSpPr>
        <p:spPr>
          <a:xfrm>
            <a:off x="914400" y="1752600"/>
            <a:ext cx="7467600" cy="3657600"/>
          </a:xfrm>
        </p:spPr>
        <p:txBody>
          <a:bodyPr rtlCol="0">
            <a:normAutofit lnSpcReduction="10000"/>
          </a:bodyPr>
          <a:lstStyle/>
          <a:p>
            <a:pPr marL="406400" indent="-406400" eaLnBrk="1" hangingPunct="1">
              <a:spcBef>
                <a:spcPts val="575"/>
              </a:spcBef>
              <a:defRPr/>
            </a:pPr>
            <a:r>
              <a:rPr lang="fil-PH" altLang="en-US" sz="3200" b="1" dirty="0">
                <a:latin typeface="Times New Roman" panose="02020603050405020304" pitchFamily="18" charset="0"/>
                <a:cs typeface="Times New Roman" panose="02020603050405020304" pitchFamily="18" charset="0"/>
              </a:rPr>
              <a:t>TREAT IT LIKE A REAL JOB</a:t>
            </a:r>
          </a:p>
          <a:p>
            <a:pPr marL="406400" indent="-406400" eaLnBrk="1" hangingPunct="1">
              <a:spcBef>
                <a:spcPts val="575"/>
              </a:spcBef>
              <a:defRPr/>
            </a:pPr>
            <a:endParaRPr lang="fil-PH" altLang="en-US" sz="3200" b="1" dirty="0">
              <a:latin typeface="Times New Roman" panose="02020603050405020304" pitchFamily="18" charset="0"/>
              <a:cs typeface="Times New Roman" panose="02020603050405020304" pitchFamily="18" charset="0"/>
            </a:endParaRPr>
          </a:p>
          <a:p>
            <a:pPr marL="406400" indent="-406400" eaLnBrk="1" hangingPunct="1">
              <a:spcBef>
                <a:spcPts val="575"/>
              </a:spcBef>
              <a:defRPr/>
            </a:pPr>
            <a:endParaRPr lang="fil-PH" altLang="en-US" sz="3200" b="1" dirty="0">
              <a:latin typeface="Times New Roman" panose="02020603050405020304" pitchFamily="18" charset="0"/>
              <a:cs typeface="Times New Roman" panose="02020603050405020304" pitchFamily="18" charset="0"/>
            </a:endParaRPr>
          </a:p>
          <a:p>
            <a:pPr marL="406400" indent="-406400" eaLnBrk="1" hangingPunct="1">
              <a:spcBef>
                <a:spcPts val="575"/>
              </a:spcBef>
              <a:defRPr/>
            </a:pPr>
            <a:r>
              <a:rPr lang="fil-PH" altLang="en-US" sz="3200" b="1" dirty="0">
                <a:latin typeface="Times New Roman" panose="02020603050405020304" pitchFamily="18" charset="0"/>
                <a:cs typeface="Times New Roman" panose="02020603050405020304" pitchFamily="18" charset="0"/>
              </a:rPr>
              <a:t>Treat the work given to you seriously</a:t>
            </a:r>
          </a:p>
          <a:p>
            <a:pPr marL="406400" indent="-406400" eaLnBrk="1" hangingPunct="1">
              <a:spcBef>
                <a:spcPts val="575"/>
              </a:spcBef>
              <a:defRPr/>
            </a:pPr>
            <a:r>
              <a:rPr lang="fil-PH" altLang="en-US" sz="3200" b="1" dirty="0">
                <a:latin typeface="Times New Roman" panose="02020603050405020304" pitchFamily="18" charset="0"/>
                <a:cs typeface="Times New Roman" panose="02020603050405020304" pitchFamily="18" charset="0"/>
              </a:rPr>
              <a:t>You are working in a real world organization so any work you do or mistakes you make will have an impact at some level.</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Content Placeholder 2">
            <a:extLst>
              <a:ext uri="{FF2B5EF4-FFF2-40B4-BE49-F238E27FC236}">
                <a16:creationId xmlns:a16="http://schemas.microsoft.com/office/drawing/2014/main" id="{6161DFC5-8804-4E1F-8377-83B8078FA473}"/>
              </a:ext>
            </a:extLst>
          </p:cNvPr>
          <p:cNvSpPr>
            <a:spLocks noGrp="1"/>
          </p:cNvSpPr>
          <p:nvPr>
            <p:ph idx="4294967295"/>
          </p:nvPr>
        </p:nvSpPr>
        <p:spPr>
          <a:xfrm>
            <a:off x="914400" y="1752600"/>
            <a:ext cx="7467600" cy="3657600"/>
          </a:xfrm>
        </p:spPr>
        <p:txBody>
          <a:bodyPr/>
          <a:lstStyle/>
          <a:p>
            <a:pPr marL="406400" indent="-406400" eaLnBrk="1" hangingPunct="1">
              <a:spcBef>
                <a:spcPts val="575"/>
              </a:spcBef>
            </a:pPr>
            <a:r>
              <a:rPr lang="fil-PH" altLang="en-US" sz="3200" b="1">
                <a:latin typeface="Times New Roman" panose="02020603050405020304" pitchFamily="18" charset="0"/>
                <a:cs typeface="Times New Roman" panose="02020603050405020304" pitchFamily="18" charset="0"/>
              </a:rPr>
              <a:t>ASK FOR FEEDBACK</a:t>
            </a:r>
          </a:p>
          <a:p>
            <a:pPr marL="406400" indent="-406400" eaLnBrk="1" hangingPunct="1">
              <a:spcBef>
                <a:spcPts val="575"/>
              </a:spcBef>
            </a:pPr>
            <a:endParaRPr lang="fil-PH" altLang="en-US" sz="3200" b="1">
              <a:latin typeface="Times New Roman" panose="02020603050405020304" pitchFamily="18" charset="0"/>
              <a:cs typeface="Times New Roman" panose="02020603050405020304" pitchFamily="18" charset="0"/>
            </a:endParaRPr>
          </a:p>
          <a:p>
            <a:pPr marL="406400" indent="-406400" eaLnBrk="1" hangingPunct="1">
              <a:spcBef>
                <a:spcPts val="575"/>
              </a:spcBef>
            </a:pPr>
            <a:endParaRPr lang="fil-PH" altLang="en-US" sz="3200" b="1">
              <a:latin typeface="Times New Roman" panose="02020603050405020304" pitchFamily="18" charset="0"/>
              <a:cs typeface="Times New Roman" panose="02020603050405020304" pitchFamily="18" charset="0"/>
            </a:endParaRPr>
          </a:p>
          <a:p>
            <a:pPr marL="406400" indent="-406400" eaLnBrk="1" hangingPunct="1">
              <a:spcBef>
                <a:spcPts val="575"/>
              </a:spcBef>
            </a:pPr>
            <a:r>
              <a:rPr lang="fil-PH" altLang="en-US" sz="3200" b="1">
                <a:latin typeface="Times New Roman" panose="02020603050405020304" pitchFamily="18" charset="0"/>
                <a:cs typeface="Times New Roman" panose="02020603050405020304" pitchFamily="18" charset="0"/>
              </a:rPr>
              <a:t>Do not be afraid to ask for feedback throughout your online time with the company.</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Content Placeholder 2">
            <a:extLst>
              <a:ext uri="{FF2B5EF4-FFF2-40B4-BE49-F238E27FC236}">
                <a16:creationId xmlns:a16="http://schemas.microsoft.com/office/drawing/2014/main" id="{786B2C8C-BFED-47A1-A8A6-3EA97A573513}"/>
              </a:ext>
            </a:extLst>
          </p:cNvPr>
          <p:cNvSpPr>
            <a:spLocks noGrp="1"/>
          </p:cNvSpPr>
          <p:nvPr>
            <p:ph idx="4294967295"/>
          </p:nvPr>
        </p:nvSpPr>
        <p:spPr>
          <a:xfrm>
            <a:off x="914400" y="1752600"/>
            <a:ext cx="7467600" cy="3657600"/>
          </a:xfrm>
        </p:spPr>
        <p:txBody>
          <a:bodyPr/>
          <a:lstStyle/>
          <a:p>
            <a:pPr marL="406400" indent="-406400" eaLnBrk="1" hangingPunct="1">
              <a:spcBef>
                <a:spcPts val="575"/>
              </a:spcBef>
            </a:pPr>
            <a:r>
              <a:rPr lang="fil-PH" altLang="en-US" sz="3200" b="1">
                <a:latin typeface="Times New Roman" panose="02020603050405020304" pitchFamily="18" charset="0"/>
                <a:cs typeface="Times New Roman" panose="02020603050405020304" pitchFamily="18" charset="0"/>
              </a:rPr>
              <a:t>FINALLY</a:t>
            </a:r>
          </a:p>
          <a:p>
            <a:pPr marL="406400" indent="-406400" eaLnBrk="1" hangingPunct="1">
              <a:spcBef>
                <a:spcPts val="575"/>
              </a:spcBef>
            </a:pPr>
            <a:endParaRPr lang="fil-PH" altLang="en-US" sz="3200" b="1">
              <a:latin typeface="Times New Roman" panose="02020603050405020304" pitchFamily="18" charset="0"/>
              <a:cs typeface="Times New Roman" panose="02020603050405020304" pitchFamily="18" charset="0"/>
            </a:endParaRPr>
          </a:p>
          <a:p>
            <a:pPr marL="406400" indent="-406400" eaLnBrk="1" hangingPunct="1">
              <a:spcBef>
                <a:spcPts val="575"/>
              </a:spcBef>
            </a:pPr>
            <a:r>
              <a:rPr lang="fil-PH" altLang="en-US" sz="3200" b="1">
                <a:latin typeface="Times New Roman" panose="02020603050405020304" pitchFamily="18" charset="0"/>
                <a:cs typeface="Times New Roman" panose="02020603050405020304" pitchFamily="18" charset="0"/>
              </a:rPr>
              <a:t>Do not RUSH but</a:t>
            </a:r>
          </a:p>
          <a:p>
            <a:pPr marL="406400" indent="-406400" eaLnBrk="1" hangingPunct="1">
              <a:spcBef>
                <a:spcPts val="575"/>
              </a:spcBef>
            </a:pPr>
            <a:r>
              <a:rPr lang="fil-PH" altLang="en-US" sz="3200" b="1">
                <a:latin typeface="Times New Roman" panose="02020603050405020304" pitchFamily="18" charset="0"/>
                <a:cs typeface="Times New Roman" panose="02020603050405020304" pitchFamily="18" charset="0"/>
              </a:rPr>
              <a:t>Do not CRAM also</a:t>
            </a:r>
          </a:p>
          <a:p>
            <a:pPr marL="406400" indent="-406400" eaLnBrk="1" hangingPunct="1">
              <a:spcBef>
                <a:spcPts val="575"/>
              </a:spcBef>
            </a:pPr>
            <a:r>
              <a:rPr lang="fil-PH" altLang="en-US" sz="3200" b="1">
                <a:latin typeface="Times New Roman" panose="02020603050405020304" pitchFamily="18" charset="0"/>
                <a:cs typeface="Times New Roman" panose="02020603050405020304" pitchFamily="18" charset="0"/>
              </a:rPr>
              <a:t>Take your time within the allotted five month period for your Modular Ouput</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a:extLst>
              <a:ext uri="{FF2B5EF4-FFF2-40B4-BE49-F238E27FC236}">
                <a16:creationId xmlns:a16="http://schemas.microsoft.com/office/drawing/2014/main" id="{F554E049-0AC1-450E-B5DC-0967DBB0A79D}"/>
              </a:ext>
            </a:extLst>
          </p:cNvPr>
          <p:cNvSpPr>
            <a:spLocks noGrp="1"/>
          </p:cNvSpPr>
          <p:nvPr>
            <p:ph type="title"/>
          </p:nvPr>
        </p:nvSpPr>
        <p:spPr>
          <a:xfrm>
            <a:off x="628650" y="365125"/>
            <a:ext cx="7886700" cy="6035675"/>
          </a:xfrm>
        </p:spPr>
        <p:txBody>
          <a:bodyPr/>
          <a:lstStyle/>
          <a:p>
            <a:pPr algn="ctr"/>
            <a:r>
              <a:rPr lang="en-US" altLang="en-US" b="1">
                <a:latin typeface="Times New Roman" panose="02020603050405020304" pitchFamily="18" charset="0"/>
                <a:cs typeface="Times New Roman" panose="02020603050405020304" pitchFamily="18" charset="0"/>
              </a:rPr>
              <a:t>Companies that showed interest to accept Online Interns:</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a:extLst>
              <a:ext uri="{FF2B5EF4-FFF2-40B4-BE49-F238E27FC236}">
                <a16:creationId xmlns:a16="http://schemas.microsoft.com/office/drawing/2014/main" id="{059ACDE0-93F3-4436-94F4-45B07F6E8BD2}"/>
              </a:ext>
            </a:extLst>
          </p:cNvPr>
          <p:cNvSpPr>
            <a:spLocks noGrp="1"/>
          </p:cNvSpPr>
          <p:nvPr>
            <p:ph type="title"/>
          </p:nvPr>
        </p:nvSpPr>
        <p:spPr/>
        <p:txBody>
          <a:bodyPr/>
          <a:lstStyle/>
          <a:p>
            <a:endParaRPr lang="en-US" altLang="en-US"/>
          </a:p>
        </p:txBody>
      </p:sp>
      <p:sp>
        <p:nvSpPr>
          <p:cNvPr id="156675" name="Content Placeholder 2">
            <a:extLst>
              <a:ext uri="{FF2B5EF4-FFF2-40B4-BE49-F238E27FC236}">
                <a16:creationId xmlns:a16="http://schemas.microsoft.com/office/drawing/2014/main" id="{1D9CDF95-F500-4A77-8898-55C599D85609}"/>
              </a:ext>
            </a:extLst>
          </p:cNvPr>
          <p:cNvSpPr>
            <a:spLocks noGrp="1"/>
          </p:cNvSpPr>
          <p:nvPr>
            <p:ph idx="1"/>
          </p:nvPr>
        </p:nvSpPr>
        <p:spPr/>
        <p:txBody>
          <a:bodyPr/>
          <a:lstStyle/>
          <a:p>
            <a:endParaRPr lang="en-US" altLang="en-US"/>
          </a:p>
        </p:txBody>
      </p:sp>
      <p:pic>
        <p:nvPicPr>
          <p:cNvPr id="156676" name="Picture 4">
            <a:extLst>
              <a:ext uri="{FF2B5EF4-FFF2-40B4-BE49-F238E27FC236}">
                <a16:creationId xmlns:a16="http://schemas.microsoft.com/office/drawing/2014/main" id="{FA9863C5-991B-4247-B0CE-721FF008F9F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4">
            <a:extLst>
              <a:ext uri="{FF2B5EF4-FFF2-40B4-BE49-F238E27FC236}">
                <a16:creationId xmlns:a16="http://schemas.microsoft.com/office/drawing/2014/main" id="{D2B05C02-228E-4485-AD5D-514462CE7CF9}"/>
              </a:ext>
            </a:extLst>
          </p:cNvPr>
          <p:cNvSpPr>
            <a:spLocks noGrp="1"/>
          </p:cNvSpPr>
          <p:nvPr>
            <p:ph type="title"/>
          </p:nvPr>
        </p:nvSpPr>
        <p:spPr>
          <a:xfrm>
            <a:off x="628650" y="365125"/>
            <a:ext cx="7886700" cy="6264275"/>
          </a:xfrm>
        </p:spPr>
        <p:txBody>
          <a:bodyPr/>
          <a:lstStyle/>
          <a:p>
            <a:endParaRPr lang="en-US" altLang="en-US"/>
          </a:p>
        </p:txBody>
      </p:sp>
      <p:pic>
        <p:nvPicPr>
          <p:cNvPr id="157699" name="Content Placeholder 3">
            <a:extLst>
              <a:ext uri="{FF2B5EF4-FFF2-40B4-BE49-F238E27FC236}">
                <a16:creationId xmlns:a16="http://schemas.microsoft.com/office/drawing/2014/main" id="{EF0AD364-7BE2-4A09-B42E-DA358AA1D282}"/>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a:extLst>
              <a:ext uri="{FF2B5EF4-FFF2-40B4-BE49-F238E27FC236}">
                <a16:creationId xmlns:a16="http://schemas.microsoft.com/office/drawing/2014/main" id="{0D423705-EDBF-4CBB-87B1-B9E4D8509D91}"/>
              </a:ext>
            </a:extLst>
          </p:cNvPr>
          <p:cNvSpPr>
            <a:spLocks noGrp="1"/>
          </p:cNvSpPr>
          <p:nvPr>
            <p:ph type="title"/>
          </p:nvPr>
        </p:nvSpPr>
        <p:spPr>
          <a:xfrm>
            <a:off x="628650" y="365125"/>
            <a:ext cx="7886700" cy="6188075"/>
          </a:xfrm>
        </p:spPr>
        <p:txBody>
          <a:bodyPr/>
          <a:lstStyle/>
          <a:p>
            <a:endParaRPr lang="en-US" altLang="en-US"/>
          </a:p>
        </p:txBody>
      </p:sp>
      <p:pic>
        <p:nvPicPr>
          <p:cNvPr id="158723" name="Picture 2">
            <a:extLst>
              <a:ext uri="{FF2B5EF4-FFF2-40B4-BE49-F238E27FC236}">
                <a16:creationId xmlns:a16="http://schemas.microsoft.com/office/drawing/2014/main" id="{275BFDA7-969D-45E3-8827-AD6E8D7C9F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3">
            <a:extLst>
              <a:ext uri="{FF2B5EF4-FFF2-40B4-BE49-F238E27FC236}">
                <a16:creationId xmlns:a16="http://schemas.microsoft.com/office/drawing/2014/main" id="{B7C8C3B4-C01D-4E28-89C3-A30E1E6A2054}"/>
              </a:ext>
            </a:extLst>
          </p:cNvPr>
          <p:cNvSpPr>
            <a:spLocks noGrp="1"/>
          </p:cNvSpPr>
          <p:nvPr>
            <p:ph type="title"/>
          </p:nvPr>
        </p:nvSpPr>
        <p:spPr>
          <a:xfrm>
            <a:off x="628650" y="1131888"/>
            <a:ext cx="7886700" cy="4525962"/>
          </a:xfrm>
        </p:spPr>
        <p:txBody>
          <a:bodyPr/>
          <a:lstStyle/>
          <a:p>
            <a:endParaRPr lang="en-US" altLang="en-US"/>
          </a:p>
        </p:txBody>
      </p:sp>
      <p:pic>
        <p:nvPicPr>
          <p:cNvPr id="159747" name="Picture 4">
            <a:extLst>
              <a:ext uri="{FF2B5EF4-FFF2-40B4-BE49-F238E27FC236}">
                <a16:creationId xmlns:a16="http://schemas.microsoft.com/office/drawing/2014/main" id="{0A357C09-20AA-48E4-A45D-B13A247901F9}"/>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754313" y="1177925"/>
            <a:ext cx="3635375"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C5F5679-1DB0-404E-9042-70DA2CCE4194}"/>
              </a:ext>
            </a:extLst>
          </p:cNvPr>
          <p:cNvSpPr>
            <a:spLocks noGrp="1"/>
          </p:cNvSpPr>
          <p:nvPr>
            <p:ph type="dt" sz="quarter" idx="10"/>
          </p:nvPr>
        </p:nvSpPr>
        <p:spPr/>
        <p:txBody>
          <a:bodyPr/>
          <a:lstStyle/>
          <a:p>
            <a:pPr>
              <a:defRPr/>
            </a:pPr>
            <a:fld id="{B20DDFAE-3DA3-4218-ADED-A2CB89D0520B}" type="datetime1">
              <a:rPr lang="en-GB"/>
              <a:pPr>
                <a:defRPr/>
              </a:pPr>
              <a:t>24/06/2021</a:t>
            </a:fld>
            <a:endParaRPr lang="en-GB" dirty="0"/>
          </a:p>
        </p:txBody>
      </p:sp>
      <p:sp>
        <p:nvSpPr>
          <p:cNvPr id="6" name="Slide Number Placeholder 5">
            <a:extLst>
              <a:ext uri="{FF2B5EF4-FFF2-40B4-BE49-F238E27FC236}">
                <a16:creationId xmlns:a16="http://schemas.microsoft.com/office/drawing/2014/main" id="{6BDFCDC6-D6F4-468A-BAEE-0CDD2EEED1ED}"/>
              </a:ext>
            </a:extLst>
          </p:cNvPr>
          <p:cNvSpPr>
            <a:spLocks noGrp="1"/>
          </p:cNvSpPr>
          <p:nvPr>
            <p:ph type="sldNum" sz="quarter" idx="12"/>
          </p:nvPr>
        </p:nvSpPr>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40CD00A6-E0C6-4974-9295-DE6BB5143E3C}" type="slidenum">
              <a:rPr lang="en-GB" altLang="en-US">
                <a:solidFill>
                  <a:srgbClr val="898989"/>
                </a:solidFill>
              </a:rPr>
              <a:pPr/>
              <a:t>149</a:t>
            </a:fld>
            <a:endParaRPr lang="en-GB" altLang="en-US">
              <a:solidFill>
                <a:srgbClr val="898989"/>
              </a:solidFill>
            </a:endParaRPr>
          </a:p>
        </p:txBody>
      </p:sp>
      <p:sp>
        <p:nvSpPr>
          <p:cNvPr id="160772" name="Titel 1">
            <a:extLst>
              <a:ext uri="{FF2B5EF4-FFF2-40B4-BE49-F238E27FC236}">
                <a16:creationId xmlns:a16="http://schemas.microsoft.com/office/drawing/2014/main" id="{44D16C93-367A-4C8A-9928-32F9A6C835E2}"/>
              </a:ext>
            </a:extLst>
          </p:cNvPr>
          <p:cNvSpPr>
            <a:spLocks noGrp="1"/>
          </p:cNvSpPr>
          <p:nvPr>
            <p:ph type="title"/>
          </p:nvPr>
        </p:nvSpPr>
        <p:spPr>
          <a:xfrm>
            <a:off x="368300" y="200025"/>
            <a:ext cx="8407400" cy="554038"/>
          </a:xfrm>
        </p:spPr>
        <p:txBody>
          <a:bodyPr/>
          <a:lstStyle/>
          <a:p>
            <a:r>
              <a:rPr lang="en-US" altLang="en-US" sz="3600"/>
              <a:t>Company Profile: Boehringer Ingelheim</a:t>
            </a:r>
            <a:endParaRPr lang="en-GB" altLang="en-US" sz="3600"/>
          </a:p>
        </p:txBody>
      </p:sp>
      <p:sp>
        <p:nvSpPr>
          <p:cNvPr id="8" name="Inhaltsplatzhalter 2">
            <a:extLst>
              <a:ext uri="{FF2B5EF4-FFF2-40B4-BE49-F238E27FC236}">
                <a16:creationId xmlns:a16="http://schemas.microsoft.com/office/drawing/2014/main" id="{C3D45A9E-0B82-4A52-9557-AAFC50B4C522}"/>
              </a:ext>
            </a:extLst>
          </p:cNvPr>
          <p:cNvSpPr>
            <a:spLocks noGrp="1"/>
          </p:cNvSpPr>
          <p:nvPr>
            <p:ph idx="1"/>
          </p:nvPr>
        </p:nvSpPr>
        <p:spPr>
          <a:xfrm>
            <a:off x="368300" y="1135063"/>
            <a:ext cx="4572000" cy="4206875"/>
          </a:xfrm>
        </p:spPr>
        <p:txBody>
          <a:bodyPr/>
          <a:lstStyle/>
          <a:p>
            <a:pPr marL="0" indent="0">
              <a:buFont typeface="Arial" panose="020B0604020202020204" pitchFamily="34" charset="0"/>
              <a:buNone/>
              <a:defRPr/>
            </a:pPr>
            <a:endParaRPr lang="en-US" dirty="0">
              <a:ea typeface="+mj-ea"/>
              <a:cs typeface="+mj-cs"/>
            </a:endParaRPr>
          </a:p>
          <a:p>
            <a:pPr marL="0" indent="0">
              <a:buFont typeface="Arial" panose="020B0604020202020204" pitchFamily="34" charset="0"/>
              <a:buNone/>
              <a:defRPr/>
            </a:pPr>
            <a:endParaRPr lang="fil-PH" dirty="0">
              <a:ea typeface="+mj-ea"/>
              <a:cs typeface="+mj-cs"/>
            </a:endParaRPr>
          </a:p>
          <a:p>
            <a:pPr>
              <a:defRPr/>
            </a:pPr>
            <a:endParaRPr lang="fil-PH" dirty="0"/>
          </a:p>
          <a:p>
            <a:pPr>
              <a:defRPr/>
            </a:pPr>
            <a:endParaRPr lang="fil-PH" dirty="0"/>
          </a:p>
          <a:p>
            <a:pPr marL="0" indent="0">
              <a:buFont typeface="Arial" panose="020B0604020202020204" pitchFamily="34" charset="0"/>
              <a:buNone/>
              <a:defRPr/>
            </a:pPr>
            <a:endParaRPr lang="fil-PH" dirty="0"/>
          </a:p>
          <a:p>
            <a:pPr marL="0" indent="0">
              <a:buFont typeface="Arial" panose="020B0604020202020204" pitchFamily="34" charset="0"/>
              <a:buNone/>
              <a:defRPr/>
            </a:pPr>
            <a:endParaRPr lang="fil-PH" dirty="0"/>
          </a:p>
          <a:p>
            <a:pPr>
              <a:defRPr/>
            </a:pPr>
            <a:endParaRPr lang="en-GB" dirty="0"/>
          </a:p>
        </p:txBody>
      </p:sp>
      <p:pic>
        <p:nvPicPr>
          <p:cNvPr id="160774" name="Picture 1">
            <a:extLst>
              <a:ext uri="{FF2B5EF4-FFF2-40B4-BE49-F238E27FC236}">
                <a16:creationId xmlns:a16="http://schemas.microsoft.com/office/drawing/2014/main" id="{F9065D29-DC4A-4552-8B75-8A7D311973F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75388" y="1135063"/>
            <a:ext cx="2427287"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5" name="TextBox 2">
            <a:extLst>
              <a:ext uri="{FF2B5EF4-FFF2-40B4-BE49-F238E27FC236}">
                <a16:creationId xmlns:a16="http://schemas.microsoft.com/office/drawing/2014/main" id="{10D5B2DF-D35A-4B1E-AF95-5781B24DA156}"/>
              </a:ext>
            </a:extLst>
          </p:cNvPr>
          <p:cNvSpPr txBox="1">
            <a:spLocks noChangeArrowheads="1"/>
          </p:cNvSpPr>
          <p:nvPr/>
        </p:nvSpPr>
        <p:spPr bwMode="auto">
          <a:xfrm>
            <a:off x="368300" y="1089025"/>
            <a:ext cx="5556250"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US" altLang="en-US" sz="1100"/>
              <a:t>Boehringer Ingelheim (Philippines), Inc. or BIPHI is one of the leading pharmaceutical companies in the Philippines. It markets human and animal health products noted for their efficacy and reasonable cost; many of which are among the leaders in their categories. </a:t>
            </a:r>
          </a:p>
          <a:p>
            <a:endParaRPr lang="en-US" altLang="en-US" sz="1100"/>
          </a:p>
          <a:p>
            <a:r>
              <a:rPr lang="en-US" altLang="en-US" sz="1100"/>
              <a:t>BIPHI began operations in November 1962 with eight employees working out of a modest office at the Muller &amp; Phipps Building in Mandaluyong. It was officially incorporated on December 7, 1966. </a:t>
            </a:r>
          </a:p>
          <a:p>
            <a:endParaRPr lang="en-US" altLang="en-US" sz="1100"/>
          </a:p>
          <a:p>
            <a:r>
              <a:rPr lang="en-US" altLang="en-US" sz="1100"/>
              <a:t>The late 1960s and the 1970s saw the rapid expansion of the business fueled by new products developed by the research and development team in Germany. Buscopan, Dulcolax, Persantin and Catapres — all of which were among the market leaders in their categories — were introduced in the 1970s. Around the same time, the company established a new field of activity – Animal Health </a:t>
            </a:r>
          </a:p>
          <a:p>
            <a:endParaRPr lang="en-US" altLang="en-US" sz="1100"/>
          </a:p>
          <a:p>
            <a:r>
              <a:rPr lang="en-US" altLang="en-US" sz="1100"/>
              <a:t>In 1977, BIPHI moved to the Don Jacinto Building in Makati City and in 1995 to its present home at the Citibank Tower, also in the City of Makati.</a:t>
            </a:r>
          </a:p>
          <a:p>
            <a:endParaRPr lang="en-US" altLang="en-US" sz="1100"/>
          </a:p>
          <a:p>
            <a:r>
              <a:rPr lang="en-US" altLang="en-US" sz="1100"/>
              <a:t>For decades both the pharmaceutical and over the counter businesses grew strongly and established a reputation as a marketer of potent and affordable pharmaceuticals. In 2017, veterinary medicine is strengthened significantly. Through a swap of business areas with Sanofi, Boehringer Ingelheim becomes one of the world market leaders in animal health.</a:t>
            </a:r>
          </a:p>
          <a:p>
            <a:endParaRPr lang="en-US" altLang="en-US" sz="1100"/>
          </a:p>
          <a:p>
            <a:r>
              <a:rPr lang="en-US" altLang="en-US" sz="1100"/>
              <a:t>BIPHI enters the 21st century strongly positioned for further growth. New products from world-renowned international research and development facilities ensure that there are pharmaceuticals that will help the Philippines master its near and long-term health challenges.</a:t>
            </a:r>
          </a:p>
          <a:p>
            <a:endParaRPr lang="en-US" altLang="en-US" sz="1100"/>
          </a:p>
          <a:p>
            <a:r>
              <a:rPr lang="en-US" altLang="en-US" sz="1100"/>
              <a:t>Our Company is a fully-owned subsidiary of Boehringer Ingelheim International GmbH, with headquarters in the city of Ingelheim and Rhein (Ingelheim on the Rhine), Germany.</a:t>
            </a:r>
          </a:p>
          <a:p>
            <a:r>
              <a:rPr lang="en-US" altLang="en-US" sz="1100"/>
              <a:t>For further information about Boehringer Ingelheim, its business and offices worldwide, please visit www.boehringer-ingelheim.com.</a:t>
            </a:r>
          </a:p>
          <a:p>
            <a:endParaRPr lang="en-US" altLang="en-US" sz="1100"/>
          </a:p>
        </p:txBody>
      </p:sp>
      <p:sp>
        <p:nvSpPr>
          <p:cNvPr id="5" name="TextBox 4">
            <a:extLst>
              <a:ext uri="{FF2B5EF4-FFF2-40B4-BE49-F238E27FC236}">
                <a16:creationId xmlns:a16="http://schemas.microsoft.com/office/drawing/2014/main" id="{56979AA2-6E3E-494E-84FB-DA82411DD77E}"/>
              </a:ext>
            </a:extLst>
          </p:cNvPr>
          <p:cNvSpPr txBox="1"/>
          <p:nvPr/>
        </p:nvSpPr>
        <p:spPr>
          <a:xfrm>
            <a:off x="6284913" y="4516438"/>
            <a:ext cx="2768600" cy="1793875"/>
          </a:xfrm>
          <a:prstGeom prst="rect">
            <a:avLst/>
          </a:prstGeom>
          <a:noFill/>
        </p:spPr>
        <p:txBody>
          <a:bodyPr lIns="0" tIns="0" rIns="0" bIns="0">
            <a:spAutoFit/>
          </a:bodyPr>
          <a:lstStyle/>
          <a:p>
            <a:pPr>
              <a:defRPr/>
            </a:pPr>
            <a:r>
              <a:rPr lang="en-US" sz="1200" dirty="0"/>
              <a:t>23rd Floor, Citibank Tower,</a:t>
            </a:r>
          </a:p>
          <a:p>
            <a:pPr>
              <a:defRPr/>
            </a:pPr>
            <a:r>
              <a:rPr lang="en-US" sz="1200" dirty="0"/>
              <a:t>8741 Paseo de </a:t>
            </a:r>
            <a:r>
              <a:rPr lang="en-US" sz="1200" dirty="0" err="1"/>
              <a:t>Roxas</a:t>
            </a:r>
            <a:r>
              <a:rPr lang="en-US" sz="1200" dirty="0"/>
              <a:t>,</a:t>
            </a:r>
          </a:p>
          <a:p>
            <a:pPr>
              <a:defRPr/>
            </a:pPr>
            <a:r>
              <a:rPr lang="en-US" sz="1200" dirty="0"/>
              <a:t>Makati City, Philippines 1227</a:t>
            </a:r>
          </a:p>
          <a:p>
            <a:pPr>
              <a:defRPr/>
            </a:pPr>
            <a:r>
              <a:rPr lang="en-US" sz="1200" dirty="0"/>
              <a:t>+63/2/8867 0800</a:t>
            </a:r>
          </a:p>
          <a:p>
            <a:pPr>
              <a:defRPr/>
            </a:pPr>
            <a:r>
              <a:rPr lang="en-US" sz="1200" dirty="0"/>
              <a:t> </a:t>
            </a:r>
          </a:p>
          <a:p>
            <a:pPr>
              <a:defRPr/>
            </a:pPr>
            <a:r>
              <a:rPr lang="en-US" sz="1200" b="1" dirty="0"/>
              <a:t>Contact Person for Internship:</a:t>
            </a:r>
          </a:p>
          <a:p>
            <a:pPr>
              <a:defRPr/>
            </a:pPr>
            <a:r>
              <a:rPr lang="en-US" sz="1200" dirty="0"/>
              <a:t>Shiela Marie Paez</a:t>
            </a:r>
          </a:p>
          <a:p>
            <a:pPr>
              <a:defRPr/>
            </a:pPr>
            <a:r>
              <a:rPr lang="en-US" sz="1050" dirty="0"/>
              <a:t>shiela_marie.paez@boehringer-ingelheim.com</a:t>
            </a:r>
          </a:p>
          <a:p>
            <a:pPr>
              <a:defRPr/>
            </a:pPr>
            <a:r>
              <a:rPr lang="en-US" sz="1100" dirty="0"/>
              <a:t>Direct: +63 (2) 8867-0861 </a:t>
            </a:r>
          </a:p>
          <a:p>
            <a:pPr>
              <a:defRPr/>
            </a:pPr>
            <a:endParaRPr lang="en-US" sz="1100" dirty="0"/>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bject 13">
            <a:extLst>
              <a:ext uri="{FF2B5EF4-FFF2-40B4-BE49-F238E27FC236}">
                <a16:creationId xmlns:a16="http://schemas.microsoft.com/office/drawing/2014/main" id="{DA3B2377-317F-4B04-935E-EB57035ED67A}"/>
              </a:ext>
            </a:extLst>
          </p:cNvPr>
          <p:cNvSpPr>
            <a:spLocks/>
          </p:cNvSpPr>
          <p:nvPr/>
        </p:nvSpPr>
        <p:spPr bwMode="auto">
          <a:xfrm>
            <a:off x="1066800" y="11811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6" name="object 16">
            <a:extLst>
              <a:ext uri="{FF2B5EF4-FFF2-40B4-BE49-F238E27FC236}">
                <a16:creationId xmlns:a16="http://schemas.microsoft.com/office/drawing/2014/main" id="{C8B1FEFD-B822-4DEF-BD86-05F5A6969394}"/>
              </a:ext>
            </a:extLst>
          </p:cNvPr>
          <p:cNvSpPr txBox="1">
            <a:spLocks noGrp="1"/>
          </p:cNvSpPr>
          <p:nvPr>
            <p:ph type="title"/>
          </p:nvPr>
        </p:nvSpPr>
        <p:spPr>
          <a:xfrm>
            <a:off x="1325563" y="-174625"/>
            <a:ext cx="6400800" cy="1252538"/>
          </a:xfrm>
        </p:spPr>
        <p:txBody>
          <a:bodyPr lIns="0" tIns="264159" rIns="0" bIns="0" rtlCol="0">
            <a:spAutoFit/>
          </a:bodyPr>
          <a:lstStyle/>
          <a:p>
            <a:pPr marL="637540" eaLnBrk="1" fontAlgn="auto" hangingPunct="1">
              <a:spcAft>
                <a:spcPts val="0"/>
              </a:spcAft>
              <a:defRPr/>
            </a:pPr>
            <a:r>
              <a:rPr sz="3200" spc="-15" dirty="0">
                <a:latin typeface="Times New Roman" panose="02020603050405020304" pitchFamily="18" charset="0"/>
                <a:cs typeface="Times New Roman" panose="02020603050405020304" pitchFamily="18" charset="0"/>
              </a:rPr>
              <a:t>How </a:t>
            </a:r>
            <a:r>
              <a:rPr sz="3200" dirty="0">
                <a:latin typeface="Times New Roman" panose="02020603050405020304" pitchFamily="18" charset="0"/>
                <a:cs typeface="Times New Roman" panose="02020603050405020304" pitchFamily="18" charset="0"/>
              </a:rPr>
              <a:t>to </a:t>
            </a:r>
            <a:r>
              <a:rPr sz="3200" spc="-30" dirty="0">
                <a:latin typeface="Times New Roman" panose="02020603050405020304" pitchFamily="18" charset="0"/>
                <a:cs typeface="Times New Roman" panose="02020603050405020304" pitchFamily="18" charset="0"/>
              </a:rPr>
              <a:t>go </a:t>
            </a:r>
            <a:r>
              <a:rPr sz="3200" dirty="0">
                <a:latin typeface="Times New Roman" panose="02020603050405020304" pitchFamily="18" charset="0"/>
                <a:cs typeface="Times New Roman" panose="02020603050405020304" pitchFamily="18" charset="0"/>
              </a:rPr>
              <a:t>about the</a:t>
            </a:r>
            <a:r>
              <a:rPr lang="en-PH" sz="3200" dirty="0">
                <a:latin typeface="Times New Roman" panose="02020603050405020304" pitchFamily="18" charset="0"/>
                <a:cs typeface="Times New Roman" panose="02020603050405020304" pitchFamily="18" charset="0"/>
              </a:rPr>
              <a:t> </a:t>
            </a:r>
            <a:r>
              <a:rPr sz="3200" spc="-5" dirty="0" err="1">
                <a:latin typeface="Times New Roman" panose="02020603050405020304" pitchFamily="18" charset="0"/>
                <a:cs typeface="Times New Roman" panose="02020603050405020304" pitchFamily="18" charset="0"/>
              </a:rPr>
              <a:t>Pacticum</a:t>
            </a:r>
            <a:r>
              <a:rPr sz="3200" spc="-5" dirty="0">
                <a:latin typeface="Times New Roman" panose="02020603050405020304" pitchFamily="18" charset="0"/>
                <a:cs typeface="Times New Roman" panose="02020603050405020304" pitchFamily="18" charset="0"/>
              </a:rPr>
              <a:t> </a:t>
            </a:r>
            <a:r>
              <a:rPr sz="3200" spc="-15" dirty="0">
                <a:latin typeface="Times New Roman" panose="02020603050405020304" pitchFamily="18" charset="0"/>
                <a:cs typeface="Times New Roman" panose="02020603050405020304" pitchFamily="18" charset="0"/>
              </a:rPr>
              <a:t>Process</a:t>
            </a:r>
            <a:endParaRPr sz="3200" dirty="0">
              <a:latin typeface="Times New Roman" panose="02020603050405020304" pitchFamily="18" charset="0"/>
              <a:cs typeface="Times New Roman" panose="02020603050405020304" pitchFamily="18" charset="0"/>
            </a:endParaRPr>
          </a:p>
        </p:txBody>
      </p:sp>
      <p:sp>
        <p:nvSpPr>
          <p:cNvPr id="22532" name="object 18">
            <a:extLst>
              <a:ext uri="{FF2B5EF4-FFF2-40B4-BE49-F238E27FC236}">
                <a16:creationId xmlns:a16="http://schemas.microsoft.com/office/drawing/2014/main" id="{8DB2CEFE-0BFD-409C-A4B3-826F398F8042}"/>
              </a:ext>
            </a:extLst>
          </p:cNvPr>
          <p:cNvSpPr txBox="1">
            <a:spLocks noChangeArrowheads="1"/>
          </p:cNvSpPr>
          <p:nvPr/>
        </p:nvSpPr>
        <p:spPr bwMode="auto">
          <a:xfrm>
            <a:off x="1066800" y="1371600"/>
            <a:ext cx="780097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527050" algn="l"/>
              </a:tabLst>
              <a:defRPr>
                <a:solidFill>
                  <a:schemeClr val="tx1"/>
                </a:solidFill>
                <a:latin typeface="Tahoma" panose="020B0604030504040204" pitchFamily="34" charset="0"/>
                <a:cs typeface="Arial" panose="020B0604020202020204" pitchFamily="34" charset="0"/>
              </a:defRPr>
            </a:lvl1pPr>
            <a:lvl2pPr marL="742950" indent="-285750">
              <a:tabLst>
                <a:tab pos="527050" algn="l"/>
              </a:tabLst>
              <a:defRPr>
                <a:solidFill>
                  <a:schemeClr val="tx1"/>
                </a:solidFill>
                <a:latin typeface="Tahoma" panose="020B0604030504040204" pitchFamily="34" charset="0"/>
                <a:cs typeface="Arial" panose="020B0604020202020204" pitchFamily="34" charset="0"/>
              </a:defRPr>
            </a:lvl2pPr>
            <a:lvl3pPr marL="1143000" indent="-228600">
              <a:tabLst>
                <a:tab pos="527050" algn="l"/>
              </a:tabLst>
              <a:defRPr>
                <a:solidFill>
                  <a:schemeClr val="tx1"/>
                </a:solidFill>
                <a:latin typeface="Tahoma" panose="020B0604030504040204" pitchFamily="34" charset="0"/>
                <a:cs typeface="Arial" panose="020B0604020202020204" pitchFamily="34" charset="0"/>
              </a:defRPr>
            </a:lvl3pPr>
            <a:lvl4pPr marL="1600200" indent="-228600">
              <a:tabLst>
                <a:tab pos="527050" algn="l"/>
              </a:tabLst>
              <a:defRPr>
                <a:solidFill>
                  <a:schemeClr val="tx1"/>
                </a:solidFill>
                <a:latin typeface="Tahoma" panose="020B0604030504040204" pitchFamily="34" charset="0"/>
                <a:cs typeface="Arial" panose="020B0604020202020204" pitchFamily="34" charset="0"/>
              </a:defRPr>
            </a:lvl4pPr>
            <a:lvl5pPr marL="2057400" indent="-228600">
              <a:tabLst>
                <a:tab pos="527050"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9pPr>
          </a:lstStyle>
          <a:p>
            <a:pPr>
              <a:lnSpc>
                <a:spcPct val="150000"/>
              </a:lnSpc>
              <a:buClr>
                <a:srgbClr val="00853C"/>
              </a:buClr>
              <a:buSzPct val="80000"/>
            </a:pPr>
            <a:r>
              <a:rPr lang="en-PH" altLang="en-US" sz="2400">
                <a:latin typeface="Times New Roman" panose="02020603050405020304" pitchFamily="18" charset="0"/>
                <a:cs typeface="Times New Roman" panose="02020603050405020304" pitchFamily="18" charset="0"/>
              </a:rPr>
              <a:t>Attend </a:t>
            </a:r>
            <a:r>
              <a:rPr lang="en-US" altLang="en-US" sz="2400">
                <a:latin typeface="Times New Roman" panose="02020603050405020304" pitchFamily="18" charset="0"/>
                <a:cs typeface="Times New Roman" panose="02020603050405020304" pitchFamily="18" charset="0"/>
              </a:rPr>
              <a:t>Practicum/OJT Briefing/Orientation</a:t>
            </a:r>
          </a:p>
          <a:p>
            <a:pPr>
              <a:lnSpc>
                <a:spcPct val="150000"/>
              </a:lnSpc>
              <a:buClr>
                <a:srgbClr val="00853C"/>
              </a:buClr>
              <a:buSzPct val="80000"/>
              <a:buFont typeface="Wingdings" panose="05000000000000000000" pitchFamily="2" charset="2"/>
              <a:buNone/>
            </a:pPr>
            <a:r>
              <a:rPr lang="en-US" altLang="en-US" sz="3200" b="1">
                <a:solidFill>
                  <a:srgbClr val="FF0000"/>
                </a:solidFill>
                <a:latin typeface="Times New Roman" panose="02020603050405020304" pitchFamily="18" charset="0"/>
                <a:cs typeface="Times New Roman" panose="02020603050405020304" pitchFamily="18" charset="0"/>
              </a:rPr>
              <a:t>Enroll the 6-unit Practicum Course. </a:t>
            </a:r>
          </a:p>
          <a:p>
            <a:pPr>
              <a:lnSpc>
                <a:spcPct val="150000"/>
              </a:lnSpc>
              <a:buClr>
                <a:srgbClr val="00853C"/>
              </a:buClr>
              <a:buSzPct val="80000"/>
            </a:pPr>
            <a:endParaRPr lang="en-US" altLang="en-US" sz="3200" b="1">
              <a:latin typeface="Times New Roman" panose="02020603050405020304" pitchFamily="18" charset="0"/>
              <a:cs typeface="Times New Roman" panose="02020603050405020304" pitchFamily="18" charset="0"/>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2D63F98-EF2B-47A1-B9D8-CDFAD1D74F24}"/>
              </a:ext>
            </a:extLst>
          </p:cNvPr>
          <p:cNvSpPr>
            <a:spLocks noGrp="1"/>
          </p:cNvSpPr>
          <p:nvPr>
            <p:ph type="dt" sz="quarter" idx="10"/>
          </p:nvPr>
        </p:nvSpPr>
        <p:spPr/>
        <p:txBody>
          <a:bodyPr/>
          <a:lstStyle/>
          <a:p>
            <a:pPr>
              <a:defRPr/>
            </a:pPr>
            <a:fld id="{B20DDFAE-3DA3-4218-ADED-A2CB89D0520B}" type="datetime1">
              <a:rPr lang="en-GB"/>
              <a:pPr>
                <a:defRPr/>
              </a:pPr>
              <a:t>24/06/2021</a:t>
            </a:fld>
            <a:endParaRPr lang="en-GB" dirty="0"/>
          </a:p>
        </p:txBody>
      </p:sp>
      <p:sp>
        <p:nvSpPr>
          <p:cNvPr id="6" name="Slide Number Placeholder 5">
            <a:extLst>
              <a:ext uri="{FF2B5EF4-FFF2-40B4-BE49-F238E27FC236}">
                <a16:creationId xmlns:a16="http://schemas.microsoft.com/office/drawing/2014/main" id="{0FF76CAF-9026-4DDE-8C9C-24ED1161E813}"/>
              </a:ext>
            </a:extLst>
          </p:cNvPr>
          <p:cNvSpPr>
            <a:spLocks noGrp="1"/>
          </p:cNvSpPr>
          <p:nvPr>
            <p:ph type="sldNum" sz="quarter" idx="12"/>
          </p:nvPr>
        </p:nvSpPr>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1982140E-A704-409F-B12B-62F0FE154322}" type="slidenum">
              <a:rPr lang="en-GB" altLang="en-US">
                <a:solidFill>
                  <a:srgbClr val="898989"/>
                </a:solidFill>
              </a:rPr>
              <a:pPr/>
              <a:t>150</a:t>
            </a:fld>
            <a:endParaRPr lang="en-GB" altLang="en-US">
              <a:solidFill>
                <a:srgbClr val="898989"/>
              </a:solidFill>
            </a:endParaRPr>
          </a:p>
        </p:txBody>
      </p:sp>
      <p:sp>
        <p:nvSpPr>
          <p:cNvPr id="8" name="Inhaltsplatzhalter 2">
            <a:extLst>
              <a:ext uri="{FF2B5EF4-FFF2-40B4-BE49-F238E27FC236}">
                <a16:creationId xmlns:a16="http://schemas.microsoft.com/office/drawing/2014/main" id="{15300AD8-8955-4303-8F02-26D67EAA3169}"/>
              </a:ext>
            </a:extLst>
          </p:cNvPr>
          <p:cNvSpPr>
            <a:spLocks noGrp="1"/>
          </p:cNvSpPr>
          <p:nvPr>
            <p:ph idx="1"/>
          </p:nvPr>
        </p:nvSpPr>
        <p:spPr>
          <a:xfrm>
            <a:off x="368300" y="1135063"/>
            <a:ext cx="4572000" cy="4206875"/>
          </a:xfrm>
        </p:spPr>
        <p:txBody>
          <a:bodyPr/>
          <a:lstStyle/>
          <a:p>
            <a:pPr marL="0" indent="0">
              <a:buFont typeface="Arial" panose="020B0604020202020204" pitchFamily="34" charset="0"/>
              <a:buNone/>
              <a:defRPr/>
            </a:pPr>
            <a:endParaRPr lang="en-US" dirty="0">
              <a:ea typeface="+mj-ea"/>
              <a:cs typeface="+mj-cs"/>
            </a:endParaRPr>
          </a:p>
          <a:p>
            <a:pPr marL="0" indent="0">
              <a:buFont typeface="Arial" panose="020B0604020202020204" pitchFamily="34" charset="0"/>
              <a:buNone/>
              <a:defRPr/>
            </a:pPr>
            <a:endParaRPr lang="fil-PH" dirty="0">
              <a:ea typeface="+mj-ea"/>
              <a:cs typeface="+mj-cs"/>
            </a:endParaRPr>
          </a:p>
          <a:p>
            <a:pPr>
              <a:defRPr/>
            </a:pPr>
            <a:endParaRPr lang="fil-PH" dirty="0"/>
          </a:p>
          <a:p>
            <a:pPr>
              <a:defRPr/>
            </a:pPr>
            <a:endParaRPr lang="fil-PH" dirty="0"/>
          </a:p>
          <a:p>
            <a:pPr marL="0" indent="0">
              <a:buFont typeface="Arial" panose="020B0604020202020204" pitchFamily="34" charset="0"/>
              <a:buNone/>
              <a:defRPr/>
            </a:pPr>
            <a:endParaRPr lang="fil-PH" dirty="0"/>
          </a:p>
          <a:p>
            <a:pPr marL="0" indent="0">
              <a:buFont typeface="Arial" panose="020B0604020202020204" pitchFamily="34" charset="0"/>
              <a:buNone/>
              <a:defRPr/>
            </a:pPr>
            <a:endParaRPr lang="fil-PH" dirty="0"/>
          </a:p>
          <a:p>
            <a:pPr>
              <a:defRPr/>
            </a:pPr>
            <a:endParaRPr lang="en-GB" dirty="0"/>
          </a:p>
        </p:txBody>
      </p:sp>
      <p:sp>
        <p:nvSpPr>
          <p:cNvPr id="161797" name="Title 9">
            <a:extLst>
              <a:ext uri="{FF2B5EF4-FFF2-40B4-BE49-F238E27FC236}">
                <a16:creationId xmlns:a16="http://schemas.microsoft.com/office/drawing/2014/main" id="{07ED11CE-87DE-41FD-8EC5-E0DDC17087A1}"/>
              </a:ext>
            </a:extLst>
          </p:cNvPr>
          <p:cNvSpPr>
            <a:spLocks noGrp="1"/>
          </p:cNvSpPr>
          <p:nvPr>
            <p:ph type="title"/>
          </p:nvPr>
        </p:nvSpPr>
        <p:spPr/>
        <p:txBody>
          <a:bodyPr/>
          <a:lstStyle/>
          <a:p>
            <a:r>
              <a:rPr lang="en-US" altLang="en-US"/>
              <a:t>MARKETING INTERNSHIP</a:t>
            </a:r>
          </a:p>
        </p:txBody>
      </p:sp>
      <p:graphicFrame>
        <p:nvGraphicFramePr>
          <p:cNvPr id="11" name="Table 10">
            <a:extLst>
              <a:ext uri="{FF2B5EF4-FFF2-40B4-BE49-F238E27FC236}">
                <a16:creationId xmlns:a16="http://schemas.microsoft.com/office/drawing/2014/main" id="{9886451B-8D4A-4279-B792-49B1DF454AC2}"/>
              </a:ext>
            </a:extLst>
          </p:cNvPr>
          <p:cNvGraphicFramePr>
            <a:graphicFrameLocks noGrp="1"/>
          </p:cNvGraphicFramePr>
          <p:nvPr/>
        </p:nvGraphicFramePr>
        <p:xfrm>
          <a:off x="463550" y="1135063"/>
          <a:ext cx="8408988" cy="4837112"/>
        </p:xfrm>
        <a:graphic>
          <a:graphicData uri="http://schemas.openxmlformats.org/drawingml/2006/table">
            <a:tbl>
              <a:tblPr firstRow="1" firstCol="1" bandRow="1">
                <a:tableStyleId>{5940675A-B579-460E-94D1-54222C63F5DA}</a:tableStyleId>
              </a:tblPr>
              <a:tblGrid>
                <a:gridCol w="2233449">
                  <a:extLst>
                    <a:ext uri="{9D8B030D-6E8A-4147-A177-3AD203B41FA5}">
                      <a16:colId xmlns:a16="http://schemas.microsoft.com/office/drawing/2014/main" val="411850098"/>
                    </a:ext>
                  </a:extLst>
                </a:gridCol>
                <a:gridCol w="2843412">
                  <a:extLst>
                    <a:ext uri="{9D8B030D-6E8A-4147-A177-3AD203B41FA5}">
                      <a16:colId xmlns:a16="http://schemas.microsoft.com/office/drawing/2014/main" val="4160468707"/>
                    </a:ext>
                  </a:extLst>
                </a:gridCol>
                <a:gridCol w="3332127">
                  <a:extLst>
                    <a:ext uri="{9D8B030D-6E8A-4147-A177-3AD203B41FA5}">
                      <a16:colId xmlns:a16="http://schemas.microsoft.com/office/drawing/2014/main" val="4031086226"/>
                    </a:ext>
                  </a:extLst>
                </a:gridCol>
              </a:tblGrid>
              <a:tr h="195741">
                <a:tc>
                  <a:txBody>
                    <a:bodyPr/>
                    <a:lstStyle/>
                    <a:p>
                      <a:pPr marL="0" marR="0" algn="ctr">
                        <a:lnSpc>
                          <a:spcPct val="107000"/>
                        </a:lnSpc>
                        <a:spcBef>
                          <a:spcPts val="0"/>
                        </a:spcBef>
                        <a:spcAft>
                          <a:spcPts val="0"/>
                        </a:spcAft>
                      </a:pPr>
                      <a:r>
                        <a:rPr lang="en-US" sz="1200" b="1" dirty="0">
                          <a:effectLst/>
                        </a:rPr>
                        <a:t>Project</a:t>
                      </a:r>
                      <a:endParaRPr lang="en-US" sz="1200" b="1"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tc>
                  <a:txBody>
                    <a:bodyPr/>
                    <a:lstStyle/>
                    <a:p>
                      <a:pPr marL="0" marR="0" algn="ctr">
                        <a:lnSpc>
                          <a:spcPct val="107000"/>
                        </a:lnSpc>
                        <a:spcBef>
                          <a:spcPts val="0"/>
                        </a:spcBef>
                        <a:spcAft>
                          <a:spcPts val="0"/>
                        </a:spcAft>
                      </a:pPr>
                      <a:r>
                        <a:rPr lang="en-US" sz="1200" b="1" dirty="0">
                          <a:effectLst/>
                        </a:rPr>
                        <a:t>Project Description</a:t>
                      </a:r>
                      <a:endParaRPr lang="en-US" sz="1200" b="1"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tc>
                  <a:txBody>
                    <a:bodyPr/>
                    <a:lstStyle/>
                    <a:p>
                      <a:pPr marL="0" marR="0" algn="ctr">
                        <a:lnSpc>
                          <a:spcPct val="107000"/>
                        </a:lnSpc>
                        <a:spcBef>
                          <a:spcPts val="0"/>
                        </a:spcBef>
                        <a:spcAft>
                          <a:spcPts val="0"/>
                        </a:spcAft>
                      </a:pPr>
                      <a:r>
                        <a:rPr lang="en-US" sz="1200" b="1" dirty="0">
                          <a:effectLst/>
                        </a:rPr>
                        <a:t>Intern Learning Objectives</a:t>
                      </a:r>
                      <a:endParaRPr lang="en-US" sz="1200" b="1"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extLst>
                  <a:ext uri="{0D108BD9-81ED-4DB2-BD59-A6C34878D82A}">
                    <a16:rowId xmlns:a16="http://schemas.microsoft.com/office/drawing/2014/main" val="821192667"/>
                  </a:ext>
                </a:extLst>
              </a:tr>
              <a:tr h="1174447">
                <a:tc>
                  <a:txBody>
                    <a:bodyPr/>
                    <a:lstStyle/>
                    <a:p>
                      <a:pPr marL="0" marR="0" algn="ctr">
                        <a:lnSpc>
                          <a:spcPct val="107000"/>
                        </a:lnSpc>
                        <a:spcBef>
                          <a:spcPts val="0"/>
                        </a:spcBef>
                        <a:spcAft>
                          <a:spcPts val="0"/>
                        </a:spcAft>
                      </a:pPr>
                      <a:r>
                        <a:rPr lang="en-US" sz="1200" dirty="0">
                          <a:effectLst/>
                        </a:rPr>
                        <a:t>Digital Campaign for a Therapeutic Area</a:t>
                      </a:r>
                      <a:endParaRPr lang="en-US" sz="1200"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tc>
                  <a:txBody>
                    <a:bodyPr/>
                    <a:lstStyle/>
                    <a:p>
                      <a:pPr marL="0" marR="0" algn="ctr">
                        <a:lnSpc>
                          <a:spcPct val="107000"/>
                        </a:lnSpc>
                        <a:spcBef>
                          <a:spcPts val="0"/>
                        </a:spcBef>
                        <a:spcAft>
                          <a:spcPts val="0"/>
                        </a:spcAft>
                      </a:pPr>
                      <a:r>
                        <a:rPr lang="en-US" sz="1200" dirty="0">
                          <a:effectLst/>
                        </a:rPr>
                        <a:t>Enhancement and implementation of the Digital Campaign to connect and engage more customers.  </a:t>
                      </a:r>
                      <a:endParaRPr lang="en-US" sz="1200"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tc>
                  <a:txBody>
                    <a:bodyPr/>
                    <a:lstStyle/>
                    <a:p>
                      <a:pPr marL="0" marR="0" algn="ctr">
                        <a:lnSpc>
                          <a:spcPct val="107000"/>
                        </a:lnSpc>
                        <a:spcBef>
                          <a:spcPts val="0"/>
                        </a:spcBef>
                        <a:spcAft>
                          <a:spcPts val="0"/>
                        </a:spcAft>
                      </a:pPr>
                      <a:r>
                        <a:rPr lang="en-US" sz="1200" dirty="0">
                          <a:effectLst/>
                        </a:rPr>
                        <a:t>Intern will be able to take part in the design, content creation, customizing campaign materials for the target customers, as well as following through on the execution &amp; fine tuning of the program strategies.</a:t>
                      </a:r>
                    </a:p>
                    <a:p>
                      <a:pPr marL="0" marR="0" algn="ct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extLst>
                  <a:ext uri="{0D108BD9-81ED-4DB2-BD59-A6C34878D82A}">
                    <a16:rowId xmlns:a16="http://schemas.microsoft.com/office/drawing/2014/main" val="199675793"/>
                  </a:ext>
                </a:extLst>
              </a:tr>
              <a:tr h="782965">
                <a:tc>
                  <a:txBody>
                    <a:bodyPr/>
                    <a:lstStyle/>
                    <a:p>
                      <a:pPr marL="0" marR="0" algn="ctr">
                        <a:lnSpc>
                          <a:spcPct val="107000"/>
                        </a:lnSpc>
                        <a:spcBef>
                          <a:spcPts val="0"/>
                        </a:spcBef>
                        <a:spcAft>
                          <a:spcPts val="0"/>
                        </a:spcAft>
                      </a:pPr>
                      <a:r>
                        <a:rPr lang="en-US" sz="1200" dirty="0">
                          <a:effectLst/>
                        </a:rPr>
                        <a:t>Product Expansion Program</a:t>
                      </a:r>
                      <a:endParaRPr lang="en-US" sz="1200"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tc>
                  <a:txBody>
                    <a:bodyPr/>
                    <a:lstStyle/>
                    <a:p>
                      <a:pPr marL="0" marR="0" algn="ctr">
                        <a:lnSpc>
                          <a:spcPct val="107000"/>
                        </a:lnSpc>
                        <a:spcBef>
                          <a:spcPts val="0"/>
                        </a:spcBef>
                        <a:spcAft>
                          <a:spcPts val="0"/>
                        </a:spcAft>
                      </a:pPr>
                      <a:r>
                        <a:rPr lang="en-US" sz="1200" dirty="0">
                          <a:effectLst/>
                        </a:rPr>
                        <a:t>Expanding the availability of life saving emergency drugs in the country. </a:t>
                      </a:r>
                      <a:endParaRPr lang="en-US" sz="1200"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tc>
                  <a:txBody>
                    <a:bodyPr/>
                    <a:lstStyle/>
                    <a:p>
                      <a:pPr marL="0" marR="0" algn="ctr">
                        <a:lnSpc>
                          <a:spcPct val="107000"/>
                        </a:lnSpc>
                        <a:spcBef>
                          <a:spcPts val="0"/>
                        </a:spcBef>
                        <a:spcAft>
                          <a:spcPts val="0"/>
                        </a:spcAft>
                      </a:pPr>
                      <a:r>
                        <a:rPr lang="en-US" sz="1200" dirty="0">
                          <a:effectLst/>
                        </a:rPr>
                        <a:t>Intern will have a hands on experience in applying the 4Ps of Marketing in making these 2 life saving medicines strategically available for patients nationwide.</a:t>
                      </a:r>
                      <a:endParaRPr lang="en-US" sz="1200"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extLst>
                  <a:ext uri="{0D108BD9-81ED-4DB2-BD59-A6C34878D82A}">
                    <a16:rowId xmlns:a16="http://schemas.microsoft.com/office/drawing/2014/main" val="4090330723"/>
                  </a:ext>
                </a:extLst>
              </a:tr>
              <a:tr h="782965">
                <a:tc>
                  <a:txBody>
                    <a:bodyPr/>
                    <a:lstStyle/>
                    <a:p>
                      <a:pPr marL="0" marR="0" algn="ctr">
                        <a:lnSpc>
                          <a:spcPct val="107000"/>
                        </a:lnSpc>
                        <a:spcBef>
                          <a:spcPts val="0"/>
                        </a:spcBef>
                        <a:spcAft>
                          <a:spcPts val="0"/>
                        </a:spcAft>
                      </a:pPr>
                      <a:r>
                        <a:rPr lang="en-US" sz="1200" dirty="0">
                          <a:effectLst/>
                        </a:rPr>
                        <a:t>Awareness Campaign Program</a:t>
                      </a:r>
                      <a:endParaRPr lang="en-US" sz="1200"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tc>
                  <a:txBody>
                    <a:bodyPr/>
                    <a:lstStyle/>
                    <a:p>
                      <a:pPr marL="0" marR="0" algn="ctr">
                        <a:lnSpc>
                          <a:spcPct val="107000"/>
                        </a:lnSpc>
                        <a:spcBef>
                          <a:spcPts val="0"/>
                        </a:spcBef>
                        <a:spcAft>
                          <a:spcPts val="0"/>
                        </a:spcAft>
                      </a:pPr>
                      <a:r>
                        <a:rPr lang="en-US" sz="1200" dirty="0">
                          <a:effectLst/>
                        </a:rPr>
                        <a:t>Assist in the implementation of sustaining activities for an awareness campaign program ensuring the brand recall for the program</a:t>
                      </a:r>
                      <a:endParaRPr lang="en-US" sz="1200"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tc>
                  <a:txBody>
                    <a:bodyPr/>
                    <a:lstStyle/>
                    <a:p>
                      <a:pPr marL="0" marR="0">
                        <a:lnSpc>
                          <a:spcPct val="107000"/>
                        </a:lnSpc>
                        <a:spcBef>
                          <a:spcPts val="0"/>
                        </a:spcBef>
                        <a:spcAft>
                          <a:spcPts val="0"/>
                        </a:spcAft>
                      </a:pPr>
                      <a:r>
                        <a:rPr lang="en-US" sz="1200" dirty="0">
                          <a:effectLst/>
                        </a:rPr>
                        <a:t>Intern will be exposed to a disease awareness campaign will learn the how to run a full PR plan, coordinate with different stake holders.</a:t>
                      </a:r>
                      <a:endParaRPr lang="en-US" sz="1200"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extLst>
                  <a:ext uri="{0D108BD9-81ED-4DB2-BD59-A6C34878D82A}">
                    <a16:rowId xmlns:a16="http://schemas.microsoft.com/office/drawing/2014/main" val="1333977571"/>
                  </a:ext>
                </a:extLst>
              </a:tr>
              <a:tr h="724764">
                <a:tc>
                  <a:txBody>
                    <a:bodyPr/>
                    <a:lstStyle/>
                    <a:p>
                      <a:pPr marL="0" marR="0" algn="ctr">
                        <a:lnSpc>
                          <a:spcPct val="107000"/>
                        </a:lnSpc>
                        <a:spcBef>
                          <a:spcPts val="0"/>
                        </a:spcBef>
                        <a:spcAft>
                          <a:spcPts val="0"/>
                        </a:spcAft>
                      </a:pPr>
                      <a:r>
                        <a:rPr lang="en-US" sz="1200" dirty="0">
                          <a:effectLst/>
                        </a:rPr>
                        <a:t>Campaign</a:t>
                      </a:r>
                      <a:endParaRPr lang="en-US" sz="1200"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tc>
                  <a:txBody>
                    <a:bodyPr/>
                    <a:lstStyle/>
                    <a:p>
                      <a:pPr marL="0" marR="0" algn="ctr">
                        <a:lnSpc>
                          <a:spcPct val="107000"/>
                        </a:lnSpc>
                        <a:spcBef>
                          <a:spcPts val="0"/>
                        </a:spcBef>
                        <a:spcAft>
                          <a:spcPts val="0"/>
                        </a:spcAft>
                      </a:pPr>
                      <a:r>
                        <a:rPr lang="en-US" sz="1200" dirty="0">
                          <a:effectLst/>
                        </a:rPr>
                        <a:t>Ensure smooth execution of the campaign</a:t>
                      </a:r>
                      <a:endParaRPr lang="en-US" sz="1200"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tc>
                  <a:txBody>
                    <a:bodyPr/>
                    <a:lstStyle/>
                    <a:p>
                      <a:pPr marL="0" marR="0" algn="ctr">
                        <a:lnSpc>
                          <a:spcPct val="107000"/>
                        </a:lnSpc>
                        <a:spcBef>
                          <a:spcPts val="0"/>
                        </a:spcBef>
                        <a:spcAft>
                          <a:spcPts val="0"/>
                        </a:spcAft>
                      </a:pPr>
                      <a:r>
                        <a:rPr lang="en-US" sz="1200" dirty="0">
                          <a:effectLst/>
                        </a:rPr>
                        <a:t>Intern will learn how to run an ethical campaign directed towards Health Care Professionals.</a:t>
                      </a:r>
                      <a:endParaRPr lang="en-US" sz="1200"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extLst>
                  <a:ext uri="{0D108BD9-81ED-4DB2-BD59-A6C34878D82A}">
                    <a16:rowId xmlns:a16="http://schemas.microsoft.com/office/drawing/2014/main" val="1479973617"/>
                  </a:ext>
                </a:extLst>
              </a:tr>
              <a:tr h="633665">
                <a:tc>
                  <a:txBody>
                    <a:bodyPr/>
                    <a:lstStyle/>
                    <a:p>
                      <a:pPr marL="0" marR="0" algn="ctr">
                        <a:lnSpc>
                          <a:spcPct val="107000"/>
                        </a:lnSpc>
                        <a:spcBef>
                          <a:spcPts val="0"/>
                        </a:spcBef>
                        <a:spcAft>
                          <a:spcPts val="0"/>
                        </a:spcAft>
                      </a:pPr>
                      <a:r>
                        <a:rPr lang="en-US" sz="1200" dirty="0">
                          <a:effectLst/>
                        </a:rPr>
                        <a:t>Product 10-year Anniversary Campaign</a:t>
                      </a:r>
                      <a:endParaRPr lang="en-US" sz="1200"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tc>
                  <a:txBody>
                    <a:bodyPr/>
                    <a:lstStyle/>
                    <a:p>
                      <a:pPr marL="0" marR="0">
                        <a:lnSpc>
                          <a:spcPct val="107000"/>
                        </a:lnSpc>
                        <a:spcBef>
                          <a:spcPts val="0"/>
                        </a:spcBef>
                        <a:spcAft>
                          <a:spcPts val="0"/>
                        </a:spcAft>
                      </a:pPr>
                      <a:r>
                        <a:rPr lang="en-US" sz="1200" dirty="0">
                          <a:effectLst/>
                        </a:rPr>
                        <a:t>Development of concept and implementation of the Product 10-year Anniversary Campaign </a:t>
                      </a:r>
                      <a:endParaRPr lang="en-US" sz="1200"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tc>
                  <a:txBody>
                    <a:bodyPr/>
                    <a:lstStyle/>
                    <a:p>
                      <a:pPr marL="0" marR="0" algn="ctr">
                        <a:lnSpc>
                          <a:spcPct val="107000"/>
                        </a:lnSpc>
                        <a:spcBef>
                          <a:spcPts val="0"/>
                        </a:spcBef>
                        <a:spcAft>
                          <a:spcPts val="0"/>
                        </a:spcAft>
                      </a:pPr>
                      <a:r>
                        <a:rPr lang="en-US" sz="1200" dirty="0">
                          <a:effectLst/>
                        </a:rPr>
                        <a:t>Intern will learn how to conceptualize and plan for a Marketing campaign for an ethical brand</a:t>
                      </a:r>
                      <a:endParaRPr lang="en-US" sz="1200"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extLst>
                  <a:ext uri="{0D108BD9-81ED-4DB2-BD59-A6C34878D82A}">
                    <a16:rowId xmlns:a16="http://schemas.microsoft.com/office/drawing/2014/main" val="1121381445"/>
                  </a:ext>
                </a:extLst>
              </a:tr>
              <a:tr h="542566">
                <a:tc>
                  <a:txBody>
                    <a:bodyPr/>
                    <a:lstStyle/>
                    <a:p>
                      <a:pPr marL="0" marR="0" algn="ctr">
                        <a:lnSpc>
                          <a:spcPct val="107000"/>
                        </a:lnSpc>
                        <a:spcBef>
                          <a:spcPts val="0"/>
                        </a:spcBef>
                        <a:spcAft>
                          <a:spcPts val="0"/>
                        </a:spcAft>
                      </a:pPr>
                      <a:r>
                        <a:rPr lang="en-US" sz="1200" dirty="0">
                          <a:effectLst/>
                        </a:rPr>
                        <a:t>E-Learning, Virtual Engagement Suggestion, Microsite</a:t>
                      </a:r>
                      <a:endParaRPr lang="en-US" sz="1200"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tc>
                  <a:txBody>
                    <a:bodyPr/>
                    <a:lstStyle/>
                    <a:p>
                      <a:pPr marL="0" marR="0">
                        <a:lnSpc>
                          <a:spcPct val="107000"/>
                        </a:lnSpc>
                        <a:spcBef>
                          <a:spcPts val="0"/>
                        </a:spcBef>
                        <a:spcAft>
                          <a:spcPts val="0"/>
                        </a:spcAft>
                      </a:pPr>
                      <a:r>
                        <a:rPr lang="en-US" sz="1200" dirty="0">
                          <a:effectLst/>
                        </a:rPr>
                        <a:t>Assist in operationalizing the various digital initiatives for a business area</a:t>
                      </a:r>
                      <a:endParaRPr lang="en-US" sz="1200"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tc>
                  <a:txBody>
                    <a:bodyPr/>
                    <a:lstStyle/>
                    <a:p>
                      <a:pPr marL="0" marR="0" algn="ctr">
                        <a:lnSpc>
                          <a:spcPct val="107000"/>
                        </a:lnSpc>
                        <a:spcBef>
                          <a:spcPts val="0"/>
                        </a:spcBef>
                        <a:spcAft>
                          <a:spcPts val="0"/>
                        </a:spcAft>
                      </a:pPr>
                      <a:r>
                        <a:rPr lang="en-US" sz="1200" dirty="0">
                          <a:effectLst/>
                        </a:rPr>
                        <a:t>Intern will be exposed and learn about the different digital platforms used in Ethical Marketing</a:t>
                      </a:r>
                      <a:endParaRPr lang="en-US" sz="1200"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extLst>
                  <a:ext uri="{0D108BD9-81ED-4DB2-BD59-A6C34878D82A}">
                    <a16:rowId xmlns:a16="http://schemas.microsoft.com/office/drawing/2014/main" val="1600612783"/>
                  </a:ext>
                </a:extLst>
              </a:tr>
            </a:tbl>
          </a:graphicData>
        </a:graphic>
      </p:graphicFrame>
      <p:sp>
        <p:nvSpPr>
          <p:cNvPr id="161832" name="TextBox 12">
            <a:extLst>
              <a:ext uri="{FF2B5EF4-FFF2-40B4-BE49-F238E27FC236}">
                <a16:creationId xmlns:a16="http://schemas.microsoft.com/office/drawing/2014/main" id="{8AC3B673-2C54-4493-9F10-16C993A9BA7A}"/>
              </a:ext>
            </a:extLst>
          </p:cNvPr>
          <p:cNvSpPr txBox="1">
            <a:spLocks noChangeArrowheads="1"/>
          </p:cNvSpPr>
          <p:nvPr/>
        </p:nvSpPr>
        <p:spPr bwMode="auto">
          <a:xfrm>
            <a:off x="457200" y="6100763"/>
            <a:ext cx="82232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US" altLang="en-US" sz="1400"/>
              <a:t>*</a:t>
            </a:r>
            <a:r>
              <a:rPr lang="en-US" altLang="en-US" sz="1400" i="1"/>
              <a:t>Intern to be involved in one or two projects</a:t>
            </a:r>
          </a:p>
        </p:txBody>
      </p:sp>
    </p:spTree>
  </p:cSld>
  <p:clrMapOvr>
    <a:masterClrMapping/>
  </p:clrMapOvr>
  <p:transition spd="med">
    <p:fade/>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a:extLst>
              <a:ext uri="{FF2B5EF4-FFF2-40B4-BE49-F238E27FC236}">
                <a16:creationId xmlns:a16="http://schemas.microsoft.com/office/drawing/2014/main" id="{B1416D0C-0A11-44D7-AF63-91DDD9A4E282}"/>
              </a:ext>
            </a:extLst>
          </p:cNvPr>
          <p:cNvSpPr>
            <a:spLocks noGrp="1"/>
          </p:cNvSpPr>
          <p:nvPr>
            <p:ph type="title"/>
          </p:nvPr>
        </p:nvSpPr>
        <p:spPr>
          <a:xfrm>
            <a:off x="628650" y="365125"/>
            <a:ext cx="7886700" cy="5959475"/>
          </a:xfrm>
        </p:spPr>
        <p:txBody>
          <a:bodyPr/>
          <a:lstStyle/>
          <a:p>
            <a:pPr algn="ctr"/>
            <a:r>
              <a:rPr lang="en-US" altLang="en-US" b="1">
                <a:latin typeface="Times New Roman" panose="02020603050405020304" pitchFamily="18" charset="0"/>
                <a:cs typeface="Times New Roman" panose="02020603050405020304" pitchFamily="18" charset="0"/>
              </a:rPr>
              <a:t>Modular Output Templates</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object 3">
            <a:extLst>
              <a:ext uri="{FF2B5EF4-FFF2-40B4-BE49-F238E27FC236}">
                <a16:creationId xmlns:a16="http://schemas.microsoft.com/office/drawing/2014/main" id="{9FD13FEE-00B5-4ABF-B2B7-B8F5F78C529D}"/>
              </a:ext>
            </a:extLst>
          </p:cNvPr>
          <p:cNvSpPr>
            <a:spLocks noChangeArrowheads="1"/>
          </p:cNvSpPr>
          <p:nvPr/>
        </p:nvSpPr>
        <p:spPr bwMode="auto">
          <a:xfrm>
            <a:off x="7434263" y="2400300"/>
            <a:ext cx="803275" cy="11096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pic>
        <p:nvPicPr>
          <p:cNvPr id="5123" name="Picture 3">
            <a:extLst>
              <a:ext uri="{FF2B5EF4-FFF2-40B4-BE49-F238E27FC236}">
                <a16:creationId xmlns:a16="http://schemas.microsoft.com/office/drawing/2014/main" id="{828FDA5E-A3A7-4B60-919E-A6B29AA3A5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438" y="1323975"/>
            <a:ext cx="5191125" cy="4210050"/>
          </a:xfrm>
          <a:prstGeom prst="rect">
            <a:avLst/>
          </a:prstGeom>
          <a:noFill/>
          <a:ln>
            <a:noFill/>
          </a:ln>
          <a:effectLst>
            <a:outerShdw dist="35921" dir="2700000" algn="ctr" rotWithShape="0">
              <a:schemeClr val="bg2"/>
            </a:outerShdw>
            <a:softEdge rad="2794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a:extLst>
              <a:ext uri="{FF2B5EF4-FFF2-40B4-BE49-F238E27FC236}">
                <a16:creationId xmlns:a16="http://schemas.microsoft.com/office/drawing/2014/main" id="{542F52A0-9AD5-434A-88BD-187E8FEF2916}"/>
              </a:ext>
            </a:extLst>
          </p:cNvPr>
          <p:cNvSpPr/>
          <p:nvPr/>
        </p:nvSpPr>
        <p:spPr>
          <a:xfrm>
            <a:off x="2667000" y="1447800"/>
            <a:ext cx="3886200" cy="4029075"/>
          </a:xfrm>
          <a:prstGeom prst="ellipse">
            <a:avLst/>
          </a:prstGeom>
          <a:no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PH"/>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bject 13">
            <a:extLst>
              <a:ext uri="{FF2B5EF4-FFF2-40B4-BE49-F238E27FC236}">
                <a16:creationId xmlns:a16="http://schemas.microsoft.com/office/drawing/2014/main" id="{2C4DE9F5-8F2A-4CEB-9780-334045731422}"/>
              </a:ext>
            </a:extLst>
          </p:cNvPr>
          <p:cNvSpPr>
            <a:spLocks/>
          </p:cNvSpPr>
          <p:nvPr/>
        </p:nvSpPr>
        <p:spPr bwMode="auto">
          <a:xfrm>
            <a:off x="1066800" y="11811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6" name="object 16">
            <a:extLst>
              <a:ext uri="{FF2B5EF4-FFF2-40B4-BE49-F238E27FC236}">
                <a16:creationId xmlns:a16="http://schemas.microsoft.com/office/drawing/2014/main" id="{EAA71D7D-18A3-43F8-8A45-FDE3A02FAF0A}"/>
              </a:ext>
            </a:extLst>
          </p:cNvPr>
          <p:cNvSpPr txBox="1">
            <a:spLocks noGrp="1"/>
          </p:cNvSpPr>
          <p:nvPr>
            <p:ph type="title"/>
          </p:nvPr>
        </p:nvSpPr>
        <p:spPr>
          <a:xfrm>
            <a:off x="1325563" y="-174625"/>
            <a:ext cx="6400800" cy="1252538"/>
          </a:xfrm>
        </p:spPr>
        <p:txBody>
          <a:bodyPr lIns="0" tIns="264159" rIns="0" bIns="0" rtlCol="0">
            <a:spAutoFit/>
          </a:bodyPr>
          <a:lstStyle/>
          <a:p>
            <a:pPr marL="637540" eaLnBrk="1" fontAlgn="auto" hangingPunct="1">
              <a:spcAft>
                <a:spcPts val="0"/>
              </a:spcAft>
              <a:defRPr/>
            </a:pPr>
            <a:r>
              <a:rPr sz="3200" spc="-15" dirty="0">
                <a:latin typeface="Times New Roman" panose="02020603050405020304" pitchFamily="18" charset="0"/>
                <a:cs typeface="Times New Roman" panose="02020603050405020304" pitchFamily="18" charset="0"/>
              </a:rPr>
              <a:t>How </a:t>
            </a:r>
            <a:r>
              <a:rPr sz="3200" dirty="0">
                <a:latin typeface="Times New Roman" panose="02020603050405020304" pitchFamily="18" charset="0"/>
                <a:cs typeface="Times New Roman" panose="02020603050405020304" pitchFamily="18" charset="0"/>
              </a:rPr>
              <a:t>to </a:t>
            </a:r>
            <a:r>
              <a:rPr sz="3200" spc="-30" dirty="0">
                <a:latin typeface="Times New Roman" panose="02020603050405020304" pitchFamily="18" charset="0"/>
                <a:cs typeface="Times New Roman" panose="02020603050405020304" pitchFamily="18" charset="0"/>
              </a:rPr>
              <a:t>go </a:t>
            </a:r>
            <a:r>
              <a:rPr sz="3200" dirty="0">
                <a:latin typeface="Times New Roman" panose="02020603050405020304" pitchFamily="18" charset="0"/>
                <a:cs typeface="Times New Roman" panose="02020603050405020304" pitchFamily="18" charset="0"/>
              </a:rPr>
              <a:t>about the</a:t>
            </a:r>
            <a:r>
              <a:rPr lang="en-PH" sz="3200" dirty="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Practicum </a:t>
            </a:r>
            <a:r>
              <a:rPr sz="3200" spc="-15" dirty="0">
                <a:latin typeface="Times New Roman" panose="02020603050405020304" pitchFamily="18" charset="0"/>
                <a:cs typeface="Times New Roman" panose="02020603050405020304" pitchFamily="18" charset="0"/>
              </a:rPr>
              <a:t>Process</a:t>
            </a:r>
            <a:endParaRPr sz="3200" dirty="0">
              <a:latin typeface="Times New Roman" panose="02020603050405020304" pitchFamily="18" charset="0"/>
              <a:cs typeface="Times New Roman" panose="02020603050405020304" pitchFamily="18" charset="0"/>
            </a:endParaRPr>
          </a:p>
        </p:txBody>
      </p:sp>
      <p:sp>
        <p:nvSpPr>
          <p:cNvPr id="23556" name="object 18">
            <a:extLst>
              <a:ext uri="{FF2B5EF4-FFF2-40B4-BE49-F238E27FC236}">
                <a16:creationId xmlns:a16="http://schemas.microsoft.com/office/drawing/2014/main" id="{58B65A5C-4ACF-46AC-8C9C-75C22EECE4C9}"/>
              </a:ext>
            </a:extLst>
          </p:cNvPr>
          <p:cNvSpPr txBox="1">
            <a:spLocks noChangeArrowheads="1"/>
          </p:cNvSpPr>
          <p:nvPr/>
        </p:nvSpPr>
        <p:spPr bwMode="auto">
          <a:xfrm>
            <a:off x="1168400" y="1371600"/>
            <a:ext cx="769937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527050" algn="l"/>
              </a:tabLst>
              <a:defRPr>
                <a:solidFill>
                  <a:schemeClr val="tx1"/>
                </a:solidFill>
                <a:latin typeface="Tahoma" panose="020B0604030504040204" pitchFamily="34" charset="0"/>
                <a:cs typeface="Arial" panose="020B0604020202020204" pitchFamily="34" charset="0"/>
              </a:defRPr>
            </a:lvl1pPr>
            <a:lvl2pPr marL="742950" indent="-285750">
              <a:tabLst>
                <a:tab pos="527050" algn="l"/>
              </a:tabLst>
              <a:defRPr>
                <a:solidFill>
                  <a:schemeClr val="tx1"/>
                </a:solidFill>
                <a:latin typeface="Tahoma" panose="020B0604030504040204" pitchFamily="34" charset="0"/>
                <a:cs typeface="Arial" panose="020B0604020202020204" pitchFamily="34" charset="0"/>
              </a:defRPr>
            </a:lvl2pPr>
            <a:lvl3pPr marL="1143000" indent="-228600">
              <a:tabLst>
                <a:tab pos="527050" algn="l"/>
              </a:tabLst>
              <a:defRPr>
                <a:solidFill>
                  <a:schemeClr val="tx1"/>
                </a:solidFill>
                <a:latin typeface="Tahoma" panose="020B0604030504040204" pitchFamily="34" charset="0"/>
                <a:cs typeface="Arial" panose="020B0604020202020204" pitchFamily="34" charset="0"/>
              </a:defRPr>
            </a:lvl3pPr>
            <a:lvl4pPr marL="1600200" indent="-228600">
              <a:tabLst>
                <a:tab pos="527050" algn="l"/>
              </a:tabLst>
              <a:defRPr>
                <a:solidFill>
                  <a:schemeClr val="tx1"/>
                </a:solidFill>
                <a:latin typeface="Tahoma" panose="020B0604030504040204" pitchFamily="34" charset="0"/>
                <a:cs typeface="Arial" panose="020B0604020202020204" pitchFamily="34" charset="0"/>
              </a:defRPr>
            </a:lvl4pPr>
            <a:lvl5pPr marL="2057400" indent="-228600">
              <a:tabLst>
                <a:tab pos="527050"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9pPr>
          </a:lstStyle>
          <a:p>
            <a:pPr>
              <a:lnSpc>
                <a:spcPct val="150000"/>
              </a:lnSpc>
              <a:buClr>
                <a:srgbClr val="00853C"/>
              </a:buClr>
              <a:buSzPct val="80000"/>
            </a:pPr>
            <a:r>
              <a:rPr lang="en-PH" altLang="en-US" sz="2400">
                <a:latin typeface="Times New Roman" panose="02020603050405020304" pitchFamily="18" charset="0"/>
                <a:cs typeface="Times New Roman" panose="02020603050405020304" pitchFamily="18" charset="0"/>
              </a:rPr>
              <a:t>Attend </a:t>
            </a:r>
            <a:r>
              <a:rPr lang="en-US" altLang="en-US" sz="2400">
                <a:latin typeface="Times New Roman" panose="02020603050405020304" pitchFamily="18" charset="0"/>
                <a:cs typeface="Times New Roman" panose="02020603050405020304" pitchFamily="18" charset="0"/>
              </a:rPr>
              <a:t>Practicum/OJT Briefing/Orientation </a:t>
            </a:r>
          </a:p>
          <a:p>
            <a:pPr>
              <a:lnSpc>
                <a:spcPct val="150000"/>
              </a:lnSpc>
              <a:buClr>
                <a:srgbClr val="00853C"/>
              </a:buClr>
              <a:buSzPct val="80000"/>
            </a:pPr>
            <a:r>
              <a:rPr lang="en-PH" altLang="en-US" sz="2400">
                <a:latin typeface="Times New Roman" panose="02020603050405020304" pitchFamily="18" charset="0"/>
                <a:cs typeface="Times New Roman" panose="02020603050405020304" pitchFamily="18" charset="0"/>
              </a:rPr>
              <a:t>Enroll the 6 unit Practicum course</a:t>
            </a:r>
          </a:p>
          <a:p>
            <a:pPr>
              <a:lnSpc>
                <a:spcPct val="150000"/>
              </a:lnSpc>
              <a:buClr>
                <a:srgbClr val="00853C"/>
              </a:buClr>
              <a:buSzPct val="80000"/>
            </a:pPr>
            <a:r>
              <a:rPr lang="en-US" altLang="en-US" sz="3200" b="1">
                <a:solidFill>
                  <a:srgbClr val="FF0000"/>
                </a:solidFill>
                <a:latin typeface="Times New Roman" panose="02020603050405020304" pitchFamily="18" charset="0"/>
                <a:cs typeface="Times New Roman" panose="02020603050405020304" pitchFamily="18" charset="0"/>
              </a:rPr>
              <a:t>C</a:t>
            </a:r>
            <a:r>
              <a:rPr lang="en-PH" altLang="en-US" sz="3200" b="1">
                <a:solidFill>
                  <a:srgbClr val="FF0000"/>
                </a:solidFill>
                <a:latin typeface="Times New Roman" panose="02020603050405020304" pitchFamily="18" charset="0"/>
                <a:cs typeface="Times New Roman" panose="02020603050405020304" pitchFamily="18" charset="0"/>
              </a:rPr>
              <a:t>hoose </a:t>
            </a:r>
            <a:r>
              <a:rPr lang="en-US" altLang="en-US" sz="3200" b="1">
                <a:solidFill>
                  <a:srgbClr val="FF0000"/>
                </a:solidFill>
                <a:latin typeface="Times New Roman" panose="02020603050405020304" pitchFamily="18" charset="0"/>
                <a:cs typeface="Times New Roman" panose="02020603050405020304" pitchFamily="18" charset="0"/>
              </a:rPr>
              <a:t>a reputable Company/Institution which must be APPROVED by your Department Chair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bject 12">
            <a:extLst>
              <a:ext uri="{FF2B5EF4-FFF2-40B4-BE49-F238E27FC236}">
                <a16:creationId xmlns:a16="http://schemas.microsoft.com/office/drawing/2014/main" id="{940841DD-E8D5-4665-A948-6653E53799DE}"/>
              </a:ext>
            </a:extLst>
          </p:cNvPr>
          <p:cNvSpPr>
            <a:spLocks/>
          </p:cNvSpPr>
          <p:nvPr/>
        </p:nvSpPr>
        <p:spPr bwMode="auto">
          <a:xfrm>
            <a:off x="1014413" y="0"/>
            <a:ext cx="74612" cy="6858000"/>
          </a:xfrm>
          <a:custGeom>
            <a:avLst/>
            <a:gdLst>
              <a:gd name="T0" fmla="*/ 0 w 73659"/>
              <a:gd name="T1" fmla="*/ 6858000 h 6858000"/>
              <a:gd name="T2" fmla="*/ 123917 w 73659"/>
              <a:gd name="T3" fmla="*/ 6858000 h 6858000"/>
              <a:gd name="T4" fmla="*/ 123917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4579" name="object 13">
            <a:extLst>
              <a:ext uri="{FF2B5EF4-FFF2-40B4-BE49-F238E27FC236}">
                <a16:creationId xmlns:a16="http://schemas.microsoft.com/office/drawing/2014/main" id="{002E598F-BBA1-4404-A786-D97856A7BD23}"/>
              </a:ext>
            </a:extLst>
          </p:cNvPr>
          <p:cNvSpPr>
            <a:spLocks/>
          </p:cNvSpPr>
          <p:nvPr/>
        </p:nvSpPr>
        <p:spPr bwMode="auto">
          <a:xfrm>
            <a:off x="1066800" y="9906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4580" name="object 15">
            <a:extLst>
              <a:ext uri="{FF2B5EF4-FFF2-40B4-BE49-F238E27FC236}">
                <a16:creationId xmlns:a16="http://schemas.microsoft.com/office/drawing/2014/main" id="{8E4AADEB-D3D7-4EF6-8CB6-F3FE4DFF32BD}"/>
              </a:ext>
            </a:extLst>
          </p:cNvPr>
          <p:cNvSpPr>
            <a:spLocks noChangeArrowheads="1"/>
          </p:cNvSpPr>
          <p:nvPr/>
        </p:nvSpPr>
        <p:spPr bwMode="auto">
          <a:xfrm>
            <a:off x="6454775" y="28575"/>
            <a:ext cx="882650" cy="1220788"/>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6" name="object 16">
            <a:extLst>
              <a:ext uri="{FF2B5EF4-FFF2-40B4-BE49-F238E27FC236}">
                <a16:creationId xmlns:a16="http://schemas.microsoft.com/office/drawing/2014/main" id="{9872575A-B323-43CF-A1C9-5150E48E2CE8}"/>
              </a:ext>
            </a:extLst>
          </p:cNvPr>
          <p:cNvSpPr txBox="1">
            <a:spLocks noGrp="1"/>
          </p:cNvSpPr>
          <p:nvPr>
            <p:ph type="title"/>
          </p:nvPr>
        </p:nvSpPr>
        <p:spPr>
          <a:xfrm>
            <a:off x="827088" y="182563"/>
            <a:ext cx="7594600" cy="676275"/>
          </a:xfrm>
        </p:spPr>
        <p:txBody>
          <a:bodyPr lIns="0" tIns="122173" rIns="0" bIns="0" rtlCol="0">
            <a:spAutoFit/>
          </a:bodyPr>
          <a:lstStyle/>
          <a:p>
            <a:pPr marL="637540" eaLnBrk="1" fontAlgn="auto" hangingPunct="1">
              <a:spcAft>
                <a:spcPts val="0"/>
              </a:spcAft>
              <a:defRPr/>
            </a:pPr>
            <a:r>
              <a:rPr spc="-10" dirty="0">
                <a:latin typeface="Times New Roman" panose="02020603050405020304" pitchFamily="18" charset="0"/>
                <a:cs typeface="Times New Roman" panose="02020603050405020304" pitchFamily="18" charset="0"/>
              </a:rPr>
              <a:t>How </a:t>
            </a:r>
            <a:r>
              <a:rPr dirty="0">
                <a:latin typeface="Times New Roman" panose="02020603050405020304" pitchFamily="18" charset="0"/>
                <a:cs typeface="Times New Roman" panose="02020603050405020304" pitchFamily="18" charset="0"/>
              </a:rPr>
              <a:t>to select a</a:t>
            </a:r>
            <a:r>
              <a:rPr spc="-75" dirty="0">
                <a:latin typeface="Times New Roman" panose="02020603050405020304" pitchFamily="18" charset="0"/>
                <a:cs typeface="Times New Roman" panose="02020603050405020304" pitchFamily="18" charset="0"/>
              </a:rPr>
              <a:t> </a:t>
            </a:r>
            <a:r>
              <a:rPr spc="-10" dirty="0">
                <a:latin typeface="Times New Roman" panose="02020603050405020304" pitchFamily="18" charset="0"/>
                <a:cs typeface="Times New Roman" panose="02020603050405020304" pitchFamily="18" charset="0"/>
              </a:rPr>
              <a:t>company</a:t>
            </a:r>
            <a:endParaRPr dirty="0">
              <a:latin typeface="Times New Roman" panose="02020603050405020304" pitchFamily="18" charset="0"/>
              <a:cs typeface="Times New Roman" panose="02020603050405020304" pitchFamily="18" charset="0"/>
            </a:endParaRPr>
          </a:p>
        </p:txBody>
      </p:sp>
      <p:sp>
        <p:nvSpPr>
          <p:cNvPr id="20495" name="object 17">
            <a:extLst>
              <a:ext uri="{FF2B5EF4-FFF2-40B4-BE49-F238E27FC236}">
                <a16:creationId xmlns:a16="http://schemas.microsoft.com/office/drawing/2014/main" id="{6D2ECBAC-9909-4B5E-9C18-84AB2A2BD063}"/>
              </a:ext>
            </a:extLst>
          </p:cNvPr>
          <p:cNvSpPr txBox="1">
            <a:spLocks noChangeArrowheads="1"/>
          </p:cNvSpPr>
          <p:nvPr/>
        </p:nvSpPr>
        <p:spPr bwMode="auto">
          <a:xfrm>
            <a:off x="1069975" y="1100138"/>
            <a:ext cx="7580313" cy="792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54013" indent="-341313">
              <a:spcBef>
                <a:spcPct val="20000"/>
              </a:spcBef>
              <a:buClr>
                <a:schemeClr val="hlink"/>
              </a:buClr>
              <a:buSzPct val="80000"/>
              <a:buFont typeface="Wingdings" panose="05000000000000000000" pitchFamily="2" charset="2"/>
              <a:buChar char="l"/>
              <a:tabLst>
                <a:tab pos="354013" algn="l"/>
                <a:tab pos="355600" algn="l"/>
              </a:tabLst>
              <a:defRPr sz="3200">
                <a:solidFill>
                  <a:schemeClr val="tx1"/>
                </a:solidFill>
                <a:latin typeface="Tahoma" panose="020B0604030504040204" pitchFamily="34" charset="0"/>
                <a:cs typeface="Arial" panose="020B0604020202020204" pitchFamily="34" charset="0"/>
              </a:defRPr>
            </a:lvl1pPr>
            <a:lvl2pPr marL="695325" indent="-361950">
              <a:spcBef>
                <a:spcPct val="20000"/>
              </a:spcBef>
              <a:buClr>
                <a:schemeClr val="folHlink"/>
              </a:buClr>
              <a:buSzPct val="80000"/>
              <a:buFont typeface="Wingdings" panose="05000000000000000000" pitchFamily="2" charset="2"/>
              <a:buChar char="l"/>
              <a:tabLst>
                <a:tab pos="354013" algn="l"/>
                <a:tab pos="355600" algn="l"/>
              </a:tabLst>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tx2"/>
              </a:buClr>
              <a:buSzPct val="80000"/>
              <a:buFont typeface="Wingdings" panose="05000000000000000000" pitchFamily="2" charset="2"/>
              <a:buChar char="l"/>
              <a:tabLst>
                <a:tab pos="354013" algn="l"/>
                <a:tab pos="355600" algn="l"/>
              </a:tabLst>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l"/>
              <a:tabLst>
                <a:tab pos="354013" algn="l"/>
                <a:tab pos="355600" algn="l"/>
              </a:tabLst>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tx1"/>
              </a:buClr>
              <a:buSzPct val="80000"/>
              <a:buFont typeface="Wingdings" panose="05000000000000000000" pitchFamily="2" charset="2"/>
              <a:buChar char="l"/>
              <a:tabLst>
                <a:tab pos="354013" algn="l"/>
                <a:tab pos="355600" algn="l"/>
              </a:tabLst>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tabLst>
                <a:tab pos="354013" algn="l"/>
                <a:tab pos="355600" algn="l"/>
              </a:tabLst>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tabLst>
                <a:tab pos="354013" algn="l"/>
                <a:tab pos="355600" algn="l"/>
              </a:tabLst>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tabLst>
                <a:tab pos="354013" algn="l"/>
                <a:tab pos="355600" algn="l"/>
              </a:tabLst>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tabLst>
                <a:tab pos="354013" algn="l"/>
                <a:tab pos="355600" algn="l"/>
              </a:tabLst>
              <a:defRPr sz="2000">
                <a:solidFill>
                  <a:schemeClr val="tx1"/>
                </a:solidFill>
                <a:latin typeface="Tahoma" panose="020B0604030504040204" pitchFamily="34" charset="0"/>
                <a:cs typeface="Arial" panose="020B0604020202020204" pitchFamily="34" charset="0"/>
              </a:defRPr>
            </a:lvl9pPr>
          </a:lstStyle>
          <a:p>
            <a:pPr>
              <a:spcBef>
                <a:spcPct val="0"/>
              </a:spcBef>
              <a:buClr>
                <a:srgbClr val="3891A7"/>
              </a:buClr>
              <a:buSzPct val="79000"/>
              <a:buFontTx/>
              <a:buAutoNum type="arabicPeriod"/>
              <a:defRPr/>
            </a:pPr>
            <a:r>
              <a:rPr lang="en-US" altLang="en-US" dirty="0">
                <a:latin typeface="Times New Roman" panose="02020603050405020304" pitchFamily="18" charset="0"/>
                <a:cs typeface="Times New Roman" panose="02020603050405020304" pitchFamily="18" charset="0"/>
              </a:rPr>
              <a:t>Public entities – government agencies, government-managed corporations, local government units</a:t>
            </a:r>
          </a:p>
          <a:p>
            <a:pPr>
              <a:spcBef>
                <a:spcPts val="600"/>
              </a:spcBef>
              <a:buClr>
                <a:srgbClr val="3891A7"/>
              </a:buClr>
              <a:buSzPct val="79000"/>
              <a:buFontTx/>
              <a:buAutoNum type="arabicPeriod" startAt="2"/>
              <a:defRPr/>
            </a:pPr>
            <a:r>
              <a:rPr lang="en-US" altLang="en-US" dirty="0">
                <a:latin typeface="Times New Roman" panose="02020603050405020304" pitchFamily="18" charset="0"/>
                <a:cs typeface="Times New Roman" panose="02020603050405020304" pitchFamily="18" charset="0"/>
              </a:rPr>
              <a:t>Private entities</a:t>
            </a:r>
          </a:p>
          <a:p>
            <a:pPr lvl="1">
              <a:spcBef>
                <a:spcPts val="625"/>
              </a:spcBef>
              <a:buClr>
                <a:srgbClr val="3891A7"/>
              </a:buClr>
              <a:buSzPct val="70000"/>
              <a:buFont typeface="Wingdings" panose="05000000000000000000" pitchFamily="2" charset="2"/>
              <a:buChar char=""/>
              <a:defRPr/>
            </a:pPr>
            <a:r>
              <a:rPr lang="en-US" altLang="en-US" sz="3200" dirty="0">
                <a:latin typeface="Times New Roman" panose="02020603050405020304" pitchFamily="18" charset="0"/>
                <a:cs typeface="Times New Roman" panose="02020603050405020304" pitchFamily="18" charset="0"/>
              </a:rPr>
              <a:t>SEC-registered</a:t>
            </a:r>
          </a:p>
          <a:p>
            <a:pPr lvl="1">
              <a:spcBef>
                <a:spcPts val="600"/>
              </a:spcBef>
              <a:buClr>
                <a:srgbClr val="3891A7"/>
              </a:buClr>
              <a:buSzPct val="70000"/>
              <a:buFont typeface="Wingdings" panose="05000000000000000000" pitchFamily="2" charset="2"/>
              <a:buChar char=""/>
              <a:defRPr/>
            </a:pPr>
            <a:r>
              <a:rPr lang="en-US" altLang="en-US" sz="3200" dirty="0">
                <a:latin typeface="Times New Roman" panose="02020603050405020304" pitchFamily="18" charset="0"/>
                <a:cs typeface="Times New Roman" panose="02020603050405020304" pitchFamily="18" charset="0"/>
              </a:rPr>
              <a:t>DTI-registered</a:t>
            </a:r>
          </a:p>
          <a:p>
            <a:pPr lvl="1">
              <a:spcBef>
                <a:spcPts val="600"/>
              </a:spcBef>
              <a:buClr>
                <a:srgbClr val="3891A7"/>
              </a:buClr>
              <a:buSzPct val="70000"/>
              <a:buFont typeface="Wingdings" panose="05000000000000000000" pitchFamily="2" charset="2"/>
              <a:buChar char=""/>
              <a:defRPr/>
            </a:pPr>
            <a:r>
              <a:rPr lang="en-US" altLang="en-US" sz="3200" dirty="0">
                <a:latin typeface="Times New Roman" panose="02020603050405020304" pitchFamily="18" charset="0"/>
                <a:cs typeface="Times New Roman" panose="02020603050405020304" pitchFamily="18" charset="0"/>
              </a:rPr>
              <a:t>No history or track record of fraud, deception, or illegal business</a:t>
            </a:r>
          </a:p>
          <a:p>
            <a:pPr>
              <a:spcBef>
                <a:spcPct val="0"/>
              </a:spcBef>
              <a:buClrTx/>
              <a:buSzTx/>
              <a:buFontTx/>
              <a:buNone/>
              <a:defRPr/>
            </a:pPr>
            <a:r>
              <a:rPr lang="en-US" altLang="en-US" dirty="0">
                <a:latin typeface="Times New Roman" panose="02020603050405020304" pitchFamily="18" charset="0"/>
                <a:cs typeface="Times New Roman" panose="02020603050405020304" pitchFamily="18" charset="0"/>
              </a:rPr>
              <a:t>		    activities</a:t>
            </a:r>
          </a:p>
          <a:p>
            <a:pPr lvl="1">
              <a:spcBef>
                <a:spcPts val="600"/>
              </a:spcBef>
              <a:buClr>
                <a:srgbClr val="3891A7"/>
              </a:buClr>
              <a:buSzPct val="70000"/>
              <a:buFont typeface="Wingdings" panose="05000000000000000000" pitchFamily="2" charset="2"/>
              <a:buChar char=""/>
              <a:defRPr/>
            </a:pPr>
            <a:r>
              <a:rPr lang="en-US" altLang="en-US" sz="3200" dirty="0">
                <a:latin typeface="Times New Roman" panose="02020603050405020304" pitchFamily="18" charset="0"/>
                <a:cs typeface="Times New Roman" panose="02020603050405020304" pitchFamily="18" charset="0"/>
              </a:rPr>
              <a:t>In good standing with government regulatory agencies</a:t>
            </a:r>
          </a:p>
          <a:p>
            <a:pPr marL="333375" lvl="1" indent="0">
              <a:spcBef>
                <a:spcPts val="600"/>
              </a:spcBef>
              <a:buClr>
                <a:srgbClr val="3891A7"/>
              </a:buClr>
              <a:buSzPct val="70000"/>
              <a:buFont typeface="Wingdings" panose="05000000000000000000" pitchFamily="2" charset="2"/>
              <a:buNone/>
              <a:defRPr/>
            </a:pPr>
            <a:endParaRPr lang="en-US" altLang="en-US" sz="3200" dirty="0">
              <a:latin typeface="Times New Roman" panose="02020603050405020304" pitchFamily="18" charset="0"/>
              <a:cs typeface="Times New Roman" panose="02020603050405020304" pitchFamily="18" charset="0"/>
            </a:endParaRPr>
          </a:p>
          <a:p>
            <a:pPr>
              <a:spcBef>
                <a:spcPts val="575"/>
              </a:spcBef>
              <a:buClr>
                <a:srgbClr val="3891A7"/>
              </a:buClr>
              <a:buSzPct val="69000"/>
              <a:buFontTx/>
              <a:buAutoNum type="arabicPeriod" startAt="2"/>
              <a:defRPr/>
            </a:pPr>
            <a:r>
              <a:rPr lang="en-US" altLang="en-US" dirty="0">
                <a:latin typeface="Times New Roman" panose="02020603050405020304" pitchFamily="18" charset="0"/>
                <a:cs typeface="Times New Roman" panose="02020603050405020304" pitchFamily="18" charset="0"/>
              </a:rPr>
              <a:t>The practicum assignment is within the National Capital  Region (NCR); exemption is on highly-meritorious cases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26FFAD-E88E-49EC-8B33-A9B34CA286F9}"/>
              </a:ext>
            </a:extLst>
          </p:cNvPr>
          <p:cNvSpPr>
            <a:spLocks noGrp="1"/>
          </p:cNvSpPr>
          <p:nvPr>
            <p:ph idx="1"/>
          </p:nvPr>
        </p:nvSpPr>
        <p:spPr>
          <a:xfrm>
            <a:off x="457200" y="1524000"/>
            <a:ext cx="8229600" cy="4530725"/>
          </a:xfrm>
          <a:solidFill>
            <a:srgbClr val="00B0F0"/>
          </a:solidFill>
          <a:ln w="76200">
            <a:solidFill>
              <a:srgbClr val="FFFF00"/>
            </a:solidFill>
            <a:prstDash val="sysDash"/>
          </a:ln>
        </p:spPr>
        <p:txBody>
          <a:bodyPr rtlCol="0">
            <a:normAutofit lnSpcReduction="10000"/>
          </a:bodyPr>
          <a:lstStyle/>
          <a:p>
            <a:pPr marL="434975" eaLnBrk="1" fontAlgn="auto" hangingPunct="1">
              <a:spcBef>
                <a:spcPts val="313"/>
              </a:spcBef>
              <a:spcAft>
                <a:spcPts val="0"/>
              </a:spcAft>
              <a:defRPr/>
            </a:pPr>
            <a:endParaRPr lang="en-US" sz="2400" b="1" dirty="0">
              <a:solidFill>
                <a:srgbClr val="FFFF59"/>
              </a:solidFill>
              <a:latin typeface="Times New Roman" panose="02020603050405020304" pitchFamily="18" charset="0"/>
              <a:cs typeface="Times New Roman" panose="02020603050405020304" pitchFamily="18" charset="0"/>
            </a:endParaRPr>
          </a:p>
          <a:p>
            <a:pPr marL="434975" eaLnBrk="1" fontAlgn="auto" hangingPunct="1">
              <a:spcBef>
                <a:spcPts val="313"/>
              </a:spcBef>
              <a:spcAft>
                <a:spcPts val="0"/>
              </a:spcAft>
              <a:defRPr/>
            </a:pPr>
            <a:endParaRPr lang="en-US" sz="2400" b="1" dirty="0">
              <a:solidFill>
                <a:srgbClr val="FFFF59"/>
              </a:solidFill>
              <a:latin typeface="Times New Roman" panose="02020603050405020304" pitchFamily="18" charset="0"/>
              <a:cs typeface="Times New Roman" panose="02020603050405020304" pitchFamily="18" charset="0"/>
            </a:endParaRPr>
          </a:p>
          <a:p>
            <a:pPr marL="434975" eaLnBrk="1" fontAlgn="auto" hangingPunct="1">
              <a:spcBef>
                <a:spcPts val="313"/>
              </a:spcBef>
              <a:spcAft>
                <a:spcPts val="0"/>
              </a:spcAft>
              <a:defRPr/>
            </a:pPr>
            <a:r>
              <a:rPr lang="en-US" sz="3200" b="1" dirty="0">
                <a:latin typeface="Times New Roman" panose="02020603050405020304" pitchFamily="18" charset="0"/>
                <a:cs typeface="Times New Roman" panose="02020603050405020304" pitchFamily="18" charset="0"/>
              </a:rPr>
              <a:t>Because of the current situation (COVID-19 Pandemic) students will now be allowed to have their practicum in </a:t>
            </a:r>
          </a:p>
          <a:p>
            <a:pPr marL="434975" eaLnBrk="1" fontAlgn="auto" hangingPunct="1">
              <a:spcBef>
                <a:spcPts val="313"/>
              </a:spcBef>
              <a:spcAft>
                <a:spcPts val="0"/>
              </a:spcAft>
              <a:defRPr/>
            </a:pPr>
            <a:endParaRPr lang="en-US" sz="3200" b="1" dirty="0">
              <a:latin typeface="Times New Roman" panose="02020603050405020304" pitchFamily="18" charset="0"/>
              <a:cs typeface="Times New Roman" panose="02020603050405020304" pitchFamily="18" charset="0"/>
            </a:endParaRPr>
          </a:p>
          <a:p>
            <a:pPr marL="92075" indent="0" eaLnBrk="1" fontAlgn="auto" hangingPunct="1">
              <a:spcBef>
                <a:spcPts val="313"/>
              </a:spcBef>
              <a:spcAft>
                <a:spcPts val="0"/>
              </a:spcAft>
              <a:buFont typeface="Wingdings" panose="05000000000000000000" pitchFamily="2" charset="2"/>
              <a:buNone/>
              <a:defRPr/>
            </a:pPr>
            <a:r>
              <a:rPr lang="en-US" sz="3200" b="1" dirty="0">
                <a:latin typeface="Times New Roman" panose="02020603050405020304" pitchFamily="18" charset="0"/>
                <a:cs typeface="Times New Roman" panose="02020603050405020304" pitchFamily="18" charset="0"/>
              </a:rPr>
              <a:t>	- their family-  owned enterprise</a:t>
            </a:r>
          </a:p>
          <a:p>
            <a:pPr marL="92075" indent="0" eaLnBrk="1" fontAlgn="auto" hangingPunct="1">
              <a:spcBef>
                <a:spcPts val="313"/>
              </a:spcBef>
              <a:spcAft>
                <a:spcPts val="0"/>
              </a:spcAft>
              <a:buFont typeface="Wingdings" panose="05000000000000000000" pitchFamily="2" charset="2"/>
              <a:buNone/>
              <a:defRPr/>
            </a:pPr>
            <a:r>
              <a:rPr lang="en-US" sz="3200" b="1" dirty="0">
                <a:latin typeface="Times New Roman" panose="02020603050405020304" pitchFamily="18" charset="0"/>
                <a:cs typeface="Times New Roman" panose="02020603050405020304" pitchFamily="18" charset="0"/>
              </a:rPr>
              <a:t>	- company/</a:t>
            </a:r>
            <a:r>
              <a:rPr lang="en-US" sz="3200" b="1" dirty="0" err="1">
                <a:latin typeface="Times New Roman" panose="02020603050405020304" pitchFamily="18" charset="0"/>
                <a:cs typeface="Times New Roman" panose="02020603050405020304" pitchFamily="18" charset="0"/>
              </a:rPr>
              <a:t>ies</a:t>
            </a:r>
            <a:r>
              <a:rPr lang="en-US" sz="3200" b="1" dirty="0">
                <a:latin typeface="Times New Roman" panose="02020603050405020304" pitchFamily="18" charset="0"/>
                <a:cs typeface="Times New Roman" panose="02020603050405020304" pitchFamily="18" charset="0"/>
              </a:rPr>
              <a:t> where their relatives are 			working</a:t>
            </a:r>
          </a:p>
          <a:p>
            <a:pPr marL="92075" indent="0" eaLnBrk="1" fontAlgn="auto" hangingPunct="1">
              <a:spcBef>
                <a:spcPts val="313"/>
              </a:spcBef>
              <a:spcAft>
                <a:spcPts val="0"/>
              </a:spcAft>
              <a:buFont typeface="Wingdings" panose="05000000000000000000" pitchFamily="2" charset="2"/>
              <a:buNone/>
              <a:defRPr/>
            </a:pPr>
            <a:r>
              <a:rPr lang="en-US" sz="3200" b="1" dirty="0">
                <a:latin typeface="Times New Roman" panose="02020603050405020304" pitchFamily="18" charset="0"/>
                <a:cs typeface="Times New Roman" panose="02020603050405020304" pitchFamily="18" charset="0"/>
              </a:rPr>
              <a:t>	- outside Metro Manila</a:t>
            </a:r>
          </a:p>
          <a:p>
            <a:pPr marL="92075" indent="0" eaLnBrk="1" fontAlgn="auto" hangingPunct="1">
              <a:spcBef>
                <a:spcPts val="313"/>
              </a:spcBef>
              <a:spcAft>
                <a:spcPts val="0"/>
              </a:spcAft>
              <a:buFont typeface="Wingdings" panose="05000000000000000000" pitchFamily="2" charset="2"/>
              <a:buNone/>
              <a:defRPr/>
            </a:pPr>
            <a:r>
              <a:rPr lang="en-US" sz="3200" b="1" dirty="0">
                <a:latin typeface="Times New Roman" panose="02020603050405020304" pitchFamily="18" charset="0"/>
                <a:cs typeface="Times New Roman" panose="02020603050405020304" pitchFamily="18" charset="0"/>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a:extLst>
              <a:ext uri="{FF2B5EF4-FFF2-40B4-BE49-F238E27FC236}">
                <a16:creationId xmlns:a16="http://schemas.microsoft.com/office/drawing/2014/main" id="{95AA699C-9A95-4301-B8EB-57D062F09FDB}"/>
              </a:ext>
            </a:extLst>
          </p:cNvPr>
          <p:cNvSpPr>
            <a:spLocks noGrp="1"/>
          </p:cNvSpPr>
          <p:nvPr>
            <p:ph idx="1"/>
          </p:nvPr>
        </p:nvSpPr>
        <p:spPr>
          <a:xfrm>
            <a:off x="457200" y="1524000"/>
            <a:ext cx="8229600" cy="4530725"/>
          </a:xfrm>
          <a:solidFill>
            <a:srgbClr val="00B0F0"/>
          </a:solidFill>
          <a:ln w="76200">
            <a:solidFill>
              <a:srgbClr val="FFFF00"/>
            </a:solidFill>
            <a:prstDash val="sysDash"/>
            <a:miter lim="800000"/>
            <a:headEnd/>
            <a:tailEnd/>
          </a:ln>
        </p:spPr>
        <p:txBody>
          <a:bodyPr/>
          <a:lstStyle/>
          <a:p>
            <a:pPr marL="434975" eaLnBrk="1" hangingPunct="1">
              <a:spcBef>
                <a:spcPts val="313"/>
              </a:spcBef>
            </a:pPr>
            <a:endParaRPr lang="en-US" altLang="en-US" sz="2400" b="1">
              <a:solidFill>
                <a:srgbClr val="FFFF59"/>
              </a:solidFill>
              <a:latin typeface="Times New Roman" panose="02020603050405020304" pitchFamily="18" charset="0"/>
              <a:cs typeface="Times New Roman" panose="02020603050405020304" pitchFamily="18" charset="0"/>
            </a:endParaRPr>
          </a:p>
          <a:p>
            <a:pPr marL="434975" eaLnBrk="1" hangingPunct="1">
              <a:spcBef>
                <a:spcPts val="313"/>
              </a:spcBef>
            </a:pPr>
            <a:endParaRPr lang="en-US" altLang="en-US" sz="2400" b="1">
              <a:solidFill>
                <a:srgbClr val="FFFF59"/>
              </a:solidFill>
              <a:latin typeface="Times New Roman" panose="02020603050405020304" pitchFamily="18" charset="0"/>
              <a:cs typeface="Times New Roman" panose="02020603050405020304" pitchFamily="18" charset="0"/>
            </a:endParaRPr>
          </a:p>
          <a:p>
            <a:pPr marL="434975" eaLnBrk="1" hangingPunct="1">
              <a:spcBef>
                <a:spcPts val="313"/>
              </a:spcBef>
            </a:pPr>
            <a:r>
              <a:rPr lang="en-US" altLang="en-US" sz="3200" b="1">
                <a:latin typeface="Times New Roman" panose="02020603050405020304" pitchFamily="18" charset="0"/>
                <a:cs typeface="Times New Roman" panose="02020603050405020304" pitchFamily="18" charset="0"/>
              </a:rPr>
              <a:t>Further, because of the probable limitation of the number of companies who will be willing to accept ONLINE practicumers, we will now accept group practicum (maximum of three members) for those who want to work as a group.  (Please note however, that each will be graded individually on the actual presentation)</a:t>
            </a:r>
            <a:endParaRPr lang="en-US" altLang="en-US" sz="320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bject 3">
            <a:extLst>
              <a:ext uri="{FF2B5EF4-FFF2-40B4-BE49-F238E27FC236}">
                <a16:creationId xmlns:a16="http://schemas.microsoft.com/office/drawing/2014/main" id="{BAA9F352-8E39-45A4-9D9F-998B6048BEC9}"/>
              </a:ext>
            </a:extLst>
          </p:cNvPr>
          <p:cNvSpPr>
            <a:spLocks noChangeArrowheads="1"/>
          </p:cNvSpPr>
          <p:nvPr/>
        </p:nvSpPr>
        <p:spPr bwMode="auto">
          <a:xfrm>
            <a:off x="2263775" y="1909763"/>
            <a:ext cx="1016000" cy="13620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9219" name="object 11">
            <a:extLst>
              <a:ext uri="{FF2B5EF4-FFF2-40B4-BE49-F238E27FC236}">
                <a16:creationId xmlns:a16="http://schemas.microsoft.com/office/drawing/2014/main" id="{6113E27D-36EB-47E9-B2E0-21972060BDA6}"/>
              </a:ext>
            </a:extLst>
          </p:cNvPr>
          <p:cNvSpPr>
            <a:spLocks noChangeArrowheads="1"/>
          </p:cNvSpPr>
          <p:nvPr/>
        </p:nvSpPr>
        <p:spPr bwMode="auto">
          <a:xfrm>
            <a:off x="7908925" y="2674938"/>
            <a:ext cx="823913" cy="1138237"/>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2" name="object 12">
            <a:extLst>
              <a:ext uri="{FF2B5EF4-FFF2-40B4-BE49-F238E27FC236}">
                <a16:creationId xmlns:a16="http://schemas.microsoft.com/office/drawing/2014/main" id="{74A5B6EC-3536-4480-A578-28444A61D4FA}"/>
              </a:ext>
            </a:extLst>
          </p:cNvPr>
          <p:cNvSpPr txBox="1">
            <a:spLocks noGrp="1"/>
          </p:cNvSpPr>
          <p:nvPr>
            <p:ph type="title"/>
          </p:nvPr>
        </p:nvSpPr>
        <p:spPr>
          <a:xfrm>
            <a:off x="1662113" y="1096963"/>
            <a:ext cx="5972175" cy="1993900"/>
          </a:xfrm>
        </p:spPr>
        <p:txBody>
          <a:bodyPr lIns="0" tIns="0" rIns="0" bIns="0" rtlCol="0">
            <a:spAutoFit/>
          </a:bodyPr>
          <a:lstStyle/>
          <a:p>
            <a:pPr marL="12700" algn="ctr" eaLnBrk="1" fontAlgn="auto" hangingPunct="1">
              <a:spcAft>
                <a:spcPts val="0"/>
              </a:spcAft>
              <a:defRPr/>
            </a:pPr>
            <a:r>
              <a:rPr sz="4800" b="1" spc="-15" dirty="0">
                <a:latin typeface="Times New Roman" panose="02020603050405020304" pitchFamily="18" charset="0"/>
                <a:cs typeface="Times New Roman" panose="02020603050405020304" pitchFamily="18" charset="0"/>
              </a:rPr>
              <a:t>Pr</a:t>
            </a:r>
            <a:r>
              <a:rPr lang="en-US" sz="4800" b="1" spc="-15" dirty="0">
                <a:latin typeface="Times New Roman" panose="02020603050405020304" pitchFamily="18" charset="0"/>
                <a:cs typeface="Times New Roman" panose="02020603050405020304" pitchFamily="18" charset="0"/>
              </a:rPr>
              <a:t>acticum </a:t>
            </a:r>
            <a:r>
              <a:rPr sz="4800" b="1" spc="-15" dirty="0">
                <a:latin typeface="Times New Roman" panose="02020603050405020304" pitchFamily="18" charset="0"/>
                <a:cs typeface="Times New Roman" panose="02020603050405020304" pitchFamily="18" charset="0"/>
              </a:rPr>
              <a:t>Pr</a:t>
            </a:r>
            <a:r>
              <a:rPr lang="en-US" sz="4800" b="1" spc="-15" dirty="0">
                <a:latin typeface="Times New Roman" panose="02020603050405020304" pitchFamily="18" charset="0"/>
                <a:cs typeface="Times New Roman" panose="02020603050405020304" pitchFamily="18" charset="0"/>
              </a:rPr>
              <a:t>ogram</a:t>
            </a:r>
            <a:br>
              <a:rPr lang="en-US" sz="4800" b="1" spc="-15" dirty="0">
                <a:latin typeface="Times New Roman" panose="02020603050405020304" pitchFamily="18" charset="0"/>
                <a:cs typeface="Times New Roman" panose="02020603050405020304" pitchFamily="18" charset="0"/>
              </a:rPr>
            </a:br>
            <a:r>
              <a:rPr lang="en-US" sz="4800" b="1" spc="-15" dirty="0">
                <a:latin typeface="Times New Roman" panose="02020603050405020304" pitchFamily="18" charset="0"/>
                <a:cs typeface="Times New Roman" panose="02020603050405020304" pitchFamily="18" charset="0"/>
              </a:rPr>
              <a:t/>
            </a:r>
            <a:br>
              <a:rPr lang="en-US" sz="4800" b="1" spc="-15" dirty="0">
                <a:latin typeface="Times New Roman" panose="02020603050405020304" pitchFamily="18" charset="0"/>
                <a:cs typeface="Times New Roman" panose="02020603050405020304" pitchFamily="18" charset="0"/>
              </a:rPr>
            </a:br>
            <a:r>
              <a:rPr lang="en-US" sz="4800" b="1" spc="-15" dirty="0">
                <a:latin typeface="Times New Roman" panose="02020603050405020304" pitchFamily="18" charset="0"/>
                <a:cs typeface="Times New Roman" panose="02020603050405020304" pitchFamily="18" charset="0"/>
              </a:rPr>
              <a:t>ONLINE</a:t>
            </a:r>
            <a:endParaRPr sz="4800" dirty="0">
              <a:latin typeface="Times New Roman" panose="02020603050405020304" pitchFamily="18" charset="0"/>
              <a:cs typeface="Times New Roman" panose="02020603050405020304" pitchFamily="18" charset="0"/>
            </a:endParaRPr>
          </a:p>
        </p:txBody>
      </p:sp>
      <p:pic>
        <p:nvPicPr>
          <p:cNvPr id="9221" name="Picture 1">
            <a:extLst>
              <a:ext uri="{FF2B5EF4-FFF2-40B4-BE49-F238E27FC236}">
                <a16:creationId xmlns:a16="http://schemas.microsoft.com/office/drawing/2014/main" id="{02961C80-4E16-491F-8001-6D1571BF6A3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3090863"/>
            <a:ext cx="4738688" cy="323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object 3">
            <a:extLst>
              <a:ext uri="{FF2B5EF4-FFF2-40B4-BE49-F238E27FC236}">
                <a16:creationId xmlns:a16="http://schemas.microsoft.com/office/drawing/2014/main" id="{AFE9B2F3-C909-4BE5-86F4-3BA7BF5D104F}"/>
              </a:ext>
            </a:extLst>
          </p:cNvPr>
          <p:cNvSpPr>
            <a:spLocks/>
          </p:cNvSpPr>
          <p:nvPr/>
        </p:nvSpPr>
        <p:spPr bwMode="auto">
          <a:xfrm>
            <a:off x="3175" y="3175"/>
            <a:ext cx="820738" cy="820738"/>
          </a:xfrm>
          <a:custGeom>
            <a:avLst/>
            <a:gdLst>
              <a:gd name="T0" fmla="*/ 826028 w 820419"/>
              <a:gd name="T1" fmla="*/ 0 h 819785"/>
              <a:gd name="T2" fmla="*/ 824627 w 820419"/>
              <a:gd name="T3" fmla="*/ 49215 h 819785"/>
              <a:gd name="T4" fmla="*/ 820475 w 820419"/>
              <a:gd name="T5" fmla="*/ 97683 h 819785"/>
              <a:gd name="T6" fmla="*/ 813648 w 820419"/>
              <a:gd name="T7" fmla="*/ 145325 h 819785"/>
              <a:gd name="T8" fmla="*/ 804225 w 820419"/>
              <a:gd name="T9" fmla="*/ 192060 h 819785"/>
              <a:gd name="T10" fmla="*/ 792284 w 820419"/>
              <a:gd name="T11" fmla="*/ 237812 h 819785"/>
              <a:gd name="T12" fmla="*/ 777901 w 820419"/>
              <a:gd name="T13" fmla="*/ 282501 h 819785"/>
              <a:gd name="T14" fmla="*/ 761154 w 820419"/>
              <a:gd name="T15" fmla="*/ 326049 h 819785"/>
              <a:gd name="T16" fmla="*/ 742121 w 820419"/>
              <a:gd name="T17" fmla="*/ 368376 h 819785"/>
              <a:gd name="T18" fmla="*/ 720879 w 820419"/>
              <a:gd name="T19" fmla="*/ 409406 h 819785"/>
              <a:gd name="T20" fmla="*/ 697504 w 820419"/>
              <a:gd name="T21" fmla="*/ 449057 h 819785"/>
              <a:gd name="T22" fmla="*/ 672076 w 820419"/>
              <a:gd name="T23" fmla="*/ 487253 h 819785"/>
              <a:gd name="T24" fmla="*/ 644669 w 820419"/>
              <a:gd name="T25" fmla="*/ 523916 h 819785"/>
              <a:gd name="T26" fmla="*/ 615367 w 820419"/>
              <a:gd name="T27" fmla="*/ 558965 h 819785"/>
              <a:gd name="T28" fmla="*/ 584239 w 820419"/>
              <a:gd name="T29" fmla="*/ 592321 h 819785"/>
              <a:gd name="T30" fmla="*/ 551367 w 820419"/>
              <a:gd name="T31" fmla="*/ 623908 h 819785"/>
              <a:gd name="T32" fmla="*/ 516829 w 820419"/>
              <a:gd name="T33" fmla="*/ 653646 h 819785"/>
              <a:gd name="T34" fmla="*/ 480702 w 820419"/>
              <a:gd name="T35" fmla="*/ 681459 h 819785"/>
              <a:gd name="T36" fmla="*/ 443059 w 820419"/>
              <a:gd name="T37" fmla="*/ 707262 h 819785"/>
              <a:gd name="T38" fmla="*/ 403984 w 820419"/>
              <a:gd name="T39" fmla="*/ 730984 h 819785"/>
              <a:gd name="T40" fmla="*/ 363551 w 820419"/>
              <a:gd name="T41" fmla="*/ 752546 h 819785"/>
              <a:gd name="T42" fmla="*/ 321838 w 820419"/>
              <a:gd name="T43" fmla="*/ 771858 h 819785"/>
              <a:gd name="T44" fmla="*/ 278922 w 820419"/>
              <a:gd name="T45" fmla="*/ 788851 h 819785"/>
              <a:gd name="T46" fmla="*/ 234882 w 820419"/>
              <a:gd name="T47" fmla="*/ 803449 h 819785"/>
              <a:gd name="T48" fmla="*/ 189793 w 820419"/>
              <a:gd name="T49" fmla="*/ 815567 h 819785"/>
              <a:gd name="T50" fmla="*/ 143738 w 820419"/>
              <a:gd name="T51" fmla="*/ 825129 h 819785"/>
              <a:gd name="T52" fmla="*/ 96780 w 820419"/>
              <a:gd name="T53" fmla="*/ 832056 h 819785"/>
              <a:gd name="T54" fmla="*/ 49014 w 820419"/>
              <a:gd name="T55" fmla="*/ 836270 h 819785"/>
              <a:gd name="T56" fmla="*/ 505 w 820419"/>
              <a:gd name="T57" fmla="*/ 837694 h 819785"/>
              <a:gd name="T58" fmla="*/ 336 w 820419"/>
              <a:gd name="T59" fmla="*/ 837694 h 819785"/>
              <a:gd name="T60" fmla="*/ 168 w 820419"/>
              <a:gd name="T61" fmla="*/ 837694 h 819785"/>
              <a:gd name="T62" fmla="*/ 0 w 820419"/>
              <a:gd name="T63" fmla="*/ 837694 h 819785"/>
              <a:gd name="T64" fmla="*/ 506 w 820419"/>
              <a:gd name="T65" fmla="*/ 0 h 819785"/>
              <a:gd name="T66" fmla="*/ 826028 w 820419"/>
              <a:gd name="T67" fmla="*/ 0 h 8197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20419" h="819785">
                <a:moveTo>
                  <a:pt x="819949" y="0"/>
                </a:moveTo>
                <a:lnTo>
                  <a:pt x="818558" y="48141"/>
                </a:lnTo>
                <a:lnTo>
                  <a:pt x="814436" y="95551"/>
                </a:lnTo>
                <a:lnTo>
                  <a:pt x="807660" y="142152"/>
                </a:lnTo>
                <a:lnTo>
                  <a:pt x="798307" y="187868"/>
                </a:lnTo>
                <a:lnTo>
                  <a:pt x="786453" y="232620"/>
                </a:lnTo>
                <a:lnTo>
                  <a:pt x="772177" y="276333"/>
                </a:lnTo>
                <a:lnTo>
                  <a:pt x="755553" y="318930"/>
                </a:lnTo>
                <a:lnTo>
                  <a:pt x="736660" y="360334"/>
                </a:lnTo>
                <a:lnTo>
                  <a:pt x="715574" y="400467"/>
                </a:lnTo>
                <a:lnTo>
                  <a:pt x="692371" y="439253"/>
                </a:lnTo>
                <a:lnTo>
                  <a:pt x="667130" y="476615"/>
                </a:lnTo>
                <a:lnTo>
                  <a:pt x="639926" y="512477"/>
                </a:lnTo>
                <a:lnTo>
                  <a:pt x="610837" y="546760"/>
                </a:lnTo>
                <a:lnTo>
                  <a:pt x="579939" y="579389"/>
                </a:lnTo>
                <a:lnTo>
                  <a:pt x="547310" y="610287"/>
                </a:lnTo>
                <a:lnTo>
                  <a:pt x="513025" y="639376"/>
                </a:lnTo>
                <a:lnTo>
                  <a:pt x="477163" y="666580"/>
                </a:lnTo>
                <a:lnTo>
                  <a:pt x="439799" y="691821"/>
                </a:lnTo>
                <a:lnTo>
                  <a:pt x="401011" y="715024"/>
                </a:lnTo>
                <a:lnTo>
                  <a:pt x="360876" y="736111"/>
                </a:lnTo>
                <a:lnTo>
                  <a:pt x="319469" y="755005"/>
                </a:lnTo>
                <a:lnTo>
                  <a:pt x="276870" y="771629"/>
                </a:lnTo>
                <a:lnTo>
                  <a:pt x="233153" y="785906"/>
                </a:lnTo>
                <a:lnTo>
                  <a:pt x="188396" y="797760"/>
                </a:lnTo>
                <a:lnTo>
                  <a:pt x="142676" y="807114"/>
                </a:lnTo>
                <a:lnTo>
                  <a:pt x="96069" y="813890"/>
                </a:lnTo>
                <a:lnTo>
                  <a:pt x="48653" y="818012"/>
                </a:lnTo>
                <a:lnTo>
                  <a:pt x="505" y="819404"/>
                </a:lnTo>
                <a:lnTo>
                  <a:pt x="336" y="819404"/>
                </a:lnTo>
                <a:lnTo>
                  <a:pt x="168" y="819404"/>
                </a:lnTo>
                <a:lnTo>
                  <a:pt x="0" y="819404"/>
                </a:lnTo>
                <a:lnTo>
                  <a:pt x="506" y="0"/>
                </a:lnTo>
                <a:lnTo>
                  <a:pt x="819949" y="0"/>
                </a:lnTo>
                <a:close/>
              </a:path>
            </a:pathLst>
          </a:custGeom>
          <a:noFill/>
          <a:ln w="3175">
            <a:solidFill>
              <a:srgbClr val="D2C39E"/>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7651" name="object 8">
            <a:extLst>
              <a:ext uri="{FF2B5EF4-FFF2-40B4-BE49-F238E27FC236}">
                <a16:creationId xmlns:a16="http://schemas.microsoft.com/office/drawing/2014/main" id="{7EBAB812-A3DF-49EE-A963-BFCD684F746A}"/>
              </a:ext>
            </a:extLst>
          </p:cNvPr>
          <p:cNvSpPr>
            <a:spLocks/>
          </p:cNvSpPr>
          <p:nvPr/>
        </p:nvSpPr>
        <p:spPr bwMode="auto">
          <a:xfrm>
            <a:off x="187325" y="1050925"/>
            <a:ext cx="1117600" cy="1111250"/>
          </a:xfrm>
          <a:custGeom>
            <a:avLst/>
            <a:gdLst>
              <a:gd name="T0" fmla="*/ 151411 w 1116965"/>
              <a:gd name="T1" fmla="*/ 166920 h 1111885"/>
              <a:gd name="T2" fmla="*/ 221834 w 1116965"/>
              <a:gd name="T3" fmla="*/ 105978 h 1111885"/>
              <a:gd name="T4" fmla="*/ 300220 w 1116965"/>
              <a:gd name="T5" fmla="*/ 58625 h 1111885"/>
              <a:gd name="T6" fmla="*/ 384669 w 1116965"/>
              <a:gd name="T7" fmla="*/ 25065 h 1111885"/>
              <a:gd name="T8" fmla="*/ 473279 w 1116965"/>
              <a:gd name="T9" fmla="*/ 5453 h 1111885"/>
              <a:gd name="T10" fmla="*/ 564146 w 1116965"/>
              <a:gd name="T11" fmla="*/ 0 h 1111885"/>
              <a:gd name="T12" fmla="*/ 655366 w 1116965"/>
              <a:gd name="T13" fmla="*/ 8895 h 1111885"/>
              <a:gd name="T14" fmla="*/ 745037 w 1116965"/>
              <a:gd name="T15" fmla="*/ 32315 h 1111885"/>
              <a:gd name="T16" fmla="*/ 831258 w 1116965"/>
              <a:gd name="T17" fmla="*/ 70470 h 1111885"/>
              <a:gd name="T18" fmla="*/ 912123 w 1116965"/>
              <a:gd name="T19" fmla="*/ 123529 h 1111885"/>
              <a:gd name="T20" fmla="*/ 982922 w 1116965"/>
              <a:gd name="T21" fmla="*/ 188936 h 1111885"/>
              <a:gd name="T22" fmla="*/ 1040046 w 1116965"/>
              <a:gd name="T23" fmla="*/ 262758 h 1111885"/>
              <a:gd name="T24" fmla="*/ 1083260 w 1116965"/>
              <a:gd name="T25" fmla="*/ 343134 h 1111885"/>
              <a:gd name="T26" fmla="*/ 1112340 w 1116965"/>
              <a:gd name="T27" fmla="*/ 428207 h 1111885"/>
              <a:gd name="T28" fmla="*/ 1127046 w 1116965"/>
              <a:gd name="T29" fmla="*/ 516122 h 1111885"/>
              <a:gd name="T30" fmla="*/ 1127150 w 1116965"/>
              <a:gd name="T31" fmla="*/ 605014 h 1111885"/>
              <a:gd name="T32" fmla="*/ 1112421 w 1116965"/>
              <a:gd name="T33" fmla="*/ 693030 h 1111885"/>
              <a:gd name="T34" fmla="*/ 1082626 w 1116965"/>
              <a:gd name="T35" fmla="*/ 778306 h 1111885"/>
              <a:gd name="T36" fmla="*/ 1037537 w 1116965"/>
              <a:gd name="T37" fmla="*/ 858990 h 1111885"/>
              <a:gd name="T38" fmla="*/ 977549 w 1116965"/>
              <a:gd name="T39" fmla="*/ 932534 h 1111885"/>
              <a:gd name="T40" fmla="*/ 907127 w 1116965"/>
              <a:gd name="T41" fmla="*/ 993472 h 1111885"/>
              <a:gd name="T42" fmla="*/ 828742 w 1116965"/>
              <a:gd name="T43" fmla="*/ 1040825 h 1111885"/>
              <a:gd name="T44" fmla="*/ 744294 w 1116965"/>
              <a:gd name="T45" fmla="*/ 1074402 h 1111885"/>
              <a:gd name="T46" fmla="*/ 655686 w 1116965"/>
              <a:gd name="T47" fmla="*/ 1094014 h 1111885"/>
              <a:gd name="T48" fmla="*/ 564821 w 1116965"/>
              <a:gd name="T49" fmla="*/ 1099477 h 1111885"/>
              <a:gd name="T50" fmla="*/ 473601 w 1116965"/>
              <a:gd name="T51" fmla="*/ 1090600 h 1111885"/>
              <a:gd name="T52" fmla="*/ 383928 w 1116965"/>
              <a:gd name="T53" fmla="*/ 1067194 h 1111885"/>
              <a:gd name="T54" fmla="*/ 297706 w 1116965"/>
              <a:gd name="T55" fmla="*/ 1029075 h 1111885"/>
              <a:gd name="T56" fmla="*/ 216837 w 1116965"/>
              <a:gd name="T57" fmla="*/ 976047 h 1111885"/>
              <a:gd name="T58" fmla="*/ 146038 w 1116965"/>
              <a:gd name="T59" fmla="*/ 910642 h 1111885"/>
              <a:gd name="T60" fmla="*/ 88906 w 1116965"/>
              <a:gd name="T61" fmla="*/ 836820 h 1111885"/>
              <a:gd name="T62" fmla="*/ 45692 w 1116965"/>
              <a:gd name="T63" fmla="*/ 756442 h 1111885"/>
              <a:gd name="T64" fmla="*/ 16598 w 1116965"/>
              <a:gd name="T65" fmla="*/ 671360 h 1111885"/>
              <a:gd name="T66" fmla="*/ 1892 w 1116965"/>
              <a:gd name="T67" fmla="*/ 583439 h 1111885"/>
              <a:gd name="T68" fmla="*/ 1786 w 1116965"/>
              <a:gd name="T69" fmla="*/ 494531 h 1111885"/>
              <a:gd name="T70" fmla="*/ 16509 w 1116965"/>
              <a:gd name="T71" fmla="*/ 406499 h 1111885"/>
              <a:gd name="T72" fmla="*/ 46312 w 1116965"/>
              <a:gd name="T73" fmla="*/ 321196 h 1111885"/>
              <a:gd name="T74" fmla="*/ 91422 w 1116965"/>
              <a:gd name="T75" fmla="*/ 240480 h 11118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16965" h="1111885">
                <a:moveTo>
                  <a:pt x="118496" y="204634"/>
                </a:moveTo>
                <a:lnTo>
                  <a:pt x="149785" y="168741"/>
                </a:lnTo>
                <a:lnTo>
                  <a:pt x="183515" y="136234"/>
                </a:lnTo>
                <a:lnTo>
                  <a:pt x="219451" y="107137"/>
                </a:lnTo>
                <a:lnTo>
                  <a:pt x="257356" y="81474"/>
                </a:lnTo>
                <a:lnTo>
                  <a:pt x="296996" y="59270"/>
                </a:lnTo>
                <a:lnTo>
                  <a:pt x="338135" y="40547"/>
                </a:lnTo>
                <a:lnTo>
                  <a:pt x="380538" y="25331"/>
                </a:lnTo>
                <a:lnTo>
                  <a:pt x="423971" y="13644"/>
                </a:lnTo>
                <a:lnTo>
                  <a:pt x="468196" y="5510"/>
                </a:lnTo>
                <a:lnTo>
                  <a:pt x="512980" y="954"/>
                </a:lnTo>
                <a:lnTo>
                  <a:pt x="558087" y="0"/>
                </a:lnTo>
                <a:lnTo>
                  <a:pt x="603281" y="2670"/>
                </a:lnTo>
                <a:lnTo>
                  <a:pt x="648327" y="8990"/>
                </a:lnTo>
                <a:lnTo>
                  <a:pt x="692991" y="18983"/>
                </a:lnTo>
                <a:lnTo>
                  <a:pt x="737036" y="32672"/>
                </a:lnTo>
                <a:lnTo>
                  <a:pt x="780227" y="50083"/>
                </a:lnTo>
                <a:lnTo>
                  <a:pt x="822330" y="71238"/>
                </a:lnTo>
                <a:lnTo>
                  <a:pt x="863108" y="96162"/>
                </a:lnTo>
                <a:lnTo>
                  <a:pt x="902327" y="124878"/>
                </a:lnTo>
                <a:lnTo>
                  <a:pt x="939023" y="156757"/>
                </a:lnTo>
                <a:lnTo>
                  <a:pt x="972365" y="190998"/>
                </a:lnTo>
                <a:lnTo>
                  <a:pt x="1002325" y="227366"/>
                </a:lnTo>
                <a:lnTo>
                  <a:pt x="1028874" y="265625"/>
                </a:lnTo>
                <a:lnTo>
                  <a:pt x="1051985" y="305541"/>
                </a:lnTo>
                <a:lnTo>
                  <a:pt x="1071626" y="346879"/>
                </a:lnTo>
                <a:lnTo>
                  <a:pt x="1087772" y="389404"/>
                </a:lnTo>
                <a:lnTo>
                  <a:pt x="1100392" y="432881"/>
                </a:lnTo>
                <a:lnTo>
                  <a:pt x="1109458" y="477076"/>
                </a:lnTo>
                <a:lnTo>
                  <a:pt x="1114941" y="521754"/>
                </a:lnTo>
                <a:lnTo>
                  <a:pt x="1116813" y="566679"/>
                </a:lnTo>
                <a:lnTo>
                  <a:pt x="1115044" y="611617"/>
                </a:lnTo>
                <a:lnTo>
                  <a:pt x="1109608" y="656333"/>
                </a:lnTo>
                <a:lnTo>
                  <a:pt x="1100473" y="700593"/>
                </a:lnTo>
                <a:lnTo>
                  <a:pt x="1087613" y="744160"/>
                </a:lnTo>
                <a:lnTo>
                  <a:pt x="1070998" y="786801"/>
                </a:lnTo>
                <a:lnTo>
                  <a:pt x="1050600" y="828281"/>
                </a:lnTo>
                <a:lnTo>
                  <a:pt x="1026390" y="868365"/>
                </a:lnTo>
                <a:lnTo>
                  <a:pt x="998339" y="906817"/>
                </a:lnTo>
                <a:lnTo>
                  <a:pt x="967050" y="942710"/>
                </a:lnTo>
                <a:lnTo>
                  <a:pt x="933320" y="975218"/>
                </a:lnTo>
                <a:lnTo>
                  <a:pt x="897385" y="1004315"/>
                </a:lnTo>
                <a:lnTo>
                  <a:pt x="859481" y="1029978"/>
                </a:lnTo>
                <a:lnTo>
                  <a:pt x="819841" y="1052184"/>
                </a:lnTo>
                <a:lnTo>
                  <a:pt x="778703" y="1070908"/>
                </a:lnTo>
                <a:lnTo>
                  <a:pt x="736300" y="1086127"/>
                </a:lnTo>
                <a:lnTo>
                  <a:pt x="692869" y="1097817"/>
                </a:lnTo>
                <a:lnTo>
                  <a:pt x="648644" y="1105954"/>
                </a:lnTo>
                <a:lnTo>
                  <a:pt x="603860" y="1110515"/>
                </a:lnTo>
                <a:lnTo>
                  <a:pt x="558754" y="1111476"/>
                </a:lnTo>
                <a:lnTo>
                  <a:pt x="513560" y="1108813"/>
                </a:lnTo>
                <a:lnTo>
                  <a:pt x="468514" y="1102502"/>
                </a:lnTo>
                <a:lnTo>
                  <a:pt x="423850" y="1092519"/>
                </a:lnTo>
                <a:lnTo>
                  <a:pt x="379804" y="1078841"/>
                </a:lnTo>
                <a:lnTo>
                  <a:pt x="336612" y="1061444"/>
                </a:lnTo>
                <a:lnTo>
                  <a:pt x="294508" y="1040304"/>
                </a:lnTo>
                <a:lnTo>
                  <a:pt x="253729" y="1015397"/>
                </a:lnTo>
                <a:lnTo>
                  <a:pt x="214508" y="986700"/>
                </a:lnTo>
                <a:lnTo>
                  <a:pt x="177812" y="954821"/>
                </a:lnTo>
                <a:lnTo>
                  <a:pt x="144469" y="920580"/>
                </a:lnTo>
                <a:lnTo>
                  <a:pt x="114507" y="884212"/>
                </a:lnTo>
                <a:lnTo>
                  <a:pt x="87955" y="845952"/>
                </a:lnTo>
                <a:lnTo>
                  <a:pt x="64842" y="806035"/>
                </a:lnTo>
                <a:lnTo>
                  <a:pt x="45198" y="764695"/>
                </a:lnTo>
                <a:lnTo>
                  <a:pt x="29049" y="722168"/>
                </a:lnTo>
                <a:lnTo>
                  <a:pt x="16427" y="678687"/>
                </a:lnTo>
                <a:lnTo>
                  <a:pt x="7358" y="634488"/>
                </a:lnTo>
                <a:lnTo>
                  <a:pt x="1873" y="589806"/>
                </a:lnTo>
                <a:lnTo>
                  <a:pt x="0" y="544874"/>
                </a:lnTo>
                <a:lnTo>
                  <a:pt x="1767" y="499929"/>
                </a:lnTo>
                <a:lnTo>
                  <a:pt x="7203" y="455204"/>
                </a:lnTo>
                <a:lnTo>
                  <a:pt x="16338" y="410935"/>
                </a:lnTo>
                <a:lnTo>
                  <a:pt x="29200" y="367355"/>
                </a:lnTo>
                <a:lnTo>
                  <a:pt x="45818" y="324701"/>
                </a:lnTo>
                <a:lnTo>
                  <a:pt x="66221" y="283206"/>
                </a:lnTo>
                <a:lnTo>
                  <a:pt x="90437" y="243105"/>
                </a:lnTo>
                <a:lnTo>
                  <a:pt x="118496" y="204634"/>
                </a:lnTo>
              </a:path>
            </a:pathLst>
          </a:custGeom>
          <a:noFill/>
          <a:ln w="7349">
            <a:solidFill>
              <a:srgbClr val="C6B79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7652" name="object 9">
            <a:extLst>
              <a:ext uri="{FF2B5EF4-FFF2-40B4-BE49-F238E27FC236}">
                <a16:creationId xmlns:a16="http://schemas.microsoft.com/office/drawing/2014/main" id="{6AD83558-26DC-419C-9472-E12D839962CE}"/>
              </a:ext>
            </a:extLst>
          </p:cNvPr>
          <p:cNvSpPr>
            <a:spLocks/>
          </p:cNvSpPr>
          <p:nvPr/>
        </p:nvSpPr>
        <p:spPr bwMode="auto">
          <a:xfrm>
            <a:off x="317500" y="1181100"/>
            <a:ext cx="855663" cy="850900"/>
          </a:xfrm>
          <a:custGeom>
            <a:avLst/>
            <a:gdLst>
              <a:gd name="T0" fmla="*/ 89211 w 855980"/>
              <a:gd name="T1" fmla="*/ 157369 h 850264"/>
              <a:gd name="T2" fmla="*/ 62780 w 855980"/>
              <a:gd name="T3" fmla="*/ 195319 h 850264"/>
              <a:gd name="T4" fmla="*/ 41032 w 855980"/>
              <a:gd name="T5" fmla="*/ 235238 h 850264"/>
              <a:gd name="T6" fmla="*/ 23919 w 855980"/>
              <a:gd name="T7" fmla="*/ 276753 h 850264"/>
              <a:gd name="T8" fmla="*/ 11417 w 855980"/>
              <a:gd name="T9" fmla="*/ 319496 h 850264"/>
              <a:gd name="T10" fmla="*/ 3459 w 855980"/>
              <a:gd name="T11" fmla="*/ 363095 h 850264"/>
              <a:gd name="T12" fmla="*/ 0 w 855980"/>
              <a:gd name="T13" fmla="*/ 407179 h 850264"/>
              <a:gd name="T14" fmla="*/ 1012 w 855980"/>
              <a:gd name="T15" fmla="*/ 451379 h 850264"/>
              <a:gd name="T16" fmla="*/ 6431 w 855980"/>
              <a:gd name="T17" fmla="*/ 495323 h 850264"/>
              <a:gd name="T18" fmla="*/ 16211 w 855980"/>
              <a:gd name="T19" fmla="*/ 538640 h 850264"/>
              <a:gd name="T20" fmla="*/ 30325 w 855980"/>
              <a:gd name="T21" fmla="*/ 580958 h 850264"/>
              <a:gd name="T22" fmla="*/ 48708 w 855980"/>
              <a:gd name="T23" fmla="*/ 621908 h 850264"/>
              <a:gd name="T24" fmla="*/ 71322 w 855980"/>
              <a:gd name="T25" fmla="*/ 661121 h 850264"/>
              <a:gd name="T26" fmla="*/ 98127 w 855980"/>
              <a:gd name="T27" fmla="*/ 698222 h 850264"/>
              <a:gd name="T28" fmla="*/ 129067 w 855980"/>
              <a:gd name="T29" fmla="*/ 732843 h 850264"/>
              <a:gd name="T30" fmla="*/ 164105 w 855980"/>
              <a:gd name="T31" fmla="*/ 764615 h 850264"/>
              <a:gd name="T32" fmla="*/ 202201 w 855980"/>
              <a:gd name="T33" fmla="*/ 792466 h 850264"/>
              <a:gd name="T34" fmla="*/ 242105 w 855980"/>
              <a:gd name="T35" fmla="*/ 815609 h 850264"/>
              <a:gd name="T36" fmla="*/ 283461 w 855980"/>
              <a:gd name="T37" fmla="*/ 834077 h 850264"/>
              <a:gd name="T38" fmla="*/ 325902 w 855980"/>
              <a:gd name="T39" fmla="*/ 847910 h 850264"/>
              <a:gd name="T40" fmla="*/ 369064 w 855980"/>
              <a:gd name="T41" fmla="*/ 857142 h 850264"/>
              <a:gd name="T42" fmla="*/ 412583 w 855980"/>
              <a:gd name="T43" fmla="*/ 861811 h 850264"/>
              <a:gd name="T44" fmla="*/ 456098 w 855980"/>
              <a:gd name="T45" fmla="*/ 861955 h 850264"/>
              <a:gd name="T46" fmla="*/ 499242 w 855980"/>
              <a:gd name="T47" fmla="*/ 857609 h 850264"/>
              <a:gd name="T48" fmla="*/ 541652 w 855980"/>
              <a:gd name="T49" fmla="*/ 848810 h 850264"/>
              <a:gd name="T50" fmla="*/ 582968 w 855980"/>
              <a:gd name="T51" fmla="*/ 835597 h 850264"/>
              <a:gd name="T52" fmla="*/ 622820 w 855980"/>
              <a:gd name="T53" fmla="*/ 818003 h 850264"/>
              <a:gd name="T54" fmla="*/ 660850 w 855980"/>
              <a:gd name="T55" fmla="*/ 796070 h 850264"/>
              <a:gd name="T56" fmla="*/ 696689 w 855980"/>
              <a:gd name="T57" fmla="*/ 769831 h 850264"/>
              <a:gd name="T58" fmla="*/ 729977 w 855980"/>
              <a:gd name="T59" fmla="*/ 739323 h 850264"/>
              <a:gd name="T60" fmla="*/ 760350 w 855980"/>
              <a:gd name="T61" fmla="*/ 704585 h 850264"/>
              <a:gd name="T62" fmla="*/ 786787 w 855980"/>
              <a:gd name="T63" fmla="*/ 666613 h 850264"/>
              <a:gd name="T64" fmla="*/ 808534 w 855980"/>
              <a:gd name="T65" fmla="*/ 626678 h 850264"/>
              <a:gd name="T66" fmla="*/ 825641 w 855980"/>
              <a:gd name="T67" fmla="*/ 585150 h 850264"/>
              <a:gd name="T68" fmla="*/ 838151 w 855980"/>
              <a:gd name="T69" fmla="*/ 542403 h 850264"/>
              <a:gd name="T70" fmla="*/ 846110 w 855980"/>
              <a:gd name="T71" fmla="*/ 498802 h 850264"/>
              <a:gd name="T72" fmla="*/ 849565 w 855980"/>
              <a:gd name="T73" fmla="*/ 454719 h 850264"/>
              <a:gd name="T74" fmla="*/ 848560 w 855980"/>
              <a:gd name="T75" fmla="*/ 410524 h 850264"/>
              <a:gd name="T76" fmla="*/ 843141 w 855980"/>
              <a:gd name="T77" fmla="*/ 366588 h 850264"/>
              <a:gd name="T78" fmla="*/ 833353 w 855980"/>
              <a:gd name="T79" fmla="*/ 323278 h 850264"/>
              <a:gd name="T80" fmla="*/ 819243 w 855980"/>
              <a:gd name="T81" fmla="*/ 280968 h 850264"/>
              <a:gd name="T82" fmla="*/ 800859 w 855980"/>
              <a:gd name="T83" fmla="*/ 240024 h 850264"/>
              <a:gd name="T84" fmla="*/ 778243 w 855980"/>
              <a:gd name="T85" fmla="*/ 200821 h 850264"/>
              <a:gd name="T86" fmla="*/ 751441 w 855980"/>
              <a:gd name="T87" fmla="*/ 163725 h 850264"/>
              <a:gd name="T88" fmla="*/ 720500 w 855980"/>
              <a:gd name="T89" fmla="*/ 129108 h 850264"/>
              <a:gd name="T90" fmla="*/ 685466 w 855980"/>
              <a:gd name="T91" fmla="*/ 97341 h 850264"/>
              <a:gd name="T92" fmla="*/ 647371 w 855980"/>
              <a:gd name="T93" fmla="*/ 69489 h 850264"/>
              <a:gd name="T94" fmla="*/ 607463 w 855980"/>
              <a:gd name="T95" fmla="*/ 46344 h 850264"/>
              <a:gd name="T96" fmla="*/ 566103 w 855980"/>
              <a:gd name="T97" fmla="*/ 27882 h 850264"/>
              <a:gd name="T98" fmla="*/ 523662 w 855980"/>
              <a:gd name="T99" fmla="*/ 14036 h 850264"/>
              <a:gd name="T100" fmla="*/ 480499 w 855980"/>
              <a:gd name="T101" fmla="*/ 4820 h 850264"/>
              <a:gd name="T102" fmla="*/ 436978 w 855980"/>
              <a:gd name="T103" fmla="*/ 141 h 850264"/>
              <a:gd name="T104" fmla="*/ 393462 w 855980"/>
              <a:gd name="T105" fmla="*/ 0 h 850264"/>
              <a:gd name="T106" fmla="*/ 350317 w 855980"/>
              <a:gd name="T107" fmla="*/ 4341 h 850264"/>
              <a:gd name="T108" fmla="*/ 307906 w 855980"/>
              <a:gd name="T109" fmla="*/ 13149 h 850264"/>
              <a:gd name="T110" fmla="*/ 266593 w 855980"/>
              <a:gd name="T111" fmla="*/ 26361 h 850264"/>
              <a:gd name="T112" fmla="*/ 226741 w 855980"/>
              <a:gd name="T113" fmla="*/ 43953 h 850264"/>
              <a:gd name="T114" fmla="*/ 188712 w 855980"/>
              <a:gd name="T115" fmla="*/ 65886 h 850264"/>
              <a:gd name="T116" fmla="*/ 152866 w 855980"/>
              <a:gd name="T117" fmla="*/ 92123 h 850264"/>
              <a:gd name="T118" fmla="*/ 119583 w 855980"/>
              <a:gd name="T119" fmla="*/ 122632 h 850264"/>
              <a:gd name="T120" fmla="*/ 89211 w 855980"/>
              <a:gd name="T121" fmla="*/ 157369 h 8502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55980" h="850264">
                <a:moveTo>
                  <a:pt x="89838" y="155150"/>
                </a:moveTo>
                <a:lnTo>
                  <a:pt x="63217" y="192564"/>
                </a:lnTo>
                <a:lnTo>
                  <a:pt x="41317" y="231919"/>
                </a:lnTo>
                <a:lnTo>
                  <a:pt x="24090" y="272849"/>
                </a:lnTo>
                <a:lnTo>
                  <a:pt x="11493" y="314989"/>
                </a:lnTo>
                <a:lnTo>
                  <a:pt x="3478" y="357973"/>
                </a:lnTo>
                <a:lnTo>
                  <a:pt x="0" y="401436"/>
                </a:lnTo>
                <a:lnTo>
                  <a:pt x="1012" y="445012"/>
                </a:lnTo>
                <a:lnTo>
                  <a:pt x="6469" y="488336"/>
                </a:lnTo>
                <a:lnTo>
                  <a:pt x="16325" y="531041"/>
                </a:lnTo>
                <a:lnTo>
                  <a:pt x="30534" y="572763"/>
                </a:lnTo>
                <a:lnTo>
                  <a:pt x="49050" y="613136"/>
                </a:lnTo>
                <a:lnTo>
                  <a:pt x="71827" y="651795"/>
                </a:lnTo>
                <a:lnTo>
                  <a:pt x="98819" y="688373"/>
                </a:lnTo>
                <a:lnTo>
                  <a:pt x="129979" y="722506"/>
                </a:lnTo>
                <a:lnTo>
                  <a:pt x="165264" y="753828"/>
                </a:lnTo>
                <a:lnTo>
                  <a:pt x="203626" y="781288"/>
                </a:lnTo>
                <a:lnTo>
                  <a:pt x="243815" y="804104"/>
                </a:lnTo>
                <a:lnTo>
                  <a:pt x="285462" y="822312"/>
                </a:lnTo>
                <a:lnTo>
                  <a:pt x="328203" y="835949"/>
                </a:lnTo>
                <a:lnTo>
                  <a:pt x="371670" y="845051"/>
                </a:lnTo>
                <a:lnTo>
                  <a:pt x="415497" y="849655"/>
                </a:lnTo>
                <a:lnTo>
                  <a:pt x="459319" y="849796"/>
                </a:lnTo>
                <a:lnTo>
                  <a:pt x="502768" y="845511"/>
                </a:lnTo>
                <a:lnTo>
                  <a:pt x="545478" y="836837"/>
                </a:lnTo>
                <a:lnTo>
                  <a:pt x="587084" y="823809"/>
                </a:lnTo>
                <a:lnTo>
                  <a:pt x="627219" y="806465"/>
                </a:lnTo>
                <a:lnTo>
                  <a:pt x="665516" y="784840"/>
                </a:lnTo>
                <a:lnTo>
                  <a:pt x="701609" y="758971"/>
                </a:lnTo>
                <a:lnTo>
                  <a:pt x="735133" y="728894"/>
                </a:lnTo>
                <a:lnTo>
                  <a:pt x="765720" y="694646"/>
                </a:lnTo>
                <a:lnTo>
                  <a:pt x="792343" y="657209"/>
                </a:lnTo>
                <a:lnTo>
                  <a:pt x="814245" y="617838"/>
                </a:lnTo>
                <a:lnTo>
                  <a:pt x="831472" y="576897"/>
                </a:lnTo>
                <a:lnTo>
                  <a:pt x="844071" y="534752"/>
                </a:lnTo>
                <a:lnTo>
                  <a:pt x="852086" y="491766"/>
                </a:lnTo>
                <a:lnTo>
                  <a:pt x="855565" y="448304"/>
                </a:lnTo>
                <a:lnTo>
                  <a:pt x="854552" y="404733"/>
                </a:lnTo>
                <a:lnTo>
                  <a:pt x="849095" y="361416"/>
                </a:lnTo>
                <a:lnTo>
                  <a:pt x="839239" y="318718"/>
                </a:lnTo>
                <a:lnTo>
                  <a:pt x="825030" y="277004"/>
                </a:lnTo>
                <a:lnTo>
                  <a:pt x="806515" y="236639"/>
                </a:lnTo>
                <a:lnTo>
                  <a:pt x="783739" y="197988"/>
                </a:lnTo>
                <a:lnTo>
                  <a:pt x="756748" y="161416"/>
                </a:lnTo>
                <a:lnTo>
                  <a:pt x="725589" y="127288"/>
                </a:lnTo>
                <a:lnTo>
                  <a:pt x="690307" y="95968"/>
                </a:lnTo>
                <a:lnTo>
                  <a:pt x="651942" y="68508"/>
                </a:lnTo>
                <a:lnTo>
                  <a:pt x="611752" y="45692"/>
                </a:lnTo>
                <a:lnTo>
                  <a:pt x="570102" y="27483"/>
                </a:lnTo>
                <a:lnTo>
                  <a:pt x="527360" y="13846"/>
                </a:lnTo>
                <a:lnTo>
                  <a:pt x="483892" y="4744"/>
                </a:lnTo>
                <a:lnTo>
                  <a:pt x="440064" y="141"/>
                </a:lnTo>
                <a:lnTo>
                  <a:pt x="396241" y="0"/>
                </a:lnTo>
                <a:lnTo>
                  <a:pt x="352791" y="4284"/>
                </a:lnTo>
                <a:lnTo>
                  <a:pt x="310080" y="12959"/>
                </a:lnTo>
                <a:lnTo>
                  <a:pt x="268474" y="25986"/>
                </a:lnTo>
                <a:lnTo>
                  <a:pt x="228339" y="43330"/>
                </a:lnTo>
                <a:lnTo>
                  <a:pt x="190042" y="64955"/>
                </a:lnTo>
                <a:lnTo>
                  <a:pt x="153949" y="90824"/>
                </a:lnTo>
                <a:lnTo>
                  <a:pt x="120425" y="120901"/>
                </a:lnTo>
                <a:lnTo>
                  <a:pt x="89838" y="155150"/>
                </a:lnTo>
              </a:path>
            </a:pathLst>
          </a:custGeom>
          <a:noFill/>
          <a:ln w="7349">
            <a:solidFill>
              <a:srgbClr val="C6B79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7653" name="object 10">
            <a:extLst>
              <a:ext uri="{FF2B5EF4-FFF2-40B4-BE49-F238E27FC236}">
                <a16:creationId xmlns:a16="http://schemas.microsoft.com/office/drawing/2014/main" id="{C3D2337D-9A1B-4B89-B202-870C21007453}"/>
              </a:ext>
            </a:extLst>
          </p:cNvPr>
          <p:cNvSpPr>
            <a:spLocks/>
          </p:cNvSpPr>
          <p:nvPr/>
        </p:nvSpPr>
        <p:spPr bwMode="auto">
          <a:xfrm>
            <a:off x="1087438" y="0"/>
            <a:ext cx="8056562" cy="6858000"/>
          </a:xfrm>
          <a:custGeom>
            <a:avLst/>
            <a:gdLst>
              <a:gd name="T0" fmla="*/ 0 w 8056245"/>
              <a:gd name="T1" fmla="*/ 6858000 h 6858000"/>
              <a:gd name="T2" fmla="*/ 8061937 w 8056245"/>
              <a:gd name="T3" fmla="*/ 6858000 h 6858000"/>
              <a:gd name="T4" fmla="*/ 8061937 w 8056245"/>
              <a:gd name="T5" fmla="*/ 0 h 6858000"/>
              <a:gd name="T6" fmla="*/ 0 w 8056245"/>
              <a:gd name="T7" fmla="*/ 0 h 6858000"/>
              <a:gd name="T8" fmla="*/ 0 w 8056245"/>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56245" h="6858000">
                <a:moveTo>
                  <a:pt x="0" y="6858000"/>
                </a:moveTo>
                <a:lnTo>
                  <a:pt x="8055914" y="6858000"/>
                </a:lnTo>
                <a:lnTo>
                  <a:pt x="8055914"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7654" name="object 11">
            <a:extLst>
              <a:ext uri="{FF2B5EF4-FFF2-40B4-BE49-F238E27FC236}">
                <a16:creationId xmlns:a16="http://schemas.microsoft.com/office/drawing/2014/main" id="{0E260724-CB5B-4B9B-AC90-333C78066F56}"/>
              </a:ext>
            </a:extLst>
          </p:cNvPr>
          <p:cNvSpPr>
            <a:spLocks noChangeArrowheads="1"/>
          </p:cNvSpPr>
          <p:nvPr/>
        </p:nvSpPr>
        <p:spPr bwMode="auto">
          <a:xfrm>
            <a:off x="935038" y="0"/>
            <a:ext cx="157162" cy="6858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27655" name="object 12">
            <a:extLst>
              <a:ext uri="{FF2B5EF4-FFF2-40B4-BE49-F238E27FC236}">
                <a16:creationId xmlns:a16="http://schemas.microsoft.com/office/drawing/2014/main" id="{F2434936-345E-49AE-8A53-F2182FCBDF5D}"/>
              </a:ext>
            </a:extLst>
          </p:cNvPr>
          <p:cNvSpPr>
            <a:spLocks/>
          </p:cNvSpPr>
          <p:nvPr/>
        </p:nvSpPr>
        <p:spPr bwMode="auto">
          <a:xfrm>
            <a:off x="1014413" y="0"/>
            <a:ext cx="74612" cy="6858000"/>
          </a:xfrm>
          <a:custGeom>
            <a:avLst/>
            <a:gdLst>
              <a:gd name="T0" fmla="*/ 0 w 73659"/>
              <a:gd name="T1" fmla="*/ 6858000 h 6858000"/>
              <a:gd name="T2" fmla="*/ 93391 w 73659"/>
              <a:gd name="T3" fmla="*/ 6858000 h 6858000"/>
              <a:gd name="T4" fmla="*/ 93391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7656" name="object 13">
            <a:extLst>
              <a:ext uri="{FF2B5EF4-FFF2-40B4-BE49-F238E27FC236}">
                <a16:creationId xmlns:a16="http://schemas.microsoft.com/office/drawing/2014/main" id="{61EEF2C7-9641-44B9-99DF-E6B3BE86D67C}"/>
              </a:ext>
            </a:extLst>
          </p:cNvPr>
          <p:cNvSpPr>
            <a:spLocks/>
          </p:cNvSpPr>
          <p:nvPr/>
        </p:nvSpPr>
        <p:spPr bwMode="auto">
          <a:xfrm>
            <a:off x="1066800" y="1241425"/>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7657" name="object 18">
            <a:extLst>
              <a:ext uri="{FF2B5EF4-FFF2-40B4-BE49-F238E27FC236}">
                <a16:creationId xmlns:a16="http://schemas.microsoft.com/office/drawing/2014/main" id="{D8E0CD34-6930-45C4-823E-6AE333C05D0B}"/>
              </a:ext>
            </a:extLst>
          </p:cNvPr>
          <p:cNvSpPr>
            <a:spLocks noChangeArrowheads="1"/>
          </p:cNvSpPr>
          <p:nvPr/>
        </p:nvSpPr>
        <p:spPr bwMode="auto">
          <a:xfrm>
            <a:off x="5381625" y="327025"/>
            <a:ext cx="666750" cy="92075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9" name="object 19">
            <a:extLst>
              <a:ext uri="{FF2B5EF4-FFF2-40B4-BE49-F238E27FC236}">
                <a16:creationId xmlns:a16="http://schemas.microsoft.com/office/drawing/2014/main" id="{1003867C-D449-4BE5-BAB0-8BFFCAA3A831}"/>
              </a:ext>
            </a:extLst>
          </p:cNvPr>
          <p:cNvSpPr txBox="1">
            <a:spLocks noGrp="1"/>
          </p:cNvSpPr>
          <p:nvPr>
            <p:ph type="title"/>
          </p:nvPr>
        </p:nvSpPr>
        <p:spPr>
          <a:xfrm>
            <a:off x="1114425" y="257175"/>
            <a:ext cx="7342188" cy="923925"/>
          </a:xfrm>
        </p:spPr>
        <p:txBody>
          <a:bodyPr lIns="0" tIns="0" rIns="0" bIns="0" rtlCol="0">
            <a:spAutoFit/>
          </a:bodyPr>
          <a:lstStyle/>
          <a:p>
            <a:pPr marL="12700">
              <a:lnSpc>
                <a:spcPts val="3350"/>
              </a:lnSpc>
              <a:defRPr/>
            </a:pPr>
            <a:r>
              <a:rPr sz="2400" spc="-5" dirty="0">
                <a:latin typeface="Times New Roman" panose="02020603050405020304" pitchFamily="18" charset="0"/>
                <a:cs typeface="Times New Roman" panose="02020603050405020304" pitchFamily="18" charset="0"/>
              </a:rPr>
              <a:t>Suggested </a:t>
            </a:r>
            <a:r>
              <a:rPr sz="2400" dirty="0">
                <a:latin typeface="Times New Roman" panose="02020603050405020304" pitchFamily="18" charset="0"/>
                <a:cs typeface="Times New Roman" panose="02020603050405020304" pitchFamily="18" charset="0"/>
              </a:rPr>
              <a:t>practicum </a:t>
            </a:r>
            <a:r>
              <a:rPr sz="2400" spc="-5" dirty="0">
                <a:latin typeface="Times New Roman" panose="02020603050405020304" pitchFamily="18" charset="0"/>
                <a:cs typeface="Times New Roman" panose="02020603050405020304" pitchFamily="18" charset="0"/>
              </a:rPr>
              <a:t>assignments</a:t>
            </a:r>
            <a:r>
              <a:rPr sz="2400" spc="-25"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a:t>
            </a:r>
            <a:br>
              <a:rPr sz="2800" dirty="0">
                <a:latin typeface="Times New Roman" panose="02020603050405020304" pitchFamily="18" charset="0"/>
                <a:cs typeface="Times New Roman" panose="02020603050405020304" pitchFamily="18" charset="0"/>
              </a:rPr>
            </a:br>
            <a:r>
              <a:rPr sz="3200" dirty="0">
                <a:solidFill>
                  <a:srgbClr val="FF0000"/>
                </a:solidFill>
                <a:latin typeface="Times New Roman" panose="02020603050405020304" pitchFamily="18" charset="0"/>
                <a:cs typeface="Times New Roman" panose="02020603050405020304" pitchFamily="18" charset="0"/>
              </a:rPr>
              <a:t>Business </a:t>
            </a:r>
            <a:r>
              <a:rPr sz="3200" spc="-5" dirty="0">
                <a:solidFill>
                  <a:srgbClr val="FF0000"/>
                </a:solidFill>
                <a:latin typeface="Times New Roman" panose="02020603050405020304" pitchFamily="18" charset="0"/>
                <a:cs typeface="Times New Roman" panose="02020603050405020304" pitchFamily="18" charset="0"/>
              </a:rPr>
              <a:t>Economics</a:t>
            </a:r>
            <a:r>
              <a:rPr sz="3200" spc="-45" dirty="0">
                <a:solidFill>
                  <a:srgbClr val="FF0000"/>
                </a:solidFill>
                <a:latin typeface="Times New Roman" panose="02020603050405020304" pitchFamily="18" charset="0"/>
                <a:cs typeface="Times New Roman" panose="02020603050405020304" pitchFamily="18" charset="0"/>
              </a:rPr>
              <a:t> </a:t>
            </a:r>
            <a:r>
              <a:rPr sz="3200" spc="-10" dirty="0">
                <a:solidFill>
                  <a:srgbClr val="FF0000"/>
                </a:solidFill>
                <a:latin typeface="Times New Roman" panose="02020603050405020304" pitchFamily="18" charset="0"/>
                <a:cs typeface="Times New Roman" panose="02020603050405020304" pitchFamily="18" charset="0"/>
              </a:rPr>
              <a:t>majors</a:t>
            </a:r>
            <a:endParaRPr sz="3200" dirty="0">
              <a:solidFill>
                <a:srgbClr val="FF0000"/>
              </a:solidFill>
              <a:latin typeface="Times New Roman" panose="02020603050405020304" pitchFamily="18" charset="0"/>
              <a:cs typeface="Times New Roman" panose="02020603050405020304" pitchFamily="18" charset="0"/>
            </a:endParaRPr>
          </a:p>
        </p:txBody>
      </p:sp>
      <p:sp>
        <p:nvSpPr>
          <p:cNvPr id="27659" name="object 20">
            <a:extLst>
              <a:ext uri="{FF2B5EF4-FFF2-40B4-BE49-F238E27FC236}">
                <a16:creationId xmlns:a16="http://schemas.microsoft.com/office/drawing/2014/main" id="{3C11C0D9-4C14-4F50-B766-3D6C4D2FEE1C}"/>
              </a:ext>
            </a:extLst>
          </p:cNvPr>
          <p:cNvSpPr txBox="1">
            <a:spLocks noChangeArrowheads="1"/>
          </p:cNvSpPr>
          <p:nvPr/>
        </p:nvSpPr>
        <p:spPr bwMode="auto">
          <a:xfrm>
            <a:off x="1146175" y="1479550"/>
            <a:ext cx="7342188" cy="485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54013" indent="-341313">
              <a:tabLst>
                <a:tab pos="354013" algn="l"/>
                <a:tab pos="355600" algn="l"/>
              </a:tabLst>
              <a:defRPr>
                <a:solidFill>
                  <a:schemeClr val="tx1"/>
                </a:solidFill>
                <a:latin typeface="Tahoma" panose="020B0604030504040204" pitchFamily="34" charset="0"/>
                <a:cs typeface="Arial" panose="020B0604020202020204" pitchFamily="34" charset="0"/>
              </a:defRPr>
            </a:lvl1pPr>
            <a:lvl2pPr marL="742950" indent="-285750">
              <a:tabLst>
                <a:tab pos="354013" algn="l"/>
                <a:tab pos="355600" algn="l"/>
              </a:tabLst>
              <a:defRPr>
                <a:solidFill>
                  <a:schemeClr val="tx1"/>
                </a:solidFill>
                <a:latin typeface="Tahoma" panose="020B0604030504040204" pitchFamily="34" charset="0"/>
                <a:cs typeface="Arial" panose="020B0604020202020204" pitchFamily="34" charset="0"/>
              </a:defRPr>
            </a:lvl2pPr>
            <a:lvl3pPr marL="1143000" indent="-228600">
              <a:tabLst>
                <a:tab pos="354013" algn="l"/>
                <a:tab pos="355600" algn="l"/>
              </a:tabLst>
              <a:defRPr>
                <a:solidFill>
                  <a:schemeClr val="tx1"/>
                </a:solidFill>
                <a:latin typeface="Tahoma" panose="020B0604030504040204" pitchFamily="34" charset="0"/>
                <a:cs typeface="Arial" panose="020B0604020202020204" pitchFamily="34" charset="0"/>
              </a:defRPr>
            </a:lvl3pPr>
            <a:lvl4pPr marL="1600200" indent="-228600">
              <a:tabLst>
                <a:tab pos="354013" algn="l"/>
                <a:tab pos="355600" algn="l"/>
              </a:tabLst>
              <a:defRPr>
                <a:solidFill>
                  <a:schemeClr val="tx1"/>
                </a:solidFill>
                <a:latin typeface="Tahoma" panose="020B0604030504040204" pitchFamily="34" charset="0"/>
                <a:cs typeface="Arial" panose="020B0604020202020204" pitchFamily="34" charset="0"/>
              </a:defRPr>
            </a:lvl4pPr>
            <a:lvl5pPr marL="2057400" indent="-228600">
              <a:tabLst>
                <a:tab pos="354013" algn="l"/>
                <a:tab pos="355600"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354013" algn="l"/>
                <a:tab pos="355600"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354013" algn="l"/>
                <a:tab pos="355600"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354013" algn="l"/>
                <a:tab pos="355600"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354013" algn="l"/>
                <a:tab pos="355600" algn="l"/>
              </a:tabLst>
              <a:defRPr>
                <a:solidFill>
                  <a:schemeClr val="tx1"/>
                </a:solidFill>
                <a:latin typeface="Tahoma" panose="020B0604030504040204" pitchFamily="34" charset="0"/>
                <a:cs typeface="Arial" panose="020B0604020202020204" pitchFamily="34" charset="0"/>
              </a:defRPr>
            </a:lvl9pPr>
          </a:lstStyle>
          <a:p>
            <a:pPr>
              <a:buClr>
                <a:srgbClr val="3891A7"/>
              </a:buClr>
              <a:buSzPct val="80000"/>
              <a:buFont typeface="Wingdings 2" panose="05020102010507070707" pitchFamily="18" charset="2"/>
              <a:buChar char=""/>
            </a:pPr>
            <a:r>
              <a:rPr lang="en-US" altLang="en-US" sz="3200" b="1">
                <a:latin typeface="Times New Roman" panose="02020603050405020304" pitchFamily="18" charset="0"/>
                <a:cs typeface="Times New Roman" panose="02020603050405020304" pitchFamily="18" charset="0"/>
              </a:rPr>
              <a:t>Private Companies</a:t>
            </a:r>
            <a:endParaRPr lang="en-US" altLang="en-US" sz="3200">
              <a:latin typeface="Times New Roman" panose="02020603050405020304" pitchFamily="18" charset="0"/>
              <a:cs typeface="Times New Roman" panose="02020603050405020304" pitchFamily="18" charset="0"/>
            </a:endParaRPr>
          </a:p>
          <a:p>
            <a:pPr>
              <a:spcBef>
                <a:spcPts val="600"/>
              </a:spcBef>
              <a:buClr>
                <a:srgbClr val="3891A7"/>
              </a:buClr>
              <a:buSzPct val="80000"/>
              <a:buFont typeface="Wingdings 2" panose="05020102010507070707" pitchFamily="18" charset="2"/>
              <a:buChar char=""/>
            </a:pPr>
            <a:r>
              <a:rPr lang="en-US" altLang="en-US" sz="3200" b="1">
                <a:latin typeface="Times New Roman" panose="02020603050405020304" pitchFamily="18" charset="0"/>
                <a:cs typeface="Times New Roman" panose="02020603050405020304" pitchFamily="18" charset="0"/>
              </a:rPr>
              <a:t>Government Agencies/Institutions</a:t>
            </a:r>
            <a:endParaRPr lang="en-US" altLang="en-US" sz="3200">
              <a:latin typeface="Times New Roman" panose="02020603050405020304" pitchFamily="18" charset="0"/>
              <a:cs typeface="Times New Roman" panose="02020603050405020304" pitchFamily="18" charset="0"/>
            </a:endParaRPr>
          </a:p>
          <a:p>
            <a:pPr>
              <a:spcBef>
                <a:spcPts val="600"/>
              </a:spcBef>
              <a:buClr>
                <a:srgbClr val="3891A7"/>
              </a:buClr>
              <a:buSzPct val="80000"/>
              <a:buFont typeface="Wingdings 2" panose="05020102010507070707" pitchFamily="18" charset="2"/>
              <a:buChar char=""/>
            </a:pPr>
            <a:r>
              <a:rPr lang="en-US" altLang="en-US" sz="3200" b="1">
                <a:latin typeface="Times New Roman" panose="02020603050405020304" pitchFamily="18" charset="0"/>
                <a:cs typeface="Times New Roman" panose="02020603050405020304" pitchFamily="18" charset="0"/>
              </a:rPr>
              <a:t>Local Government Units (within  NCR)</a:t>
            </a:r>
            <a:endParaRPr lang="en-US" altLang="en-US" sz="3200">
              <a:latin typeface="Times New Roman" panose="02020603050405020304" pitchFamily="18" charset="0"/>
              <a:cs typeface="Times New Roman" panose="02020603050405020304" pitchFamily="18" charset="0"/>
            </a:endParaRPr>
          </a:p>
          <a:p>
            <a:pPr>
              <a:spcBef>
                <a:spcPts val="600"/>
              </a:spcBef>
              <a:buClr>
                <a:srgbClr val="3891A7"/>
              </a:buClr>
              <a:buSzPct val="80000"/>
              <a:buFont typeface="Wingdings 2" panose="05020102010507070707" pitchFamily="18" charset="2"/>
              <a:buChar char=""/>
            </a:pPr>
            <a:r>
              <a:rPr lang="en-US" altLang="en-US" sz="3200" b="1">
                <a:latin typeface="Times New Roman" panose="02020603050405020304" pitchFamily="18" charset="0"/>
                <a:cs typeface="Times New Roman" panose="02020603050405020304" pitchFamily="18" charset="0"/>
              </a:rPr>
              <a:t>Research Agencies</a:t>
            </a:r>
            <a:endParaRPr lang="en-US" altLang="en-US" sz="3200">
              <a:latin typeface="Times New Roman" panose="02020603050405020304" pitchFamily="18" charset="0"/>
              <a:cs typeface="Times New Roman" panose="02020603050405020304" pitchFamily="18" charset="0"/>
            </a:endParaRPr>
          </a:p>
          <a:p>
            <a:pPr>
              <a:spcBef>
                <a:spcPts val="600"/>
              </a:spcBef>
              <a:buClr>
                <a:srgbClr val="3891A7"/>
              </a:buClr>
              <a:buSzPct val="80000"/>
              <a:buFont typeface="Wingdings 2" panose="05020102010507070707" pitchFamily="18" charset="2"/>
              <a:buChar char=""/>
            </a:pPr>
            <a:r>
              <a:rPr lang="en-US" altLang="en-US" sz="3200" b="1">
                <a:latin typeface="Times New Roman" panose="02020603050405020304" pitchFamily="18" charset="0"/>
                <a:cs typeface="Times New Roman" panose="02020603050405020304" pitchFamily="18" charset="0"/>
              </a:rPr>
              <a:t>Financial Institutions</a:t>
            </a:r>
            <a:endParaRPr lang="en-US" altLang="en-US" sz="3200">
              <a:latin typeface="Times New Roman" panose="02020603050405020304" pitchFamily="18" charset="0"/>
              <a:cs typeface="Times New Roman" panose="02020603050405020304" pitchFamily="18" charset="0"/>
            </a:endParaRPr>
          </a:p>
          <a:p>
            <a:pPr>
              <a:spcBef>
                <a:spcPts val="600"/>
              </a:spcBef>
              <a:buClr>
                <a:srgbClr val="3891A7"/>
              </a:buClr>
              <a:buSzPct val="80000"/>
              <a:buFont typeface="Wingdings 2" panose="05020102010507070707" pitchFamily="18" charset="2"/>
              <a:buChar char=""/>
            </a:pPr>
            <a:r>
              <a:rPr lang="en-US" altLang="en-US" sz="3200" b="1">
                <a:latin typeface="Times New Roman" panose="02020603050405020304" pitchFamily="18" charset="0"/>
                <a:cs typeface="Times New Roman" panose="02020603050405020304" pitchFamily="18" charset="0"/>
              </a:rPr>
              <a:t>Non-bank Financial Institutions</a:t>
            </a:r>
            <a:endParaRPr lang="en-US" altLang="en-US" sz="3200">
              <a:latin typeface="Times New Roman" panose="02020603050405020304" pitchFamily="18" charset="0"/>
              <a:cs typeface="Times New Roman" panose="02020603050405020304" pitchFamily="18" charset="0"/>
            </a:endParaRPr>
          </a:p>
          <a:p>
            <a:pPr>
              <a:spcBef>
                <a:spcPts val="600"/>
              </a:spcBef>
              <a:buClr>
                <a:srgbClr val="3891A7"/>
              </a:buClr>
              <a:buSzPct val="80000"/>
              <a:buFont typeface="Wingdings 2" panose="05020102010507070707" pitchFamily="18" charset="2"/>
              <a:buChar char=""/>
            </a:pPr>
            <a:r>
              <a:rPr lang="en-US" altLang="en-US" sz="3200" b="1">
                <a:latin typeface="Times New Roman" panose="02020603050405020304" pitchFamily="18" charset="0"/>
                <a:cs typeface="Times New Roman" panose="02020603050405020304" pitchFamily="18" charset="0"/>
              </a:rPr>
              <a:t>Business Process Outsourcing (BPO)</a:t>
            </a:r>
            <a:endParaRPr lang="en-US" altLang="en-US" sz="3200">
              <a:latin typeface="Times New Roman" panose="02020603050405020304" pitchFamily="18" charset="0"/>
              <a:cs typeface="Times New Roman" panose="02020603050405020304" pitchFamily="18" charset="0"/>
            </a:endParaRPr>
          </a:p>
          <a:p>
            <a:r>
              <a:rPr lang="en-US" altLang="en-US" sz="3200" b="1">
                <a:latin typeface="Times New Roman" panose="02020603050405020304" pitchFamily="18" charset="0"/>
                <a:cs typeface="Times New Roman" panose="02020603050405020304" pitchFamily="18" charset="0"/>
              </a:rPr>
              <a:t>companies</a:t>
            </a:r>
            <a:endParaRPr lang="en-US" altLang="en-US" sz="3200">
              <a:latin typeface="Times New Roman" panose="02020603050405020304" pitchFamily="18"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bject 12">
            <a:extLst>
              <a:ext uri="{FF2B5EF4-FFF2-40B4-BE49-F238E27FC236}">
                <a16:creationId xmlns:a16="http://schemas.microsoft.com/office/drawing/2014/main" id="{792E14E8-DD6C-4419-9E01-B8AF6AF6475D}"/>
              </a:ext>
            </a:extLst>
          </p:cNvPr>
          <p:cNvSpPr>
            <a:spLocks/>
          </p:cNvSpPr>
          <p:nvPr/>
        </p:nvSpPr>
        <p:spPr bwMode="auto">
          <a:xfrm>
            <a:off x="1014413" y="0"/>
            <a:ext cx="74612" cy="6858000"/>
          </a:xfrm>
          <a:custGeom>
            <a:avLst/>
            <a:gdLst>
              <a:gd name="T0" fmla="*/ 0 w 73659"/>
              <a:gd name="T1" fmla="*/ 6858000 h 6858000"/>
              <a:gd name="T2" fmla="*/ 123917 w 73659"/>
              <a:gd name="T3" fmla="*/ 6858000 h 6858000"/>
              <a:gd name="T4" fmla="*/ 123917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8675" name="object 17">
            <a:extLst>
              <a:ext uri="{FF2B5EF4-FFF2-40B4-BE49-F238E27FC236}">
                <a16:creationId xmlns:a16="http://schemas.microsoft.com/office/drawing/2014/main" id="{DC3C49B0-787C-4F2B-8B8C-F6FD9441DB8E}"/>
              </a:ext>
            </a:extLst>
          </p:cNvPr>
          <p:cNvSpPr>
            <a:spLocks noChangeArrowheads="1"/>
          </p:cNvSpPr>
          <p:nvPr/>
        </p:nvSpPr>
        <p:spPr bwMode="auto">
          <a:xfrm>
            <a:off x="5765800" y="365125"/>
            <a:ext cx="665163" cy="92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8" name="object 18">
            <a:extLst>
              <a:ext uri="{FF2B5EF4-FFF2-40B4-BE49-F238E27FC236}">
                <a16:creationId xmlns:a16="http://schemas.microsoft.com/office/drawing/2014/main" id="{3E6E010B-D023-4865-819A-2D27D8ADF6D9}"/>
              </a:ext>
            </a:extLst>
          </p:cNvPr>
          <p:cNvSpPr txBox="1">
            <a:spLocks noGrp="1"/>
          </p:cNvSpPr>
          <p:nvPr>
            <p:ph type="title"/>
          </p:nvPr>
        </p:nvSpPr>
        <p:spPr>
          <a:xfrm>
            <a:off x="455613" y="223838"/>
            <a:ext cx="8520112" cy="877887"/>
          </a:xfrm>
        </p:spPr>
        <p:txBody>
          <a:bodyPr lIns="0" tIns="0" rIns="0" bIns="0" rtlCol="0">
            <a:spAutoFit/>
          </a:bodyPr>
          <a:lstStyle/>
          <a:p>
            <a:pPr marL="713740" eaLnBrk="1" fontAlgn="auto" hangingPunct="1">
              <a:lnSpc>
                <a:spcPts val="3350"/>
              </a:lnSpc>
              <a:spcAft>
                <a:spcPts val="0"/>
              </a:spcAft>
              <a:defRPr/>
            </a:pPr>
            <a:r>
              <a:rPr sz="2400" spc="-5" dirty="0">
                <a:latin typeface="Times New Roman" panose="02020603050405020304" pitchFamily="18" charset="0"/>
                <a:cs typeface="Times New Roman" panose="02020603050405020304" pitchFamily="18" charset="0"/>
              </a:rPr>
              <a:t>Suggested </a:t>
            </a:r>
            <a:r>
              <a:rPr sz="2400" dirty="0">
                <a:latin typeface="Times New Roman" panose="02020603050405020304" pitchFamily="18" charset="0"/>
                <a:cs typeface="Times New Roman" panose="02020603050405020304" pitchFamily="18" charset="0"/>
              </a:rPr>
              <a:t>practicum </a:t>
            </a:r>
            <a:r>
              <a:rPr sz="2400" spc="-5" dirty="0">
                <a:latin typeface="Times New Roman" panose="02020603050405020304" pitchFamily="18" charset="0"/>
                <a:cs typeface="Times New Roman" panose="02020603050405020304" pitchFamily="18" charset="0"/>
              </a:rPr>
              <a:t>assignments</a:t>
            </a:r>
            <a:r>
              <a:rPr sz="2800" dirty="0">
                <a:latin typeface="Times New Roman" panose="02020603050405020304" pitchFamily="18" charset="0"/>
                <a:cs typeface="Times New Roman" panose="02020603050405020304" pitchFamily="18" charset="0"/>
              </a:rPr>
              <a:t>:</a:t>
            </a:r>
            <a:r>
              <a:rPr lang="en-PH" sz="2800" dirty="0">
                <a:latin typeface="Times New Roman" panose="02020603050405020304" pitchFamily="18" charset="0"/>
                <a:cs typeface="Times New Roman" panose="02020603050405020304" pitchFamily="18" charset="0"/>
              </a:rPr>
              <a:t/>
            </a:r>
            <a:br>
              <a:rPr lang="en-PH" sz="2800" dirty="0">
                <a:latin typeface="Times New Roman" panose="02020603050405020304" pitchFamily="18" charset="0"/>
                <a:cs typeface="Times New Roman" panose="02020603050405020304" pitchFamily="18" charset="0"/>
              </a:rPr>
            </a:br>
            <a:r>
              <a:rPr sz="3200" spc="-5" dirty="0">
                <a:solidFill>
                  <a:srgbClr val="00B050"/>
                </a:solidFill>
                <a:latin typeface="Times New Roman" panose="02020603050405020304" pitchFamily="18" charset="0"/>
                <a:cs typeface="Times New Roman" panose="02020603050405020304" pitchFamily="18" charset="0"/>
              </a:rPr>
              <a:t>Financial Management</a:t>
            </a:r>
            <a:r>
              <a:rPr sz="3200" spc="-60" dirty="0">
                <a:solidFill>
                  <a:srgbClr val="00B050"/>
                </a:solidFill>
                <a:latin typeface="Times New Roman" panose="02020603050405020304" pitchFamily="18" charset="0"/>
                <a:cs typeface="Times New Roman" panose="02020603050405020304" pitchFamily="18" charset="0"/>
              </a:rPr>
              <a:t> </a:t>
            </a:r>
            <a:r>
              <a:rPr sz="3200" spc="-10" dirty="0">
                <a:solidFill>
                  <a:srgbClr val="00B050"/>
                </a:solidFill>
                <a:latin typeface="Times New Roman" panose="02020603050405020304" pitchFamily="18" charset="0"/>
                <a:cs typeface="Times New Roman" panose="02020603050405020304" pitchFamily="18" charset="0"/>
              </a:rPr>
              <a:t>majors</a:t>
            </a:r>
            <a:endParaRPr sz="3200" dirty="0">
              <a:solidFill>
                <a:srgbClr val="00B050"/>
              </a:solidFill>
              <a:latin typeface="Times New Roman" panose="02020603050405020304" pitchFamily="18" charset="0"/>
              <a:cs typeface="Times New Roman" panose="02020603050405020304" pitchFamily="18" charset="0"/>
            </a:endParaRPr>
          </a:p>
        </p:txBody>
      </p:sp>
      <p:sp>
        <p:nvSpPr>
          <p:cNvPr id="28677" name="object 19">
            <a:extLst>
              <a:ext uri="{FF2B5EF4-FFF2-40B4-BE49-F238E27FC236}">
                <a16:creationId xmlns:a16="http://schemas.microsoft.com/office/drawing/2014/main" id="{B0EF712E-4669-4B40-A5AC-6BD4E08EC100}"/>
              </a:ext>
            </a:extLst>
          </p:cNvPr>
          <p:cNvSpPr txBox="1">
            <a:spLocks noChangeArrowheads="1"/>
          </p:cNvSpPr>
          <p:nvPr/>
        </p:nvSpPr>
        <p:spPr bwMode="auto">
          <a:xfrm>
            <a:off x="1222375" y="1290638"/>
            <a:ext cx="6986588" cy="531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54013" indent="-341313">
              <a:tabLst>
                <a:tab pos="354013" algn="l"/>
                <a:tab pos="355600" algn="l"/>
              </a:tabLst>
              <a:defRPr>
                <a:solidFill>
                  <a:schemeClr val="tx1"/>
                </a:solidFill>
                <a:latin typeface="Tahoma" panose="020B0604030504040204" pitchFamily="34" charset="0"/>
                <a:cs typeface="Arial" panose="020B0604020202020204" pitchFamily="34" charset="0"/>
              </a:defRPr>
            </a:lvl1pPr>
            <a:lvl2pPr marL="742950" indent="-285750">
              <a:tabLst>
                <a:tab pos="354013" algn="l"/>
                <a:tab pos="355600" algn="l"/>
              </a:tabLst>
              <a:defRPr>
                <a:solidFill>
                  <a:schemeClr val="tx1"/>
                </a:solidFill>
                <a:latin typeface="Tahoma" panose="020B0604030504040204" pitchFamily="34" charset="0"/>
                <a:cs typeface="Arial" panose="020B0604020202020204" pitchFamily="34" charset="0"/>
              </a:defRPr>
            </a:lvl2pPr>
            <a:lvl3pPr marL="1143000" indent="-228600">
              <a:tabLst>
                <a:tab pos="354013" algn="l"/>
                <a:tab pos="355600" algn="l"/>
              </a:tabLst>
              <a:defRPr>
                <a:solidFill>
                  <a:schemeClr val="tx1"/>
                </a:solidFill>
                <a:latin typeface="Tahoma" panose="020B0604030504040204" pitchFamily="34" charset="0"/>
                <a:cs typeface="Arial" panose="020B0604020202020204" pitchFamily="34" charset="0"/>
              </a:defRPr>
            </a:lvl3pPr>
            <a:lvl4pPr marL="1600200" indent="-228600">
              <a:tabLst>
                <a:tab pos="354013" algn="l"/>
                <a:tab pos="355600" algn="l"/>
              </a:tabLst>
              <a:defRPr>
                <a:solidFill>
                  <a:schemeClr val="tx1"/>
                </a:solidFill>
                <a:latin typeface="Tahoma" panose="020B0604030504040204" pitchFamily="34" charset="0"/>
                <a:cs typeface="Arial" panose="020B0604020202020204" pitchFamily="34" charset="0"/>
              </a:defRPr>
            </a:lvl4pPr>
            <a:lvl5pPr marL="2057400" indent="-228600">
              <a:tabLst>
                <a:tab pos="354013" algn="l"/>
                <a:tab pos="355600"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354013" algn="l"/>
                <a:tab pos="355600"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354013" algn="l"/>
                <a:tab pos="355600"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354013" algn="l"/>
                <a:tab pos="355600"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354013" algn="l"/>
                <a:tab pos="355600" algn="l"/>
              </a:tabLst>
              <a:defRPr>
                <a:solidFill>
                  <a:schemeClr val="tx1"/>
                </a:solidFill>
                <a:latin typeface="Tahoma" panose="020B0604030504040204" pitchFamily="34" charset="0"/>
                <a:cs typeface="Arial" panose="020B0604020202020204" pitchFamily="34" charset="0"/>
              </a:defRPr>
            </a:lvl9pPr>
          </a:lstStyle>
          <a:p>
            <a:pPr>
              <a:buClr>
                <a:srgbClr val="3891A7"/>
              </a:buClr>
              <a:buSzPct val="59000"/>
              <a:buFont typeface="Wingdings" panose="05000000000000000000" pitchFamily="2" charset="2"/>
              <a:buChar char=""/>
            </a:pPr>
            <a:r>
              <a:rPr lang="en-US" altLang="en-US" sz="3200" b="1">
                <a:latin typeface="Times New Roman" panose="02020603050405020304" pitchFamily="18" charset="0"/>
                <a:cs typeface="Times New Roman" panose="02020603050405020304" pitchFamily="18" charset="0"/>
              </a:rPr>
              <a:t>Banks</a:t>
            </a:r>
            <a:endParaRPr lang="en-US" altLang="en-US" sz="3200">
              <a:latin typeface="Times New Roman" panose="02020603050405020304" pitchFamily="18" charset="0"/>
              <a:cs typeface="Times New Roman" panose="02020603050405020304" pitchFamily="18" charset="0"/>
            </a:endParaRPr>
          </a:p>
          <a:p>
            <a:pPr>
              <a:buClr>
                <a:srgbClr val="3891A7"/>
              </a:buClr>
              <a:buSzPct val="59000"/>
              <a:buFont typeface="Wingdings" panose="05000000000000000000" pitchFamily="2" charset="2"/>
              <a:buChar char=""/>
            </a:pPr>
            <a:r>
              <a:rPr lang="en-US" altLang="en-US" sz="3200" b="1">
                <a:latin typeface="Times New Roman" panose="02020603050405020304" pitchFamily="18" charset="0"/>
                <a:cs typeface="Times New Roman" panose="02020603050405020304" pitchFamily="18" charset="0"/>
              </a:rPr>
              <a:t>Non-Bank Financial Institutions</a:t>
            </a:r>
            <a:endParaRPr lang="en-US" altLang="en-US" sz="3200">
              <a:latin typeface="Times New Roman" panose="02020603050405020304" pitchFamily="18" charset="0"/>
              <a:cs typeface="Times New Roman" panose="02020603050405020304" pitchFamily="18" charset="0"/>
            </a:endParaRPr>
          </a:p>
          <a:p>
            <a:pPr>
              <a:buClr>
                <a:srgbClr val="3891A7"/>
              </a:buClr>
              <a:buSzPct val="59000"/>
              <a:buFont typeface="Wingdings" panose="05000000000000000000" pitchFamily="2" charset="2"/>
              <a:buChar char=""/>
            </a:pPr>
            <a:r>
              <a:rPr lang="en-US" altLang="en-US" sz="3200" b="1">
                <a:latin typeface="Times New Roman" panose="02020603050405020304" pitchFamily="18" charset="0"/>
                <a:cs typeface="Times New Roman" panose="02020603050405020304" pitchFamily="18" charset="0"/>
              </a:rPr>
              <a:t>Government/Quasi-Government  Agencies/Self-Regulatory Organizations</a:t>
            </a:r>
            <a:endParaRPr lang="en-US" altLang="en-US" sz="3200">
              <a:latin typeface="Times New Roman" panose="02020603050405020304" pitchFamily="18" charset="0"/>
              <a:cs typeface="Times New Roman" panose="02020603050405020304" pitchFamily="18" charset="0"/>
            </a:endParaRPr>
          </a:p>
          <a:p>
            <a:pPr>
              <a:buClr>
                <a:srgbClr val="3891A7"/>
              </a:buClr>
              <a:buSzPct val="59000"/>
              <a:buFont typeface="Wingdings" panose="05000000000000000000" pitchFamily="2" charset="2"/>
              <a:buChar char=""/>
            </a:pPr>
            <a:r>
              <a:rPr lang="en-US" altLang="en-US" sz="3200" b="1">
                <a:latin typeface="Times New Roman" panose="02020603050405020304" pitchFamily="18" charset="0"/>
                <a:cs typeface="Times New Roman" panose="02020603050405020304" pitchFamily="18" charset="0"/>
              </a:rPr>
              <a:t>Finance Industry Associations</a:t>
            </a:r>
            <a:endParaRPr lang="en-US" altLang="en-US" sz="3200">
              <a:latin typeface="Times New Roman" panose="02020603050405020304" pitchFamily="18" charset="0"/>
              <a:cs typeface="Times New Roman" panose="02020603050405020304" pitchFamily="18" charset="0"/>
            </a:endParaRPr>
          </a:p>
          <a:p>
            <a:pPr>
              <a:buClr>
                <a:srgbClr val="3891A7"/>
              </a:buClr>
              <a:buSzPct val="59000"/>
              <a:buFont typeface="Wingdings" panose="05000000000000000000" pitchFamily="2" charset="2"/>
              <a:buChar char=""/>
            </a:pPr>
            <a:r>
              <a:rPr lang="en-US" altLang="en-US" sz="3200" b="1">
                <a:latin typeface="Times New Roman" panose="02020603050405020304" pitchFamily="18" charset="0"/>
                <a:cs typeface="Times New Roman" panose="02020603050405020304" pitchFamily="18" charset="0"/>
              </a:rPr>
              <a:t>Finance/Finance related departments/units  of Non-Financial Institutions</a:t>
            </a:r>
            <a:endParaRPr lang="en-US" altLang="en-US" sz="3200">
              <a:latin typeface="Times New Roman" panose="02020603050405020304" pitchFamily="18" charset="0"/>
              <a:cs typeface="Times New Roman" panose="02020603050405020304" pitchFamily="18" charset="0"/>
            </a:endParaRPr>
          </a:p>
          <a:p>
            <a:pPr>
              <a:lnSpc>
                <a:spcPts val="3363"/>
              </a:lnSpc>
              <a:spcBef>
                <a:spcPts val="113"/>
              </a:spcBef>
              <a:buClr>
                <a:srgbClr val="3891A7"/>
              </a:buClr>
              <a:buSzPct val="59000"/>
              <a:buFont typeface="Wingdings" panose="05000000000000000000" pitchFamily="2" charset="2"/>
              <a:buChar char=""/>
            </a:pPr>
            <a:r>
              <a:rPr lang="en-US" altLang="en-US" sz="3200" b="1">
                <a:latin typeface="Times New Roman" panose="02020603050405020304" pitchFamily="18" charset="0"/>
                <a:cs typeface="Times New Roman" panose="02020603050405020304" pitchFamily="18" charset="0"/>
              </a:rPr>
              <a:t>Business Process Outsourcing (BPO)  Companies</a:t>
            </a:r>
            <a:endParaRPr lang="en-US" altLang="en-US" sz="3200">
              <a:latin typeface="Times New Roman" panose="02020603050405020304" pitchFamily="18" charset="0"/>
              <a:cs typeface="Times New Roman" panose="02020603050405020304" pitchFamily="18" charset="0"/>
            </a:endParaRPr>
          </a:p>
        </p:txBody>
      </p:sp>
      <p:sp>
        <p:nvSpPr>
          <p:cNvPr id="28678" name="object 13">
            <a:extLst>
              <a:ext uri="{FF2B5EF4-FFF2-40B4-BE49-F238E27FC236}">
                <a16:creationId xmlns:a16="http://schemas.microsoft.com/office/drawing/2014/main" id="{D9917D21-0504-4F9A-97A1-A851F47BDC45}"/>
              </a:ext>
            </a:extLst>
          </p:cNvPr>
          <p:cNvSpPr>
            <a:spLocks/>
          </p:cNvSpPr>
          <p:nvPr/>
        </p:nvSpPr>
        <p:spPr bwMode="auto">
          <a:xfrm>
            <a:off x="1066800" y="11811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bject 3">
            <a:extLst>
              <a:ext uri="{FF2B5EF4-FFF2-40B4-BE49-F238E27FC236}">
                <a16:creationId xmlns:a16="http://schemas.microsoft.com/office/drawing/2014/main" id="{4E260414-E48E-4727-B036-98D8728DF86A}"/>
              </a:ext>
            </a:extLst>
          </p:cNvPr>
          <p:cNvSpPr>
            <a:spLocks/>
          </p:cNvSpPr>
          <p:nvPr/>
        </p:nvSpPr>
        <p:spPr bwMode="auto">
          <a:xfrm>
            <a:off x="3175" y="3175"/>
            <a:ext cx="820738" cy="820738"/>
          </a:xfrm>
          <a:custGeom>
            <a:avLst/>
            <a:gdLst>
              <a:gd name="T0" fmla="*/ 826028 w 820419"/>
              <a:gd name="T1" fmla="*/ 0 h 819785"/>
              <a:gd name="T2" fmla="*/ 824627 w 820419"/>
              <a:gd name="T3" fmla="*/ 49215 h 819785"/>
              <a:gd name="T4" fmla="*/ 820475 w 820419"/>
              <a:gd name="T5" fmla="*/ 97683 h 819785"/>
              <a:gd name="T6" fmla="*/ 813648 w 820419"/>
              <a:gd name="T7" fmla="*/ 145325 h 819785"/>
              <a:gd name="T8" fmla="*/ 804225 w 820419"/>
              <a:gd name="T9" fmla="*/ 192060 h 819785"/>
              <a:gd name="T10" fmla="*/ 792284 w 820419"/>
              <a:gd name="T11" fmla="*/ 237812 h 819785"/>
              <a:gd name="T12" fmla="*/ 777901 w 820419"/>
              <a:gd name="T13" fmla="*/ 282501 h 819785"/>
              <a:gd name="T14" fmla="*/ 761154 w 820419"/>
              <a:gd name="T15" fmla="*/ 326049 h 819785"/>
              <a:gd name="T16" fmla="*/ 742121 w 820419"/>
              <a:gd name="T17" fmla="*/ 368376 h 819785"/>
              <a:gd name="T18" fmla="*/ 720879 w 820419"/>
              <a:gd name="T19" fmla="*/ 409406 h 819785"/>
              <a:gd name="T20" fmla="*/ 697504 w 820419"/>
              <a:gd name="T21" fmla="*/ 449057 h 819785"/>
              <a:gd name="T22" fmla="*/ 672076 w 820419"/>
              <a:gd name="T23" fmla="*/ 487253 h 819785"/>
              <a:gd name="T24" fmla="*/ 644669 w 820419"/>
              <a:gd name="T25" fmla="*/ 523916 h 819785"/>
              <a:gd name="T26" fmla="*/ 615367 w 820419"/>
              <a:gd name="T27" fmla="*/ 558965 h 819785"/>
              <a:gd name="T28" fmla="*/ 584239 w 820419"/>
              <a:gd name="T29" fmla="*/ 592321 h 819785"/>
              <a:gd name="T30" fmla="*/ 551367 w 820419"/>
              <a:gd name="T31" fmla="*/ 623908 h 819785"/>
              <a:gd name="T32" fmla="*/ 516829 w 820419"/>
              <a:gd name="T33" fmla="*/ 653646 h 819785"/>
              <a:gd name="T34" fmla="*/ 480702 w 820419"/>
              <a:gd name="T35" fmla="*/ 681459 h 819785"/>
              <a:gd name="T36" fmla="*/ 443059 w 820419"/>
              <a:gd name="T37" fmla="*/ 707262 h 819785"/>
              <a:gd name="T38" fmla="*/ 403984 w 820419"/>
              <a:gd name="T39" fmla="*/ 730984 h 819785"/>
              <a:gd name="T40" fmla="*/ 363551 w 820419"/>
              <a:gd name="T41" fmla="*/ 752546 h 819785"/>
              <a:gd name="T42" fmla="*/ 321838 w 820419"/>
              <a:gd name="T43" fmla="*/ 771858 h 819785"/>
              <a:gd name="T44" fmla="*/ 278922 w 820419"/>
              <a:gd name="T45" fmla="*/ 788851 h 819785"/>
              <a:gd name="T46" fmla="*/ 234882 w 820419"/>
              <a:gd name="T47" fmla="*/ 803449 h 819785"/>
              <a:gd name="T48" fmla="*/ 189793 w 820419"/>
              <a:gd name="T49" fmla="*/ 815567 h 819785"/>
              <a:gd name="T50" fmla="*/ 143738 w 820419"/>
              <a:gd name="T51" fmla="*/ 825129 h 819785"/>
              <a:gd name="T52" fmla="*/ 96780 w 820419"/>
              <a:gd name="T53" fmla="*/ 832056 h 819785"/>
              <a:gd name="T54" fmla="*/ 49014 w 820419"/>
              <a:gd name="T55" fmla="*/ 836270 h 819785"/>
              <a:gd name="T56" fmla="*/ 505 w 820419"/>
              <a:gd name="T57" fmla="*/ 837694 h 819785"/>
              <a:gd name="T58" fmla="*/ 336 w 820419"/>
              <a:gd name="T59" fmla="*/ 837694 h 819785"/>
              <a:gd name="T60" fmla="*/ 168 w 820419"/>
              <a:gd name="T61" fmla="*/ 837694 h 819785"/>
              <a:gd name="T62" fmla="*/ 0 w 820419"/>
              <a:gd name="T63" fmla="*/ 837694 h 819785"/>
              <a:gd name="T64" fmla="*/ 506 w 820419"/>
              <a:gd name="T65" fmla="*/ 0 h 819785"/>
              <a:gd name="T66" fmla="*/ 826028 w 820419"/>
              <a:gd name="T67" fmla="*/ 0 h 8197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20419" h="819785">
                <a:moveTo>
                  <a:pt x="819949" y="0"/>
                </a:moveTo>
                <a:lnTo>
                  <a:pt x="818558" y="48141"/>
                </a:lnTo>
                <a:lnTo>
                  <a:pt x="814436" y="95551"/>
                </a:lnTo>
                <a:lnTo>
                  <a:pt x="807660" y="142152"/>
                </a:lnTo>
                <a:lnTo>
                  <a:pt x="798307" y="187868"/>
                </a:lnTo>
                <a:lnTo>
                  <a:pt x="786453" y="232620"/>
                </a:lnTo>
                <a:lnTo>
                  <a:pt x="772177" y="276333"/>
                </a:lnTo>
                <a:lnTo>
                  <a:pt x="755553" y="318930"/>
                </a:lnTo>
                <a:lnTo>
                  <a:pt x="736660" y="360334"/>
                </a:lnTo>
                <a:lnTo>
                  <a:pt x="715574" y="400467"/>
                </a:lnTo>
                <a:lnTo>
                  <a:pt x="692371" y="439253"/>
                </a:lnTo>
                <a:lnTo>
                  <a:pt x="667130" y="476615"/>
                </a:lnTo>
                <a:lnTo>
                  <a:pt x="639926" y="512477"/>
                </a:lnTo>
                <a:lnTo>
                  <a:pt x="610837" y="546760"/>
                </a:lnTo>
                <a:lnTo>
                  <a:pt x="579939" y="579389"/>
                </a:lnTo>
                <a:lnTo>
                  <a:pt x="547310" y="610287"/>
                </a:lnTo>
                <a:lnTo>
                  <a:pt x="513025" y="639376"/>
                </a:lnTo>
                <a:lnTo>
                  <a:pt x="477163" y="666580"/>
                </a:lnTo>
                <a:lnTo>
                  <a:pt x="439799" y="691821"/>
                </a:lnTo>
                <a:lnTo>
                  <a:pt x="401011" y="715024"/>
                </a:lnTo>
                <a:lnTo>
                  <a:pt x="360876" y="736111"/>
                </a:lnTo>
                <a:lnTo>
                  <a:pt x="319469" y="755005"/>
                </a:lnTo>
                <a:lnTo>
                  <a:pt x="276870" y="771629"/>
                </a:lnTo>
                <a:lnTo>
                  <a:pt x="233153" y="785906"/>
                </a:lnTo>
                <a:lnTo>
                  <a:pt x="188396" y="797760"/>
                </a:lnTo>
                <a:lnTo>
                  <a:pt x="142676" y="807114"/>
                </a:lnTo>
                <a:lnTo>
                  <a:pt x="96069" y="813890"/>
                </a:lnTo>
                <a:lnTo>
                  <a:pt x="48653" y="818012"/>
                </a:lnTo>
                <a:lnTo>
                  <a:pt x="505" y="819404"/>
                </a:lnTo>
                <a:lnTo>
                  <a:pt x="336" y="819404"/>
                </a:lnTo>
                <a:lnTo>
                  <a:pt x="168" y="819404"/>
                </a:lnTo>
                <a:lnTo>
                  <a:pt x="0" y="819404"/>
                </a:lnTo>
                <a:lnTo>
                  <a:pt x="506" y="0"/>
                </a:lnTo>
                <a:lnTo>
                  <a:pt x="819949" y="0"/>
                </a:lnTo>
                <a:close/>
              </a:path>
            </a:pathLst>
          </a:custGeom>
          <a:noFill/>
          <a:ln w="3175">
            <a:solidFill>
              <a:srgbClr val="D2C39E"/>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699" name="object 5">
            <a:extLst>
              <a:ext uri="{FF2B5EF4-FFF2-40B4-BE49-F238E27FC236}">
                <a16:creationId xmlns:a16="http://schemas.microsoft.com/office/drawing/2014/main" id="{F728A8FE-F8F0-4D82-A7C0-F3C2C2420E76}"/>
              </a:ext>
            </a:extLst>
          </p:cNvPr>
          <p:cNvSpPr>
            <a:spLocks/>
          </p:cNvSpPr>
          <p:nvPr/>
        </p:nvSpPr>
        <p:spPr bwMode="auto">
          <a:xfrm>
            <a:off x="168275" y="20638"/>
            <a:ext cx="1703388" cy="1703387"/>
          </a:xfrm>
          <a:custGeom>
            <a:avLst/>
            <a:gdLst>
              <a:gd name="T0" fmla="*/ 1366 w 1702435"/>
              <a:gd name="T1" fmla="*/ 811430 h 1702435"/>
              <a:gd name="T2" fmla="*/ 12042 w 1702435"/>
              <a:gd name="T3" fmla="*/ 716027 h 1702435"/>
              <a:gd name="T4" fmla="*/ 32826 w 1702435"/>
              <a:gd name="T5" fmla="*/ 624055 h 1702435"/>
              <a:gd name="T6" fmla="*/ 63160 w 1702435"/>
              <a:gd name="T7" fmla="*/ 536102 h 1702435"/>
              <a:gd name="T8" fmla="*/ 102452 w 1702435"/>
              <a:gd name="T9" fmla="*/ 452748 h 1702435"/>
              <a:gd name="T10" fmla="*/ 150118 w 1702435"/>
              <a:gd name="T11" fmla="*/ 374572 h 1702435"/>
              <a:gd name="T12" fmla="*/ 205579 w 1702435"/>
              <a:gd name="T13" fmla="*/ 302158 h 1702435"/>
              <a:gd name="T14" fmla="*/ 268254 w 1702435"/>
              <a:gd name="T15" fmla="*/ 236089 h 1702435"/>
              <a:gd name="T16" fmla="*/ 337561 w 1702435"/>
              <a:gd name="T17" fmla="*/ 176940 h 1702435"/>
              <a:gd name="T18" fmla="*/ 412924 w 1702435"/>
              <a:gd name="T19" fmla="*/ 125298 h 1702435"/>
              <a:gd name="T20" fmla="*/ 493756 w 1702435"/>
              <a:gd name="T21" fmla="*/ 81739 h 1702435"/>
              <a:gd name="T22" fmla="*/ 579479 w 1702435"/>
              <a:gd name="T23" fmla="*/ 46849 h 1702435"/>
              <a:gd name="T24" fmla="*/ 669513 w 1702435"/>
              <a:gd name="T25" fmla="*/ 21213 h 1702435"/>
              <a:gd name="T26" fmla="*/ 763277 w 1702435"/>
              <a:gd name="T27" fmla="*/ 5399 h 1702435"/>
              <a:gd name="T28" fmla="*/ 860187 w 1702435"/>
              <a:gd name="T29" fmla="*/ 0 h 1702435"/>
              <a:gd name="T30" fmla="*/ 957098 w 1702435"/>
              <a:gd name="T31" fmla="*/ 5399 h 1702435"/>
              <a:gd name="T32" fmla="*/ 1050861 w 1702435"/>
              <a:gd name="T33" fmla="*/ 21213 h 1702435"/>
              <a:gd name="T34" fmla="*/ 1140892 w 1702435"/>
              <a:gd name="T35" fmla="*/ 46849 h 1702435"/>
              <a:gd name="T36" fmla="*/ 1226612 w 1702435"/>
              <a:gd name="T37" fmla="*/ 81739 h 1702435"/>
              <a:gd name="T38" fmla="*/ 1307442 w 1702435"/>
              <a:gd name="T39" fmla="*/ 125298 h 1702435"/>
              <a:gd name="T40" fmla="*/ 1382799 w 1702435"/>
              <a:gd name="T41" fmla="*/ 176940 h 1702435"/>
              <a:gd name="T42" fmla="*/ 1452105 w 1702435"/>
              <a:gd name="T43" fmla="*/ 236089 h 1702435"/>
              <a:gd name="T44" fmla="*/ 1514775 w 1702435"/>
              <a:gd name="T45" fmla="*/ 302158 h 1702435"/>
              <a:gd name="T46" fmla="*/ 1570235 w 1702435"/>
              <a:gd name="T47" fmla="*/ 374572 h 1702435"/>
              <a:gd name="T48" fmla="*/ 1617896 w 1702435"/>
              <a:gd name="T49" fmla="*/ 452748 h 1702435"/>
              <a:gd name="T50" fmla="*/ 1657180 w 1702435"/>
              <a:gd name="T51" fmla="*/ 536102 h 1702435"/>
              <a:gd name="T52" fmla="*/ 1687509 w 1702435"/>
              <a:gd name="T53" fmla="*/ 624055 h 1702435"/>
              <a:gd name="T54" fmla="*/ 1708302 w 1702435"/>
              <a:gd name="T55" fmla="*/ 716027 h 1702435"/>
              <a:gd name="T56" fmla="*/ 1718976 w 1702435"/>
              <a:gd name="T57" fmla="*/ 811430 h 1702435"/>
              <a:gd name="T58" fmla="*/ 1718976 w 1702435"/>
              <a:gd name="T59" fmla="*/ 909052 h 1702435"/>
              <a:gd name="T60" fmla="*/ 1708302 w 1702435"/>
              <a:gd name="T61" fmla="*/ 1004455 h 1702435"/>
              <a:gd name="T62" fmla="*/ 1687509 w 1702435"/>
              <a:gd name="T63" fmla="*/ 1096419 h 1702435"/>
              <a:gd name="T64" fmla="*/ 1657180 w 1702435"/>
              <a:gd name="T65" fmla="*/ 1184363 h 1702435"/>
              <a:gd name="T66" fmla="*/ 1617896 w 1702435"/>
              <a:gd name="T67" fmla="*/ 1267709 h 1702435"/>
              <a:gd name="T68" fmla="*/ 1570235 w 1702435"/>
              <a:gd name="T69" fmla="*/ 1345871 h 1702435"/>
              <a:gd name="T70" fmla="*/ 1514775 w 1702435"/>
              <a:gd name="T71" fmla="*/ 1418272 h 1702435"/>
              <a:gd name="T72" fmla="*/ 1452105 w 1702435"/>
              <a:gd name="T73" fmla="*/ 1484330 h 1702435"/>
              <a:gd name="T74" fmla="*/ 1382799 w 1702435"/>
              <a:gd name="T75" fmla="*/ 1543464 h 1702435"/>
              <a:gd name="T76" fmla="*/ 1307442 w 1702435"/>
              <a:gd name="T77" fmla="*/ 1595096 h 1702435"/>
              <a:gd name="T78" fmla="*/ 1226612 w 1702435"/>
              <a:gd name="T79" fmla="*/ 1638642 h 1702435"/>
              <a:gd name="T80" fmla="*/ 1140892 w 1702435"/>
              <a:gd name="T81" fmla="*/ 1673521 h 1702435"/>
              <a:gd name="T82" fmla="*/ 1050861 w 1702435"/>
              <a:gd name="T83" fmla="*/ 1699154 h 1702435"/>
              <a:gd name="T84" fmla="*/ 957098 w 1702435"/>
              <a:gd name="T85" fmla="*/ 1714959 h 1702435"/>
              <a:gd name="T86" fmla="*/ 860187 w 1702435"/>
              <a:gd name="T87" fmla="*/ 1720357 h 1702435"/>
              <a:gd name="T88" fmla="*/ 763277 w 1702435"/>
              <a:gd name="T89" fmla="*/ 1714959 h 1702435"/>
              <a:gd name="T90" fmla="*/ 669513 w 1702435"/>
              <a:gd name="T91" fmla="*/ 1699154 h 1702435"/>
              <a:gd name="T92" fmla="*/ 579479 w 1702435"/>
              <a:gd name="T93" fmla="*/ 1673521 h 1702435"/>
              <a:gd name="T94" fmla="*/ 493756 w 1702435"/>
              <a:gd name="T95" fmla="*/ 1638642 h 1702435"/>
              <a:gd name="T96" fmla="*/ 412924 w 1702435"/>
              <a:gd name="T97" fmla="*/ 1595096 h 1702435"/>
              <a:gd name="T98" fmla="*/ 337561 w 1702435"/>
              <a:gd name="T99" fmla="*/ 1543464 h 1702435"/>
              <a:gd name="T100" fmla="*/ 268254 w 1702435"/>
              <a:gd name="T101" fmla="*/ 1484330 h 1702435"/>
              <a:gd name="T102" fmla="*/ 205579 w 1702435"/>
              <a:gd name="T103" fmla="*/ 1418272 h 1702435"/>
              <a:gd name="T104" fmla="*/ 150118 w 1702435"/>
              <a:gd name="T105" fmla="*/ 1345871 h 1702435"/>
              <a:gd name="T106" fmla="*/ 102452 w 1702435"/>
              <a:gd name="T107" fmla="*/ 1267709 h 1702435"/>
              <a:gd name="T108" fmla="*/ 63160 w 1702435"/>
              <a:gd name="T109" fmla="*/ 1184363 h 1702435"/>
              <a:gd name="T110" fmla="*/ 32826 w 1702435"/>
              <a:gd name="T111" fmla="*/ 1096419 h 1702435"/>
              <a:gd name="T112" fmla="*/ 12042 w 1702435"/>
              <a:gd name="T113" fmla="*/ 1004455 h 1702435"/>
              <a:gd name="T114" fmla="*/ 1366 w 1702435"/>
              <a:gd name="T115" fmla="*/ 909052 h 17024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02435" h="1702435">
                <a:moveTo>
                  <a:pt x="0" y="851154"/>
                </a:moveTo>
                <a:lnTo>
                  <a:pt x="1347" y="802859"/>
                </a:lnTo>
                <a:lnTo>
                  <a:pt x="5341" y="755271"/>
                </a:lnTo>
                <a:lnTo>
                  <a:pt x="11909" y="708461"/>
                </a:lnTo>
                <a:lnTo>
                  <a:pt x="20981" y="662500"/>
                </a:lnTo>
                <a:lnTo>
                  <a:pt x="32484" y="617462"/>
                </a:lnTo>
                <a:lnTo>
                  <a:pt x="46346" y="573417"/>
                </a:lnTo>
                <a:lnTo>
                  <a:pt x="62495" y="530438"/>
                </a:lnTo>
                <a:lnTo>
                  <a:pt x="80860" y="488596"/>
                </a:lnTo>
                <a:lnTo>
                  <a:pt x="101369" y="447964"/>
                </a:lnTo>
                <a:lnTo>
                  <a:pt x="123949" y="408613"/>
                </a:lnTo>
                <a:lnTo>
                  <a:pt x="148530" y="370615"/>
                </a:lnTo>
                <a:lnTo>
                  <a:pt x="175039" y="334042"/>
                </a:lnTo>
                <a:lnTo>
                  <a:pt x="203404" y="298966"/>
                </a:lnTo>
                <a:lnTo>
                  <a:pt x="233553" y="265459"/>
                </a:lnTo>
                <a:lnTo>
                  <a:pt x="265416" y="233593"/>
                </a:lnTo>
                <a:lnTo>
                  <a:pt x="298919" y="203439"/>
                </a:lnTo>
                <a:lnTo>
                  <a:pt x="333991" y="175070"/>
                </a:lnTo>
                <a:lnTo>
                  <a:pt x="370561" y="148557"/>
                </a:lnTo>
                <a:lnTo>
                  <a:pt x="408556" y="123973"/>
                </a:lnTo>
                <a:lnTo>
                  <a:pt x="447904" y="101388"/>
                </a:lnTo>
                <a:lnTo>
                  <a:pt x="488534" y="80876"/>
                </a:lnTo>
                <a:lnTo>
                  <a:pt x="530373" y="62508"/>
                </a:lnTo>
                <a:lnTo>
                  <a:pt x="573351" y="46355"/>
                </a:lnTo>
                <a:lnTo>
                  <a:pt x="617394" y="32490"/>
                </a:lnTo>
                <a:lnTo>
                  <a:pt x="662432" y="20985"/>
                </a:lnTo>
                <a:lnTo>
                  <a:pt x="708393" y="11912"/>
                </a:lnTo>
                <a:lnTo>
                  <a:pt x="755204" y="5342"/>
                </a:lnTo>
                <a:lnTo>
                  <a:pt x="802793" y="1347"/>
                </a:lnTo>
                <a:lnTo>
                  <a:pt x="851090" y="0"/>
                </a:lnTo>
                <a:lnTo>
                  <a:pt x="899386" y="1347"/>
                </a:lnTo>
                <a:lnTo>
                  <a:pt x="946976" y="5342"/>
                </a:lnTo>
                <a:lnTo>
                  <a:pt x="993786" y="11912"/>
                </a:lnTo>
                <a:lnTo>
                  <a:pt x="1039746" y="20985"/>
                </a:lnTo>
                <a:lnTo>
                  <a:pt x="1084783" y="32490"/>
                </a:lnTo>
                <a:lnTo>
                  <a:pt x="1128825" y="46355"/>
                </a:lnTo>
                <a:lnTo>
                  <a:pt x="1171801" y="62508"/>
                </a:lnTo>
                <a:lnTo>
                  <a:pt x="1213639" y="80876"/>
                </a:lnTo>
                <a:lnTo>
                  <a:pt x="1254268" y="101388"/>
                </a:lnTo>
                <a:lnTo>
                  <a:pt x="1293614" y="123973"/>
                </a:lnTo>
                <a:lnTo>
                  <a:pt x="1331607" y="148557"/>
                </a:lnTo>
                <a:lnTo>
                  <a:pt x="1368174" y="175070"/>
                </a:lnTo>
                <a:lnTo>
                  <a:pt x="1403245" y="203439"/>
                </a:lnTo>
                <a:lnTo>
                  <a:pt x="1436746" y="233593"/>
                </a:lnTo>
                <a:lnTo>
                  <a:pt x="1468606" y="265459"/>
                </a:lnTo>
                <a:lnTo>
                  <a:pt x="1498754" y="298966"/>
                </a:lnTo>
                <a:lnTo>
                  <a:pt x="1527117" y="334042"/>
                </a:lnTo>
                <a:lnTo>
                  <a:pt x="1553624" y="370615"/>
                </a:lnTo>
                <a:lnTo>
                  <a:pt x="1578203" y="408613"/>
                </a:lnTo>
                <a:lnTo>
                  <a:pt x="1600782" y="447964"/>
                </a:lnTo>
                <a:lnTo>
                  <a:pt x="1621289" y="488596"/>
                </a:lnTo>
                <a:lnTo>
                  <a:pt x="1639653" y="530438"/>
                </a:lnTo>
                <a:lnTo>
                  <a:pt x="1655801" y="573417"/>
                </a:lnTo>
                <a:lnTo>
                  <a:pt x="1669661" y="617462"/>
                </a:lnTo>
                <a:lnTo>
                  <a:pt x="1681163" y="662500"/>
                </a:lnTo>
                <a:lnTo>
                  <a:pt x="1690234" y="708461"/>
                </a:lnTo>
                <a:lnTo>
                  <a:pt x="1696802" y="755271"/>
                </a:lnTo>
                <a:lnTo>
                  <a:pt x="1700795" y="802859"/>
                </a:lnTo>
                <a:lnTo>
                  <a:pt x="1702142" y="851154"/>
                </a:lnTo>
                <a:lnTo>
                  <a:pt x="1700795" y="899447"/>
                </a:lnTo>
                <a:lnTo>
                  <a:pt x="1696802" y="947034"/>
                </a:lnTo>
                <a:lnTo>
                  <a:pt x="1690234" y="993843"/>
                </a:lnTo>
                <a:lnTo>
                  <a:pt x="1681163" y="1039800"/>
                </a:lnTo>
                <a:lnTo>
                  <a:pt x="1669661" y="1084835"/>
                </a:lnTo>
                <a:lnTo>
                  <a:pt x="1655801" y="1128876"/>
                </a:lnTo>
                <a:lnTo>
                  <a:pt x="1639653" y="1171850"/>
                </a:lnTo>
                <a:lnTo>
                  <a:pt x="1621289" y="1213687"/>
                </a:lnTo>
                <a:lnTo>
                  <a:pt x="1600782" y="1254314"/>
                </a:lnTo>
                <a:lnTo>
                  <a:pt x="1578203" y="1293659"/>
                </a:lnTo>
                <a:lnTo>
                  <a:pt x="1553624" y="1331651"/>
                </a:lnTo>
                <a:lnTo>
                  <a:pt x="1527117" y="1368218"/>
                </a:lnTo>
                <a:lnTo>
                  <a:pt x="1498754" y="1403287"/>
                </a:lnTo>
                <a:lnTo>
                  <a:pt x="1468606" y="1436788"/>
                </a:lnTo>
                <a:lnTo>
                  <a:pt x="1436746" y="1468647"/>
                </a:lnTo>
                <a:lnTo>
                  <a:pt x="1403245" y="1498795"/>
                </a:lnTo>
                <a:lnTo>
                  <a:pt x="1368174" y="1527157"/>
                </a:lnTo>
                <a:lnTo>
                  <a:pt x="1331607" y="1553664"/>
                </a:lnTo>
                <a:lnTo>
                  <a:pt x="1293614" y="1578242"/>
                </a:lnTo>
                <a:lnTo>
                  <a:pt x="1254268" y="1600821"/>
                </a:lnTo>
                <a:lnTo>
                  <a:pt x="1213639" y="1621328"/>
                </a:lnTo>
                <a:lnTo>
                  <a:pt x="1171801" y="1639691"/>
                </a:lnTo>
                <a:lnTo>
                  <a:pt x="1128825" y="1655839"/>
                </a:lnTo>
                <a:lnTo>
                  <a:pt x="1084783" y="1669700"/>
                </a:lnTo>
                <a:lnTo>
                  <a:pt x="1039746" y="1681201"/>
                </a:lnTo>
                <a:lnTo>
                  <a:pt x="993786" y="1690272"/>
                </a:lnTo>
                <a:lnTo>
                  <a:pt x="946976" y="1696840"/>
                </a:lnTo>
                <a:lnTo>
                  <a:pt x="899386" y="1700833"/>
                </a:lnTo>
                <a:lnTo>
                  <a:pt x="851090" y="1702181"/>
                </a:lnTo>
                <a:lnTo>
                  <a:pt x="802793" y="1700833"/>
                </a:lnTo>
                <a:lnTo>
                  <a:pt x="755204" y="1696840"/>
                </a:lnTo>
                <a:lnTo>
                  <a:pt x="708393" y="1690272"/>
                </a:lnTo>
                <a:lnTo>
                  <a:pt x="662432" y="1681201"/>
                </a:lnTo>
                <a:lnTo>
                  <a:pt x="617394" y="1669700"/>
                </a:lnTo>
                <a:lnTo>
                  <a:pt x="573351" y="1655839"/>
                </a:lnTo>
                <a:lnTo>
                  <a:pt x="530373" y="1639691"/>
                </a:lnTo>
                <a:lnTo>
                  <a:pt x="488534" y="1621328"/>
                </a:lnTo>
                <a:lnTo>
                  <a:pt x="447904" y="1600821"/>
                </a:lnTo>
                <a:lnTo>
                  <a:pt x="408556" y="1578242"/>
                </a:lnTo>
                <a:lnTo>
                  <a:pt x="370561" y="1553664"/>
                </a:lnTo>
                <a:lnTo>
                  <a:pt x="333991" y="1527157"/>
                </a:lnTo>
                <a:lnTo>
                  <a:pt x="298919" y="1498795"/>
                </a:lnTo>
                <a:lnTo>
                  <a:pt x="265416" y="1468647"/>
                </a:lnTo>
                <a:lnTo>
                  <a:pt x="233553" y="1436788"/>
                </a:lnTo>
                <a:lnTo>
                  <a:pt x="203404" y="1403287"/>
                </a:lnTo>
                <a:lnTo>
                  <a:pt x="175039" y="1368218"/>
                </a:lnTo>
                <a:lnTo>
                  <a:pt x="148530" y="1331651"/>
                </a:lnTo>
                <a:lnTo>
                  <a:pt x="123949" y="1293659"/>
                </a:lnTo>
                <a:lnTo>
                  <a:pt x="101369" y="1254314"/>
                </a:lnTo>
                <a:lnTo>
                  <a:pt x="80860" y="1213687"/>
                </a:lnTo>
                <a:lnTo>
                  <a:pt x="62495" y="1171850"/>
                </a:lnTo>
                <a:lnTo>
                  <a:pt x="46346" y="1128876"/>
                </a:lnTo>
                <a:lnTo>
                  <a:pt x="32484" y="1084835"/>
                </a:lnTo>
                <a:lnTo>
                  <a:pt x="20981" y="1039800"/>
                </a:lnTo>
                <a:lnTo>
                  <a:pt x="11909" y="993843"/>
                </a:lnTo>
                <a:lnTo>
                  <a:pt x="5341" y="947034"/>
                </a:lnTo>
                <a:lnTo>
                  <a:pt x="1347" y="899447"/>
                </a:lnTo>
                <a:lnTo>
                  <a:pt x="0" y="851154"/>
                </a:lnTo>
                <a:close/>
              </a:path>
            </a:pathLst>
          </a:custGeom>
          <a:noFill/>
          <a:ln w="27305">
            <a:solidFill>
              <a:srgbClr val="FFF6D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00" name="object 8">
            <a:extLst>
              <a:ext uri="{FF2B5EF4-FFF2-40B4-BE49-F238E27FC236}">
                <a16:creationId xmlns:a16="http://schemas.microsoft.com/office/drawing/2014/main" id="{4A562ADC-E7EE-4F7E-ADAA-14671D68535D}"/>
              </a:ext>
            </a:extLst>
          </p:cNvPr>
          <p:cNvSpPr>
            <a:spLocks/>
          </p:cNvSpPr>
          <p:nvPr/>
        </p:nvSpPr>
        <p:spPr bwMode="auto">
          <a:xfrm>
            <a:off x="187325" y="1050925"/>
            <a:ext cx="1117600" cy="1111250"/>
          </a:xfrm>
          <a:custGeom>
            <a:avLst/>
            <a:gdLst>
              <a:gd name="T0" fmla="*/ 151411 w 1116965"/>
              <a:gd name="T1" fmla="*/ 166920 h 1111885"/>
              <a:gd name="T2" fmla="*/ 221834 w 1116965"/>
              <a:gd name="T3" fmla="*/ 105978 h 1111885"/>
              <a:gd name="T4" fmla="*/ 300220 w 1116965"/>
              <a:gd name="T5" fmla="*/ 58625 h 1111885"/>
              <a:gd name="T6" fmla="*/ 384669 w 1116965"/>
              <a:gd name="T7" fmla="*/ 25065 h 1111885"/>
              <a:gd name="T8" fmla="*/ 473279 w 1116965"/>
              <a:gd name="T9" fmla="*/ 5453 h 1111885"/>
              <a:gd name="T10" fmla="*/ 564146 w 1116965"/>
              <a:gd name="T11" fmla="*/ 0 h 1111885"/>
              <a:gd name="T12" fmla="*/ 655366 w 1116965"/>
              <a:gd name="T13" fmla="*/ 8895 h 1111885"/>
              <a:gd name="T14" fmla="*/ 745037 w 1116965"/>
              <a:gd name="T15" fmla="*/ 32315 h 1111885"/>
              <a:gd name="T16" fmla="*/ 831258 w 1116965"/>
              <a:gd name="T17" fmla="*/ 70470 h 1111885"/>
              <a:gd name="T18" fmla="*/ 912123 w 1116965"/>
              <a:gd name="T19" fmla="*/ 123529 h 1111885"/>
              <a:gd name="T20" fmla="*/ 982922 w 1116965"/>
              <a:gd name="T21" fmla="*/ 188936 h 1111885"/>
              <a:gd name="T22" fmla="*/ 1040046 w 1116965"/>
              <a:gd name="T23" fmla="*/ 262758 h 1111885"/>
              <a:gd name="T24" fmla="*/ 1083260 w 1116965"/>
              <a:gd name="T25" fmla="*/ 343134 h 1111885"/>
              <a:gd name="T26" fmla="*/ 1112340 w 1116965"/>
              <a:gd name="T27" fmla="*/ 428207 h 1111885"/>
              <a:gd name="T28" fmla="*/ 1127046 w 1116965"/>
              <a:gd name="T29" fmla="*/ 516122 h 1111885"/>
              <a:gd name="T30" fmla="*/ 1127150 w 1116965"/>
              <a:gd name="T31" fmla="*/ 605014 h 1111885"/>
              <a:gd name="T32" fmla="*/ 1112421 w 1116965"/>
              <a:gd name="T33" fmla="*/ 693030 h 1111885"/>
              <a:gd name="T34" fmla="*/ 1082626 w 1116965"/>
              <a:gd name="T35" fmla="*/ 778306 h 1111885"/>
              <a:gd name="T36" fmla="*/ 1037537 w 1116965"/>
              <a:gd name="T37" fmla="*/ 858990 h 1111885"/>
              <a:gd name="T38" fmla="*/ 977549 w 1116965"/>
              <a:gd name="T39" fmla="*/ 932534 h 1111885"/>
              <a:gd name="T40" fmla="*/ 907127 w 1116965"/>
              <a:gd name="T41" fmla="*/ 993472 h 1111885"/>
              <a:gd name="T42" fmla="*/ 828742 w 1116965"/>
              <a:gd name="T43" fmla="*/ 1040825 h 1111885"/>
              <a:gd name="T44" fmla="*/ 744294 w 1116965"/>
              <a:gd name="T45" fmla="*/ 1074402 h 1111885"/>
              <a:gd name="T46" fmla="*/ 655686 w 1116965"/>
              <a:gd name="T47" fmla="*/ 1094014 h 1111885"/>
              <a:gd name="T48" fmla="*/ 564821 w 1116965"/>
              <a:gd name="T49" fmla="*/ 1099477 h 1111885"/>
              <a:gd name="T50" fmla="*/ 473601 w 1116965"/>
              <a:gd name="T51" fmla="*/ 1090600 h 1111885"/>
              <a:gd name="T52" fmla="*/ 383928 w 1116965"/>
              <a:gd name="T53" fmla="*/ 1067194 h 1111885"/>
              <a:gd name="T54" fmla="*/ 297706 w 1116965"/>
              <a:gd name="T55" fmla="*/ 1029075 h 1111885"/>
              <a:gd name="T56" fmla="*/ 216837 w 1116965"/>
              <a:gd name="T57" fmla="*/ 976047 h 1111885"/>
              <a:gd name="T58" fmla="*/ 146038 w 1116965"/>
              <a:gd name="T59" fmla="*/ 910642 h 1111885"/>
              <a:gd name="T60" fmla="*/ 88906 w 1116965"/>
              <a:gd name="T61" fmla="*/ 836820 h 1111885"/>
              <a:gd name="T62" fmla="*/ 45692 w 1116965"/>
              <a:gd name="T63" fmla="*/ 756442 h 1111885"/>
              <a:gd name="T64" fmla="*/ 16598 w 1116965"/>
              <a:gd name="T65" fmla="*/ 671360 h 1111885"/>
              <a:gd name="T66" fmla="*/ 1892 w 1116965"/>
              <a:gd name="T67" fmla="*/ 583439 h 1111885"/>
              <a:gd name="T68" fmla="*/ 1786 w 1116965"/>
              <a:gd name="T69" fmla="*/ 494531 h 1111885"/>
              <a:gd name="T70" fmla="*/ 16509 w 1116965"/>
              <a:gd name="T71" fmla="*/ 406499 h 1111885"/>
              <a:gd name="T72" fmla="*/ 46312 w 1116965"/>
              <a:gd name="T73" fmla="*/ 321196 h 1111885"/>
              <a:gd name="T74" fmla="*/ 91422 w 1116965"/>
              <a:gd name="T75" fmla="*/ 240480 h 11118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16965" h="1111885">
                <a:moveTo>
                  <a:pt x="118496" y="204634"/>
                </a:moveTo>
                <a:lnTo>
                  <a:pt x="149785" y="168741"/>
                </a:lnTo>
                <a:lnTo>
                  <a:pt x="183515" y="136234"/>
                </a:lnTo>
                <a:lnTo>
                  <a:pt x="219451" y="107137"/>
                </a:lnTo>
                <a:lnTo>
                  <a:pt x="257356" y="81474"/>
                </a:lnTo>
                <a:lnTo>
                  <a:pt x="296996" y="59270"/>
                </a:lnTo>
                <a:lnTo>
                  <a:pt x="338135" y="40547"/>
                </a:lnTo>
                <a:lnTo>
                  <a:pt x="380538" y="25331"/>
                </a:lnTo>
                <a:lnTo>
                  <a:pt x="423971" y="13644"/>
                </a:lnTo>
                <a:lnTo>
                  <a:pt x="468196" y="5510"/>
                </a:lnTo>
                <a:lnTo>
                  <a:pt x="512980" y="954"/>
                </a:lnTo>
                <a:lnTo>
                  <a:pt x="558087" y="0"/>
                </a:lnTo>
                <a:lnTo>
                  <a:pt x="603281" y="2670"/>
                </a:lnTo>
                <a:lnTo>
                  <a:pt x="648327" y="8990"/>
                </a:lnTo>
                <a:lnTo>
                  <a:pt x="692991" y="18983"/>
                </a:lnTo>
                <a:lnTo>
                  <a:pt x="737036" y="32672"/>
                </a:lnTo>
                <a:lnTo>
                  <a:pt x="780227" y="50083"/>
                </a:lnTo>
                <a:lnTo>
                  <a:pt x="822330" y="71238"/>
                </a:lnTo>
                <a:lnTo>
                  <a:pt x="863108" y="96162"/>
                </a:lnTo>
                <a:lnTo>
                  <a:pt x="902327" y="124878"/>
                </a:lnTo>
                <a:lnTo>
                  <a:pt x="939023" y="156757"/>
                </a:lnTo>
                <a:lnTo>
                  <a:pt x="972365" y="190998"/>
                </a:lnTo>
                <a:lnTo>
                  <a:pt x="1002325" y="227366"/>
                </a:lnTo>
                <a:lnTo>
                  <a:pt x="1028874" y="265625"/>
                </a:lnTo>
                <a:lnTo>
                  <a:pt x="1051985" y="305541"/>
                </a:lnTo>
                <a:lnTo>
                  <a:pt x="1071626" y="346879"/>
                </a:lnTo>
                <a:lnTo>
                  <a:pt x="1087772" y="389404"/>
                </a:lnTo>
                <a:lnTo>
                  <a:pt x="1100392" y="432881"/>
                </a:lnTo>
                <a:lnTo>
                  <a:pt x="1109458" y="477076"/>
                </a:lnTo>
                <a:lnTo>
                  <a:pt x="1114941" y="521754"/>
                </a:lnTo>
                <a:lnTo>
                  <a:pt x="1116813" y="566679"/>
                </a:lnTo>
                <a:lnTo>
                  <a:pt x="1115044" y="611617"/>
                </a:lnTo>
                <a:lnTo>
                  <a:pt x="1109608" y="656333"/>
                </a:lnTo>
                <a:lnTo>
                  <a:pt x="1100473" y="700593"/>
                </a:lnTo>
                <a:lnTo>
                  <a:pt x="1087613" y="744160"/>
                </a:lnTo>
                <a:lnTo>
                  <a:pt x="1070998" y="786801"/>
                </a:lnTo>
                <a:lnTo>
                  <a:pt x="1050600" y="828281"/>
                </a:lnTo>
                <a:lnTo>
                  <a:pt x="1026390" y="868365"/>
                </a:lnTo>
                <a:lnTo>
                  <a:pt x="998339" y="906817"/>
                </a:lnTo>
                <a:lnTo>
                  <a:pt x="967050" y="942710"/>
                </a:lnTo>
                <a:lnTo>
                  <a:pt x="933320" y="975218"/>
                </a:lnTo>
                <a:lnTo>
                  <a:pt x="897385" y="1004315"/>
                </a:lnTo>
                <a:lnTo>
                  <a:pt x="859481" y="1029978"/>
                </a:lnTo>
                <a:lnTo>
                  <a:pt x="819841" y="1052184"/>
                </a:lnTo>
                <a:lnTo>
                  <a:pt x="778703" y="1070908"/>
                </a:lnTo>
                <a:lnTo>
                  <a:pt x="736300" y="1086127"/>
                </a:lnTo>
                <a:lnTo>
                  <a:pt x="692869" y="1097817"/>
                </a:lnTo>
                <a:lnTo>
                  <a:pt x="648644" y="1105954"/>
                </a:lnTo>
                <a:lnTo>
                  <a:pt x="603860" y="1110515"/>
                </a:lnTo>
                <a:lnTo>
                  <a:pt x="558754" y="1111476"/>
                </a:lnTo>
                <a:lnTo>
                  <a:pt x="513560" y="1108813"/>
                </a:lnTo>
                <a:lnTo>
                  <a:pt x="468514" y="1102502"/>
                </a:lnTo>
                <a:lnTo>
                  <a:pt x="423850" y="1092519"/>
                </a:lnTo>
                <a:lnTo>
                  <a:pt x="379804" y="1078841"/>
                </a:lnTo>
                <a:lnTo>
                  <a:pt x="336612" y="1061444"/>
                </a:lnTo>
                <a:lnTo>
                  <a:pt x="294508" y="1040304"/>
                </a:lnTo>
                <a:lnTo>
                  <a:pt x="253729" y="1015397"/>
                </a:lnTo>
                <a:lnTo>
                  <a:pt x="214508" y="986700"/>
                </a:lnTo>
                <a:lnTo>
                  <a:pt x="177812" y="954821"/>
                </a:lnTo>
                <a:lnTo>
                  <a:pt x="144469" y="920580"/>
                </a:lnTo>
                <a:lnTo>
                  <a:pt x="114507" y="884212"/>
                </a:lnTo>
                <a:lnTo>
                  <a:pt x="87955" y="845952"/>
                </a:lnTo>
                <a:lnTo>
                  <a:pt x="64842" y="806035"/>
                </a:lnTo>
                <a:lnTo>
                  <a:pt x="45198" y="764695"/>
                </a:lnTo>
                <a:lnTo>
                  <a:pt x="29049" y="722168"/>
                </a:lnTo>
                <a:lnTo>
                  <a:pt x="16427" y="678687"/>
                </a:lnTo>
                <a:lnTo>
                  <a:pt x="7358" y="634488"/>
                </a:lnTo>
                <a:lnTo>
                  <a:pt x="1873" y="589806"/>
                </a:lnTo>
                <a:lnTo>
                  <a:pt x="0" y="544874"/>
                </a:lnTo>
                <a:lnTo>
                  <a:pt x="1767" y="499929"/>
                </a:lnTo>
                <a:lnTo>
                  <a:pt x="7203" y="455204"/>
                </a:lnTo>
                <a:lnTo>
                  <a:pt x="16338" y="410935"/>
                </a:lnTo>
                <a:lnTo>
                  <a:pt x="29200" y="367355"/>
                </a:lnTo>
                <a:lnTo>
                  <a:pt x="45818" y="324701"/>
                </a:lnTo>
                <a:lnTo>
                  <a:pt x="66221" y="283206"/>
                </a:lnTo>
                <a:lnTo>
                  <a:pt x="90437" y="243105"/>
                </a:lnTo>
                <a:lnTo>
                  <a:pt x="118496" y="204634"/>
                </a:lnTo>
              </a:path>
            </a:pathLst>
          </a:custGeom>
          <a:noFill/>
          <a:ln w="7349">
            <a:solidFill>
              <a:srgbClr val="C6B79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01" name="object 9">
            <a:extLst>
              <a:ext uri="{FF2B5EF4-FFF2-40B4-BE49-F238E27FC236}">
                <a16:creationId xmlns:a16="http://schemas.microsoft.com/office/drawing/2014/main" id="{03C3A1DA-31D9-49D7-8E7A-954EA17C11DF}"/>
              </a:ext>
            </a:extLst>
          </p:cNvPr>
          <p:cNvSpPr>
            <a:spLocks/>
          </p:cNvSpPr>
          <p:nvPr/>
        </p:nvSpPr>
        <p:spPr bwMode="auto">
          <a:xfrm>
            <a:off x="317500" y="1181100"/>
            <a:ext cx="855663" cy="850900"/>
          </a:xfrm>
          <a:custGeom>
            <a:avLst/>
            <a:gdLst>
              <a:gd name="T0" fmla="*/ 89211 w 855980"/>
              <a:gd name="T1" fmla="*/ 157369 h 850264"/>
              <a:gd name="T2" fmla="*/ 62780 w 855980"/>
              <a:gd name="T3" fmla="*/ 195319 h 850264"/>
              <a:gd name="T4" fmla="*/ 41032 w 855980"/>
              <a:gd name="T5" fmla="*/ 235238 h 850264"/>
              <a:gd name="T6" fmla="*/ 23919 w 855980"/>
              <a:gd name="T7" fmla="*/ 276753 h 850264"/>
              <a:gd name="T8" fmla="*/ 11417 w 855980"/>
              <a:gd name="T9" fmla="*/ 319496 h 850264"/>
              <a:gd name="T10" fmla="*/ 3459 w 855980"/>
              <a:gd name="T11" fmla="*/ 363095 h 850264"/>
              <a:gd name="T12" fmla="*/ 0 w 855980"/>
              <a:gd name="T13" fmla="*/ 407179 h 850264"/>
              <a:gd name="T14" fmla="*/ 1012 w 855980"/>
              <a:gd name="T15" fmla="*/ 451379 h 850264"/>
              <a:gd name="T16" fmla="*/ 6431 w 855980"/>
              <a:gd name="T17" fmla="*/ 495323 h 850264"/>
              <a:gd name="T18" fmla="*/ 16211 w 855980"/>
              <a:gd name="T19" fmla="*/ 538640 h 850264"/>
              <a:gd name="T20" fmla="*/ 30325 w 855980"/>
              <a:gd name="T21" fmla="*/ 580958 h 850264"/>
              <a:gd name="T22" fmla="*/ 48708 w 855980"/>
              <a:gd name="T23" fmla="*/ 621908 h 850264"/>
              <a:gd name="T24" fmla="*/ 71322 w 855980"/>
              <a:gd name="T25" fmla="*/ 661121 h 850264"/>
              <a:gd name="T26" fmla="*/ 98127 w 855980"/>
              <a:gd name="T27" fmla="*/ 698222 h 850264"/>
              <a:gd name="T28" fmla="*/ 129067 w 855980"/>
              <a:gd name="T29" fmla="*/ 732843 h 850264"/>
              <a:gd name="T30" fmla="*/ 164105 w 855980"/>
              <a:gd name="T31" fmla="*/ 764615 h 850264"/>
              <a:gd name="T32" fmla="*/ 202201 w 855980"/>
              <a:gd name="T33" fmla="*/ 792466 h 850264"/>
              <a:gd name="T34" fmla="*/ 242105 w 855980"/>
              <a:gd name="T35" fmla="*/ 815609 h 850264"/>
              <a:gd name="T36" fmla="*/ 283461 w 855980"/>
              <a:gd name="T37" fmla="*/ 834077 h 850264"/>
              <a:gd name="T38" fmla="*/ 325902 w 855980"/>
              <a:gd name="T39" fmla="*/ 847910 h 850264"/>
              <a:gd name="T40" fmla="*/ 369064 w 855980"/>
              <a:gd name="T41" fmla="*/ 857142 h 850264"/>
              <a:gd name="T42" fmla="*/ 412583 w 855980"/>
              <a:gd name="T43" fmla="*/ 861811 h 850264"/>
              <a:gd name="T44" fmla="*/ 456098 w 855980"/>
              <a:gd name="T45" fmla="*/ 861955 h 850264"/>
              <a:gd name="T46" fmla="*/ 499242 w 855980"/>
              <a:gd name="T47" fmla="*/ 857609 h 850264"/>
              <a:gd name="T48" fmla="*/ 541652 w 855980"/>
              <a:gd name="T49" fmla="*/ 848810 h 850264"/>
              <a:gd name="T50" fmla="*/ 582968 w 855980"/>
              <a:gd name="T51" fmla="*/ 835597 h 850264"/>
              <a:gd name="T52" fmla="*/ 622820 w 855980"/>
              <a:gd name="T53" fmla="*/ 818003 h 850264"/>
              <a:gd name="T54" fmla="*/ 660850 w 855980"/>
              <a:gd name="T55" fmla="*/ 796070 h 850264"/>
              <a:gd name="T56" fmla="*/ 696689 w 855980"/>
              <a:gd name="T57" fmla="*/ 769831 h 850264"/>
              <a:gd name="T58" fmla="*/ 729977 w 855980"/>
              <a:gd name="T59" fmla="*/ 739323 h 850264"/>
              <a:gd name="T60" fmla="*/ 760350 w 855980"/>
              <a:gd name="T61" fmla="*/ 704585 h 850264"/>
              <a:gd name="T62" fmla="*/ 786787 w 855980"/>
              <a:gd name="T63" fmla="*/ 666613 h 850264"/>
              <a:gd name="T64" fmla="*/ 808534 w 855980"/>
              <a:gd name="T65" fmla="*/ 626678 h 850264"/>
              <a:gd name="T66" fmla="*/ 825641 w 855980"/>
              <a:gd name="T67" fmla="*/ 585150 h 850264"/>
              <a:gd name="T68" fmla="*/ 838151 w 855980"/>
              <a:gd name="T69" fmla="*/ 542403 h 850264"/>
              <a:gd name="T70" fmla="*/ 846110 w 855980"/>
              <a:gd name="T71" fmla="*/ 498802 h 850264"/>
              <a:gd name="T72" fmla="*/ 849565 w 855980"/>
              <a:gd name="T73" fmla="*/ 454719 h 850264"/>
              <a:gd name="T74" fmla="*/ 848560 w 855980"/>
              <a:gd name="T75" fmla="*/ 410524 h 850264"/>
              <a:gd name="T76" fmla="*/ 843141 w 855980"/>
              <a:gd name="T77" fmla="*/ 366588 h 850264"/>
              <a:gd name="T78" fmla="*/ 833353 w 855980"/>
              <a:gd name="T79" fmla="*/ 323278 h 850264"/>
              <a:gd name="T80" fmla="*/ 819243 w 855980"/>
              <a:gd name="T81" fmla="*/ 280968 h 850264"/>
              <a:gd name="T82" fmla="*/ 800859 w 855980"/>
              <a:gd name="T83" fmla="*/ 240024 h 850264"/>
              <a:gd name="T84" fmla="*/ 778243 w 855980"/>
              <a:gd name="T85" fmla="*/ 200821 h 850264"/>
              <a:gd name="T86" fmla="*/ 751441 w 855980"/>
              <a:gd name="T87" fmla="*/ 163725 h 850264"/>
              <a:gd name="T88" fmla="*/ 720500 w 855980"/>
              <a:gd name="T89" fmla="*/ 129108 h 850264"/>
              <a:gd name="T90" fmla="*/ 685466 w 855980"/>
              <a:gd name="T91" fmla="*/ 97341 h 850264"/>
              <a:gd name="T92" fmla="*/ 647371 w 855980"/>
              <a:gd name="T93" fmla="*/ 69489 h 850264"/>
              <a:gd name="T94" fmla="*/ 607463 w 855980"/>
              <a:gd name="T95" fmla="*/ 46344 h 850264"/>
              <a:gd name="T96" fmla="*/ 566103 w 855980"/>
              <a:gd name="T97" fmla="*/ 27882 h 850264"/>
              <a:gd name="T98" fmla="*/ 523662 w 855980"/>
              <a:gd name="T99" fmla="*/ 14036 h 850264"/>
              <a:gd name="T100" fmla="*/ 480499 w 855980"/>
              <a:gd name="T101" fmla="*/ 4820 h 850264"/>
              <a:gd name="T102" fmla="*/ 436978 w 855980"/>
              <a:gd name="T103" fmla="*/ 141 h 850264"/>
              <a:gd name="T104" fmla="*/ 393462 w 855980"/>
              <a:gd name="T105" fmla="*/ 0 h 850264"/>
              <a:gd name="T106" fmla="*/ 350317 w 855980"/>
              <a:gd name="T107" fmla="*/ 4341 h 850264"/>
              <a:gd name="T108" fmla="*/ 307906 w 855980"/>
              <a:gd name="T109" fmla="*/ 13149 h 850264"/>
              <a:gd name="T110" fmla="*/ 266593 w 855980"/>
              <a:gd name="T111" fmla="*/ 26361 h 850264"/>
              <a:gd name="T112" fmla="*/ 226741 w 855980"/>
              <a:gd name="T113" fmla="*/ 43953 h 850264"/>
              <a:gd name="T114" fmla="*/ 188712 w 855980"/>
              <a:gd name="T115" fmla="*/ 65886 h 850264"/>
              <a:gd name="T116" fmla="*/ 152866 w 855980"/>
              <a:gd name="T117" fmla="*/ 92123 h 850264"/>
              <a:gd name="T118" fmla="*/ 119583 w 855980"/>
              <a:gd name="T119" fmla="*/ 122632 h 850264"/>
              <a:gd name="T120" fmla="*/ 89211 w 855980"/>
              <a:gd name="T121" fmla="*/ 157369 h 8502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55980" h="850264">
                <a:moveTo>
                  <a:pt x="89838" y="155150"/>
                </a:moveTo>
                <a:lnTo>
                  <a:pt x="63217" y="192564"/>
                </a:lnTo>
                <a:lnTo>
                  <a:pt x="41317" y="231919"/>
                </a:lnTo>
                <a:lnTo>
                  <a:pt x="24090" y="272849"/>
                </a:lnTo>
                <a:lnTo>
                  <a:pt x="11493" y="314989"/>
                </a:lnTo>
                <a:lnTo>
                  <a:pt x="3478" y="357973"/>
                </a:lnTo>
                <a:lnTo>
                  <a:pt x="0" y="401436"/>
                </a:lnTo>
                <a:lnTo>
                  <a:pt x="1012" y="445012"/>
                </a:lnTo>
                <a:lnTo>
                  <a:pt x="6469" y="488336"/>
                </a:lnTo>
                <a:lnTo>
                  <a:pt x="16325" y="531041"/>
                </a:lnTo>
                <a:lnTo>
                  <a:pt x="30534" y="572763"/>
                </a:lnTo>
                <a:lnTo>
                  <a:pt x="49050" y="613136"/>
                </a:lnTo>
                <a:lnTo>
                  <a:pt x="71827" y="651795"/>
                </a:lnTo>
                <a:lnTo>
                  <a:pt x="98819" y="688373"/>
                </a:lnTo>
                <a:lnTo>
                  <a:pt x="129979" y="722506"/>
                </a:lnTo>
                <a:lnTo>
                  <a:pt x="165264" y="753828"/>
                </a:lnTo>
                <a:lnTo>
                  <a:pt x="203626" y="781288"/>
                </a:lnTo>
                <a:lnTo>
                  <a:pt x="243815" y="804104"/>
                </a:lnTo>
                <a:lnTo>
                  <a:pt x="285462" y="822312"/>
                </a:lnTo>
                <a:lnTo>
                  <a:pt x="328203" y="835949"/>
                </a:lnTo>
                <a:lnTo>
                  <a:pt x="371670" y="845051"/>
                </a:lnTo>
                <a:lnTo>
                  <a:pt x="415497" y="849655"/>
                </a:lnTo>
                <a:lnTo>
                  <a:pt x="459319" y="849796"/>
                </a:lnTo>
                <a:lnTo>
                  <a:pt x="502768" y="845511"/>
                </a:lnTo>
                <a:lnTo>
                  <a:pt x="545478" y="836837"/>
                </a:lnTo>
                <a:lnTo>
                  <a:pt x="587084" y="823809"/>
                </a:lnTo>
                <a:lnTo>
                  <a:pt x="627219" y="806465"/>
                </a:lnTo>
                <a:lnTo>
                  <a:pt x="665516" y="784840"/>
                </a:lnTo>
                <a:lnTo>
                  <a:pt x="701609" y="758971"/>
                </a:lnTo>
                <a:lnTo>
                  <a:pt x="735133" y="728894"/>
                </a:lnTo>
                <a:lnTo>
                  <a:pt x="765720" y="694646"/>
                </a:lnTo>
                <a:lnTo>
                  <a:pt x="792343" y="657209"/>
                </a:lnTo>
                <a:lnTo>
                  <a:pt x="814245" y="617838"/>
                </a:lnTo>
                <a:lnTo>
                  <a:pt x="831472" y="576897"/>
                </a:lnTo>
                <a:lnTo>
                  <a:pt x="844071" y="534752"/>
                </a:lnTo>
                <a:lnTo>
                  <a:pt x="852086" y="491766"/>
                </a:lnTo>
                <a:lnTo>
                  <a:pt x="855565" y="448304"/>
                </a:lnTo>
                <a:lnTo>
                  <a:pt x="854552" y="404733"/>
                </a:lnTo>
                <a:lnTo>
                  <a:pt x="849095" y="361416"/>
                </a:lnTo>
                <a:lnTo>
                  <a:pt x="839239" y="318718"/>
                </a:lnTo>
                <a:lnTo>
                  <a:pt x="825030" y="277004"/>
                </a:lnTo>
                <a:lnTo>
                  <a:pt x="806515" y="236639"/>
                </a:lnTo>
                <a:lnTo>
                  <a:pt x="783739" y="197988"/>
                </a:lnTo>
                <a:lnTo>
                  <a:pt x="756748" y="161416"/>
                </a:lnTo>
                <a:lnTo>
                  <a:pt x="725589" y="127288"/>
                </a:lnTo>
                <a:lnTo>
                  <a:pt x="690307" y="95968"/>
                </a:lnTo>
                <a:lnTo>
                  <a:pt x="651942" y="68508"/>
                </a:lnTo>
                <a:lnTo>
                  <a:pt x="611752" y="45692"/>
                </a:lnTo>
                <a:lnTo>
                  <a:pt x="570102" y="27483"/>
                </a:lnTo>
                <a:lnTo>
                  <a:pt x="527360" y="13846"/>
                </a:lnTo>
                <a:lnTo>
                  <a:pt x="483892" y="4744"/>
                </a:lnTo>
                <a:lnTo>
                  <a:pt x="440064" y="141"/>
                </a:lnTo>
                <a:lnTo>
                  <a:pt x="396241" y="0"/>
                </a:lnTo>
                <a:lnTo>
                  <a:pt x="352791" y="4284"/>
                </a:lnTo>
                <a:lnTo>
                  <a:pt x="310080" y="12959"/>
                </a:lnTo>
                <a:lnTo>
                  <a:pt x="268474" y="25986"/>
                </a:lnTo>
                <a:lnTo>
                  <a:pt x="228339" y="43330"/>
                </a:lnTo>
                <a:lnTo>
                  <a:pt x="190042" y="64955"/>
                </a:lnTo>
                <a:lnTo>
                  <a:pt x="153949" y="90824"/>
                </a:lnTo>
                <a:lnTo>
                  <a:pt x="120425" y="120901"/>
                </a:lnTo>
                <a:lnTo>
                  <a:pt x="89838" y="155150"/>
                </a:lnTo>
              </a:path>
            </a:pathLst>
          </a:custGeom>
          <a:noFill/>
          <a:ln w="7349">
            <a:solidFill>
              <a:srgbClr val="C6B79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02" name="object 10">
            <a:extLst>
              <a:ext uri="{FF2B5EF4-FFF2-40B4-BE49-F238E27FC236}">
                <a16:creationId xmlns:a16="http://schemas.microsoft.com/office/drawing/2014/main" id="{BDD1B287-F95C-4D52-8F11-7942F8EAE739}"/>
              </a:ext>
            </a:extLst>
          </p:cNvPr>
          <p:cNvSpPr>
            <a:spLocks/>
          </p:cNvSpPr>
          <p:nvPr/>
        </p:nvSpPr>
        <p:spPr bwMode="auto">
          <a:xfrm>
            <a:off x="1087438" y="0"/>
            <a:ext cx="8056562" cy="6858000"/>
          </a:xfrm>
          <a:custGeom>
            <a:avLst/>
            <a:gdLst>
              <a:gd name="T0" fmla="*/ 0 w 8056245"/>
              <a:gd name="T1" fmla="*/ 6858000 h 6858000"/>
              <a:gd name="T2" fmla="*/ 8061937 w 8056245"/>
              <a:gd name="T3" fmla="*/ 6858000 h 6858000"/>
              <a:gd name="T4" fmla="*/ 8061937 w 8056245"/>
              <a:gd name="T5" fmla="*/ 0 h 6858000"/>
              <a:gd name="T6" fmla="*/ 0 w 8056245"/>
              <a:gd name="T7" fmla="*/ 0 h 6858000"/>
              <a:gd name="T8" fmla="*/ 0 w 8056245"/>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56245" h="6858000">
                <a:moveTo>
                  <a:pt x="0" y="6858000"/>
                </a:moveTo>
                <a:lnTo>
                  <a:pt x="8055914" y="6858000"/>
                </a:lnTo>
                <a:lnTo>
                  <a:pt x="8055914"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9703" name="object 11">
            <a:extLst>
              <a:ext uri="{FF2B5EF4-FFF2-40B4-BE49-F238E27FC236}">
                <a16:creationId xmlns:a16="http://schemas.microsoft.com/office/drawing/2014/main" id="{DB097CD0-CC88-4313-868A-751D5561F5FA}"/>
              </a:ext>
            </a:extLst>
          </p:cNvPr>
          <p:cNvSpPr>
            <a:spLocks noChangeArrowheads="1"/>
          </p:cNvSpPr>
          <p:nvPr/>
        </p:nvSpPr>
        <p:spPr bwMode="auto">
          <a:xfrm>
            <a:off x="935038" y="0"/>
            <a:ext cx="157162" cy="6858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29704" name="object 12">
            <a:extLst>
              <a:ext uri="{FF2B5EF4-FFF2-40B4-BE49-F238E27FC236}">
                <a16:creationId xmlns:a16="http://schemas.microsoft.com/office/drawing/2014/main" id="{DCD9A7A4-6D36-47B3-ACE6-0697955FC693}"/>
              </a:ext>
            </a:extLst>
          </p:cNvPr>
          <p:cNvSpPr>
            <a:spLocks/>
          </p:cNvSpPr>
          <p:nvPr/>
        </p:nvSpPr>
        <p:spPr bwMode="auto">
          <a:xfrm>
            <a:off x="1014413" y="0"/>
            <a:ext cx="74612" cy="6858000"/>
          </a:xfrm>
          <a:custGeom>
            <a:avLst/>
            <a:gdLst>
              <a:gd name="T0" fmla="*/ 0 w 73659"/>
              <a:gd name="T1" fmla="*/ 6858000 h 6858000"/>
              <a:gd name="T2" fmla="*/ 93391 w 73659"/>
              <a:gd name="T3" fmla="*/ 6858000 h 6858000"/>
              <a:gd name="T4" fmla="*/ 93391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9705" name="object 13">
            <a:extLst>
              <a:ext uri="{FF2B5EF4-FFF2-40B4-BE49-F238E27FC236}">
                <a16:creationId xmlns:a16="http://schemas.microsoft.com/office/drawing/2014/main" id="{00B64E08-82D4-4247-97CE-D98F9EDE78E8}"/>
              </a:ext>
            </a:extLst>
          </p:cNvPr>
          <p:cNvSpPr>
            <a:spLocks/>
          </p:cNvSpPr>
          <p:nvPr/>
        </p:nvSpPr>
        <p:spPr bwMode="auto">
          <a:xfrm>
            <a:off x="1066800" y="1724025"/>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06" name="object 15">
            <a:extLst>
              <a:ext uri="{FF2B5EF4-FFF2-40B4-BE49-F238E27FC236}">
                <a16:creationId xmlns:a16="http://schemas.microsoft.com/office/drawing/2014/main" id="{815A9A4E-5E38-4FE6-892B-FAFD76D429C3}"/>
              </a:ext>
            </a:extLst>
          </p:cNvPr>
          <p:cNvSpPr>
            <a:spLocks noChangeArrowheads="1"/>
          </p:cNvSpPr>
          <p:nvPr/>
        </p:nvSpPr>
        <p:spPr bwMode="auto">
          <a:xfrm>
            <a:off x="4899025" y="47625"/>
            <a:ext cx="465138" cy="63817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29707" name="object 18">
            <a:extLst>
              <a:ext uri="{FF2B5EF4-FFF2-40B4-BE49-F238E27FC236}">
                <a16:creationId xmlns:a16="http://schemas.microsoft.com/office/drawing/2014/main" id="{C96C724D-D372-468E-86A1-3CBCF2EF98B8}"/>
              </a:ext>
            </a:extLst>
          </p:cNvPr>
          <p:cNvSpPr>
            <a:spLocks noChangeArrowheads="1"/>
          </p:cNvSpPr>
          <p:nvPr/>
        </p:nvSpPr>
        <p:spPr bwMode="auto">
          <a:xfrm>
            <a:off x="7929563" y="368300"/>
            <a:ext cx="544512" cy="7493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20" name="object 20">
            <a:extLst>
              <a:ext uri="{FF2B5EF4-FFF2-40B4-BE49-F238E27FC236}">
                <a16:creationId xmlns:a16="http://schemas.microsoft.com/office/drawing/2014/main" id="{1221EA16-A66A-4B05-A128-B5AEF8673D60}"/>
              </a:ext>
            </a:extLst>
          </p:cNvPr>
          <p:cNvSpPr txBox="1">
            <a:spLocks noGrp="1"/>
          </p:cNvSpPr>
          <p:nvPr>
            <p:ph type="title"/>
          </p:nvPr>
        </p:nvSpPr>
        <p:spPr>
          <a:xfrm>
            <a:off x="458788" y="220663"/>
            <a:ext cx="8655050" cy="1204912"/>
          </a:xfrm>
        </p:spPr>
        <p:txBody>
          <a:bodyPr lIns="0" tIns="405129" rIns="0" bIns="0" rtlCol="0">
            <a:spAutoFit/>
          </a:bodyPr>
          <a:lstStyle/>
          <a:p>
            <a:pPr marL="637540">
              <a:lnSpc>
                <a:spcPts val="3110"/>
              </a:lnSpc>
              <a:defRPr/>
            </a:pPr>
            <a:r>
              <a:rPr lang="en-PH" sz="2800" spc="-5" dirty="0">
                <a:latin typeface="Times New Roman" panose="02020603050405020304" pitchFamily="18" charset="0"/>
                <a:cs typeface="Times New Roman" panose="02020603050405020304" pitchFamily="18" charset="0"/>
              </a:rPr>
              <a:t>Suggested </a:t>
            </a:r>
            <a:r>
              <a:rPr lang="en-PH" sz="2800" dirty="0">
                <a:latin typeface="Times New Roman" panose="02020603050405020304" pitchFamily="18" charset="0"/>
                <a:cs typeface="Times New Roman" panose="02020603050405020304" pitchFamily="18" charset="0"/>
              </a:rPr>
              <a:t>practicum </a:t>
            </a:r>
            <a:r>
              <a:rPr lang="en-PH" sz="2800" spc="-5" dirty="0">
                <a:latin typeface="Times New Roman" panose="02020603050405020304" pitchFamily="18" charset="0"/>
                <a:cs typeface="Times New Roman" panose="02020603050405020304" pitchFamily="18" charset="0"/>
              </a:rPr>
              <a:t>assignments</a:t>
            </a:r>
            <a:r>
              <a:rPr lang="en-PH" sz="3200" dirty="0">
                <a:latin typeface="Times New Roman" panose="02020603050405020304" pitchFamily="18" charset="0"/>
                <a:cs typeface="Times New Roman" panose="02020603050405020304" pitchFamily="18" charset="0"/>
              </a:rPr>
              <a:t>:</a:t>
            </a:r>
            <a:br>
              <a:rPr lang="en-PH" sz="3200" dirty="0">
                <a:latin typeface="Times New Roman" panose="02020603050405020304" pitchFamily="18" charset="0"/>
                <a:cs typeface="Times New Roman" panose="02020603050405020304" pitchFamily="18" charset="0"/>
              </a:rPr>
            </a:br>
            <a:r>
              <a:rPr lang="en-US" sz="2800" spc="-5" dirty="0">
                <a:solidFill>
                  <a:srgbClr val="7030A0"/>
                </a:solidFill>
                <a:latin typeface="Times New Roman" panose="02020603050405020304" pitchFamily="18" charset="0"/>
                <a:cs typeface="Times New Roman" panose="02020603050405020304" pitchFamily="18" charset="0"/>
              </a:rPr>
              <a:t>Hu</a:t>
            </a:r>
            <a:r>
              <a:rPr sz="2800" spc="-5" dirty="0">
                <a:solidFill>
                  <a:srgbClr val="7030A0"/>
                </a:solidFill>
                <a:latin typeface="Times New Roman" panose="02020603050405020304" pitchFamily="18" charset="0"/>
                <a:cs typeface="Times New Roman" panose="02020603050405020304" pitchFamily="18" charset="0"/>
              </a:rPr>
              <a:t>man </a:t>
            </a:r>
            <a:r>
              <a:rPr sz="2800" spc="-10" dirty="0">
                <a:solidFill>
                  <a:srgbClr val="7030A0"/>
                </a:solidFill>
                <a:latin typeface="Times New Roman" panose="02020603050405020304" pitchFamily="18" charset="0"/>
                <a:cs typeface="Times New Roman" panose="02020603050405020304" pitchFamily="18" charset="0"/>
              </a:rPr>
              <a:t>Resource Development Management</a:t>
            </a:r>
            <a:r>
              <a:rPr sz="2800" spc="125" dirty="0">
                <a:solidFill>
                  <a:srgbClr val="7030A0"/>
                </a:solidFill>
                <a:latin typeface="Times New Roman" panose="02020603050405020304" pitchFamily="18" charset="0"/>
                <a:cs typeface="Times New Roman" panose="02020603050405020304" pitchFamily="18" charset="0"/>
              </a:rPr>
              <a:t> </a:t>
            </a:r>
            <a:r>
              <a:rPr sz="2800" spc="-5" dirty="0">
                <a:solidFill>
                  <a:srgbClr val="7030A0"/>
                </a:solidFill>
                <a:latin typeface="Times New Roman" panose="02020603050405020304" pitchFamily="18" charset="0"/>
                <a:cs typeface="Times New Roman" panose="02020603050405020304" pitchFamily="18" charset="0"/>
              </a:rPr>
              <a:t>majors</a:t>
            </a:r>
            <a:endParaRPr sz="2800" dirty="0">
              <a:solidFill>
                <a:srgbClr val="7030A0"/>
              </a:solidFill>
              <a:latin typeface="Times New Roman" panose="02020603050405020304" pitchFamily="18" charset="0"/>
              <a:cs typeface="Times New Roman" panose="02020603050405020304" pitchFamily="18" charset="0"/>
            </a:endParaRPr>
          </a:p>
        </p:txBody>
      </p:sp>
      <p:sp>
        <p:nvSpPr>
          <p:cNvPr id="21" name="object 21">
            <a:extLst>
              <a:ext uri="{FF2B5EF4-FFF2-40B4-BE49-F238E27FC236}">
                <a16:creationId xmlns:a16="http://schemas.microsoft.com/office/drawing/2014/main" id="{D021C2C3-EEDF-4CD8-87B6-DC114110CF67}"/>
              </a:ext>
            </a:extLst>
          </p:cNvPr>
          <p:cNvSpPr txBox="1"/>
          <p:nvPr/>
        </p:nvSpPr>
        <p:spPr>
          <a:xfrm>
            <a:off x="1284288" y="2041525"/>
            <a:ext cx="5959475" cy="989013"/>
          </a:xfrm>
          <a:prstGeom prst="rect">
            <a:avLst/>
          </a:prstGeom>
        </p:spPr>
        <p:txBody>
          <a:bodyPr lIns="0" tIns="0" rIns="0" bIns="0">
            <a:spAutoFit/>
          </a:bodyPr>
          <a:lstStyle/>
          <a:p>
            <a:pPr marL="12700">
              <a:defRPr/>
            </a:pPr>
            <a:r>
              <a:rPr sz="3200" b="1" spc="-15" dirty="0">
                <a:latin typeface="Times New Roman" panose="02020603050405020304" pitchFamily="18" charset="0"/>
                <a:cs typeface="Times New Roman" panose="02020603050405020304" pitchFamily="18" charset="0"/>
              </a:rPr>
              <a:t>Public </a:t>
            </a:r>
            <a:r>
              <a:rPr sz="3200" b="1" spc="-5" dirty="0">
                <a:latin typeface="Times New Roman" panose="02020603050405020304" pitchFamily="18" charset="0"/>
                <a:cs typeface="Times New Roman" panose="02020603050405020304" pitchFamily="18" charset="0"/>
              </a:rPr>
              <a:t>or </a:t>
            </a:r>
            <a:r>
              <a:rPr sz="3200" b="1" dirty="0">
                <a:latin typeface="Times New Roman" panose="02020603050405020304" pitchFamily="18" charset="0"/>
                <a:cs typeface="Times New Roman" panose="02020603050405020304" pitchFamily="18" charset="0"/>
              </a:rPr>
              <a:t>private </a:t>
            </a:r>
            <a:r>
              <a:rPr sz="3200" b="1" spc="-5" dirty="0">
                <a:latin typeface="Times New Roman" panose="02020603050405020304" pitchFamily="18" charset="0"/>
                <a:cs typeface="Times New Roman" panose="02020603050405020304" pitchFamily="18" charset="0"/>
              </a:rPr>
              <a:t>entities</a:t>
            </a:r>
            <a:r>
              <a:rPr sz="3200" b="1" spc="-45" dirty="0">
                <a:latin typeface="Times New Roman" panose="02020603050405020304" pitchFamily="18" charset="0"/>
                <a:cs typeface="Times New Roman" panose="02020603050405020304" pitchFamily="18" charset="0"/>
              </a:rPr>
              <a:t> </a:t>
            </a:r>
            <a:r>
              <a:rPr sz="3200" b="1" dirty="0">
                <a:latin typeface="Times New Roman" panose="02020603050405020304" pitchFamily="18" charset="0"/>
                <a:cs typeface="Times New Roman" panose="02020603050405020304" pitchFamily="18" charset="0"/>
              </a:rPr>
              <a:t>with</a:t>
            </a:r>
            <a:endParaRPr sz="3200" dirty="0">
              <a:latin typeface="Times New Roman" panose="02020603050405020304" pitchFamily="18" charset="0"/>
              <a:cs typeface="Times New Roman" panose="02020603050405020304" pitchFamily="18" charset="0"/>
            </a:endParaRPr>
          </a:p>
          <a:p>
            <a:pPr marL="12700">
              <a:defRPr/>
            </a:pPr>
            <a:r>
              <a:rPr sz="3200" b="1" spc="-5" dirty="0">
                <a:latin typeface="Times New Roman" panose="02020603050405020304" pitchFamily="18" charset="0"/>
                <a:cs typeface="Times New Roman" panose="02020603050405020304" pitchFamily="18" charset="0"/>
              </a:rPr>
              <a:t>Human </a:t>
            </a:r>
            <a:r>
              <a:rPr sz="3200" b="1" spc="-15" dirty="0">
                <a:latin typeface="Times New Roman" panose="02020603050405020304" pitchFamily="18" charset="0"/>
                <a:cs typeface="Times New Roman" panose="02020603050405020304" pitchFamily="18" charset="0"/>
              </a:rPr>
              <a:t>Resource</a:t>
            </a:r>
            <a:r>
              <a:rPr sz="3200" b="1" spc="-55" dirty="0">
                <a:latin typeface="Times New Roman" panose="02020603050405020304" pitchFamily="18" charset="0"/>
                <a:cs typeface="Times New Roman" panose="02020603050405020304" pitchFamily="18" charset="0"/>
              </a:rPr>
              <a:t> </a:t>
            </a:r>
            <a:r>
              <a:rPr sz="3200" b="1" dirty="0">
                <a:latin typeface="Times New Roman" panose="02020603050405020304" pitchFamily="18" charset="0"/>
                <a:cs typeface="Times New Roman" panose="02020603050405020304" pitchFamily="18" charset="0"/>
              </a:rPr>
              <a:t>Departments</a:t>
            </a:r>
            <a:endParaRPr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object 11">
            <a:extLst>
              <a:ext uri="{FF2B5EF4-FFF2-40B4-BE49-F238E27FC236}">
                <a16:creationId xmlns:a16="http://schemas.microsoft.com/office/drawing/2014/main" id="{26E584E1-CCDC-4D58-BBF3-0D1887A773C8}"/>
              </a:ext>
            </a:extLst>
          </p:cNvPr>
          <p:cNvSpPr>
            <a:spLocks noChangeArrowheads="1"/>
          </p:cNvSpPr>
          <p:nvPr/>
        </p:nvSpPr>
        <p:spPr bwMode="auto">
          <a:xfrm>
            <a:off x="935038" y="0"/>
            <a:ext cx="157162" cy="6858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30723" name="object 13">
            <a:extLst>
              <a:ext uri="{FF2B5EF4-FFF2-40B4-BE49-F238E27FC236}">
                <a16:creationId xmlns:a16="http://schemas.microsoft.com/office/drawing/2014/main" id="{9D83D293-4460-4A4C-B725-C1328BF04030}"/>
              </a:ext>
            </a:extLst>
          </p:cNvPr>
          <p:cNvSpPr>
            <a:spLocks/>
          </p:cNvSpPr>
          <p:nvPr/>
        </p:nvSpPr>
        <p:spPr bwMode="auto">
          <a:xfrm>
            <a:off x="1066800" y="9906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0724" name="object 19">
            <a:extLst>
              <a:ext uri="{FF2B5EF4-FFF2-40B4-BE49-F238E27FC236}">
                <a16:creationId xmlns:a16="http://schemas.microsoft.com/office/drawing/2014/main" id="{E5F38526-004B-41EB-B91A-48031D228172}"/>
              </a:ext>
            </a:extLst>
          </p:cNvPr>
          <p:cNvSpPr>
            <a:spLocks noChangeArrowheads="1"/>
          </p:cNvSpPr>
          <p:nvPr/>
        </p:nvSpPr>
        <p:spPr bwMode="auto">
          <a:xfrm>
            <a:off x="5341938" y="411163"/>
            <a:ext cx="585787" cy="808037"/>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20" name="object 20">
            <a:extLst>
              <a:ext uri="{FF2B5EF4-FFF2-40B4-BE49-F238E27FC236}">
                <a16:creationId xmlns:a16="http://schemas.microsoft.com/office/drawing/2014/main" id="{DEAF8927-26AC-4787-AB46-669D31FBC4FF}"/>
              </a:ext>
            </a:extLst>
          </p:cNvPr>
          <p:cNvSpPr txBox="1">
            <a:spLocks noGrp="1"/>
          </p:cNvSpPr>
          <p:nvPr>
            <p:ph type="title"/>
          </p:nvPr>
        </p:nvSpPr>
        <p:spPr>
          <a:xfrm>
            <a:off x="833438" y="119063"/>
            <a:ext cx="7862887" cy="862012"/>
          </a:xfrm>
        </p:spPr>
        <p:txBody>
          <a:bodyPr lIns="0" tIns="0" rIns="0" bIns="0" rtlCol="0">
            <a:spAutoFit/>
          </a:bodyPr>
          <a:lstStyle/>
          <a:p>
            <a:pPr marL="637540" eaLnBrk="1" fontAlgn="auto" hangingPunct="1">
              <a:spcAft>
                <a:spcPts val="0"/>
              </a:spcAft>
              <a:defRPr/>
            </a:pPr>
            <a:r>
              <a:rPr sz="2400" spc="-5" dirty="0">
                <a:latin typeface="Times New Roman" panose="02020603050405020304" pitchFamily="18" charset="0"/>
                <a:cs typeface="Times New Roman" panose="02020603050405020304" pitchFamily="18" charset="0"/>
              </a:rPr>
              <a:t>Suggested </a:t>
            </a:r>
            <a:r>
              <a:rPr sz="2400" dirty="0">
                <a:latin typeface="Times New Roman" panose="02020603050405020304" pitchFamily="18" charset="0"/>
                <a:cs typeface="Times New Roman" panose="02020603050405020304" pitchFamily="18" charset="0"/>
              </a:rPr>
              <a:t>practicum </a:t>
            </a:r>
            <a:r>
              <a:rPr sz="2400" spc="-5" dirty="0">
                <a:latin typeface="Times New Roman" panose="02020603050405020304" pitchFamily="18" charset="0"/>
                <a:cs typeface="Times New Roman" panose="02020603050405020304" pitchFamily="18" charset="0"/>
              </a:rPr>
              <a:t>assignments</a:t>
            </a:r>
            <a:r>
              <a:rPr sz="2800" dirty="0">
                <a:latin typeface="Times New Roman" panose="02020603050405020304" pitchFamily="18" charset="0"/>
                <a:cs typeface="Times New Roman" panose="02020603050405020304" pitchFamily="18" charset="0"/>
              </a:rPr>
              <a:t>:</a:t>
            </a:r>
            <a:br>
              <a:rPr sz="2800" dirty="0">
                <a:latin typeface="Times New Roman" panose="02020603050405020304" pitchFamily="18" charset="0"/>
                <a:cs typeface="Times New Roman" panose="02020603050405020304" pitchFamily="18" charset="0"/>
              </a:rPr>
            </a:br>
            <a:r>
              <a:rPr sz="2800" spc="-10" dirty="0">
                <a:solidFill>
                  <a:srgbClr val="00B0F0"/>
                </a:solidFill>
                <a:latin typeface="Times New Roman" panose="02020603050405020304" pitchFamily="18" charset="0"/>
                <a:cs typeface="Times New Roman" panose="02020603050405020304" pitchFamily="18" charset="0"/>
              </a:rPr>
              <a:t>Marketing </a:t>
            </a:r>
            <a:r>
              <a:rPr sz="2800" dirty="0">
                <a:solidFill>
                  <a:srgbClr val="00B0F0"/>
                </a:solidFill>
                <a:latin typeface="Times New Roman" panose="02020603050405020304" pitchFamily="18" charset="0"/>
                <a:cs typeface="Times New Roman" panose="02020603050405020304" pitchFamily="18" charset="0"/>
              </a:rPr>
              <a:t>Management</a:t>
            </a:r>
            <a:r>
              <a:rPr sz="2800" spc="-45" dirty="0">
                <a:solidFill>
                  <a:srgbClr val="00B0F0"/>
                </a:solidFill>
                <a:latin typeface="Times New Roman" panose="02020603050405020304" pitchFamily="18" charset="0"/>
                <a:cs typeface="Times New Roman" panose="02020603050405020304" pitchFamily="18" charset="0"/>
              </a:rPr>
              <a:t> </a:t>
            </a:r>
            <a:r>
              <a:rPr sz="2800" spc="-5" dirty="0">
                <a:solidFill>
                  <a:srgbClr val="00B0F0"/>
                </a:solidFill>
                <a:latin typeface="Times New Roman" panose="02020603050405020304" pitchFamily="18" charset="0"/>
                <a:cs typeface="Times New Roman" panose="02020603050405020304" pitchFamily="18" charset="0"/>
              </a:rPr>
              <a:t>majors</a:t>
            </a:r>
            <a:endParaRPr sz="2800" dirty="0">
              <a:solidFill>
                <a:srgbClr val="00B0F0"/>
              </a:solidFill>
              <a:latin typeface="Times New Roman" panose="02020603050405020304" pitchFamily="18" charset="0"/>
              <a:cs typeface="Times New Roman" panose="02020603050405020304" pitchFamily="18" charset="0"/>
            </a:endParaRPr>
          </a:p>
        </p:txBody>
      </p:sp>
      <p:sp>
        <p:nvSpPr>
          <p:cNvPr id="21" name="object 21">
            <a:extLst>
              <a:ext uri="{FF2B5EF4-FFF2-40B4-BE49-F238E27FC236}">
                <a16:creationId xmlns:a16="http://schemas.microsoft.com/office/drawing/2014/main" id="{30F489D6-8F63-4BAD-9BDC-3D0621A20DF9}"/>
              </a:ext>
            </a:extLst>
          </p:cNvPr>
          <p:cNvSpPr txBox="1"/>
          <p:nvPr/>
        </p:nvSpPr>
        <p:spPr>
          <a:xfrm>
            <a:off x="1306513" y="1039813"/>
            <a:ext cx="6416675" cy="5146675"/>
          </a:xfrm>
          <a:prstGeom prst="rect">
            <a:avLst/>
          </a:prstGeom>
        </p:spPr>
        <p:txBody>
          <a:bodyPr lIns="0" tIns="0" rIns="0" bIns="0">
            <a:spAutoFit/>
          </a:bodyPr>
          <a:lstStyle/>
          <a:p>
            <a:pPr marL="294640" indent="-281940">
              <a:buClr>
                <a:srgbClr val="3891A7"/>
              </a:buClr>
              <a:buSzPct val="78571"/>
              <a:buFont typeface="Wingdings 2"/>
              <a:buChar char=""/>
              <a:tabLst>
                <a:tab pos="294005" algn="l"/>
                <a:tab pos="294640" algn="l"/>
              </a:tabLst>
              <a:defRPr/>
            </a:pPr>
            <a:r>
              <a:rPr sz="2100" spc="-10" dirty="0">
                <a:solidFill>
                  <a:schemeClr val="tx2">
                    <a:lumMod val="75000"/>
                  </a:schemeClr>
                </a:solidFill>
                <a:latin typeface="Times New Roman" panose="02020603050405020304" pitchFamily="18" charset="0"/>
                <a:cs typeface="Times New Roman" panose="02020603050405020304" pitchFamily="18" charset="0"/>
              </a:rPr>
              <a:t>Trading/Manufacturing/Service</a:t>
            </a:r>
            <a:r>
              <a:rPr sz="2100" spc="30" dirty="0">
                <a:solidFill>
                  <a:schemeClr val="tx2">
                    <a:lumMod val="75000"/>
                  </a:schemeClr>
                </a:solidFill>
                <a:latin typeface="Times New Roman" panose="02020603050405020304" pitchFamily="18" charset="0"/>
                <a:cs typeface="Times New Roman" panose="02020603050405020304" pitchFamily="18" charset="0"/>
              </a:rPr>
              <a:t> </a:t>
            </a:r>
            <a:r>
              <a:rPr sz="2100" spc="-5" dirty="0">
                <a:solidFill>
                  <a:schemeClr val="tx2">
                    <a:lumMod val="75000"/>
                  </a:schemeClr>
                </a:solidFill>
                <a:latin typeface="Times New Roman" panose="02020603050405020304" pitchFamily="18" charset="0"/>
                <a:cs typeface="Times New Roman" panose="02020603050405020304" pitchFamily="18" charset="0"/>
              </a:rPr>
              <a:t>Organizations</a:t>
            </a:r>
            <a:endParaRPr sz="2100" dirty="0">
              <a:solidFill>
                <a:schemeClr val="tx2">
                  <a:lumMod val="75000"/>
                </a:schemeClr>
              </a:solidFill>
              <a:latin typeface="Times New Roman" panose="02020603050405020304" pitchFamily="18" charset="0"/>
              <a:cs typeface="Times New Roman" panose="02020603050405020304" pitchFamily="18" charset="0"/>
            </a:endParaRPr>
          </a:p>
          <a:p>
            <a:pPr marL="294640" indent="-281940">
              <a:spcBef>
                <a:spcPts val="100"/>
              </a:spcBef>
              <a:buClr>
                <a:srgbClr val="3891A7"/>
              </a:buClr>
              <a:buSzPct val="78571"/>
              <a:buFont typeface="Wingdings 2"/>
              <a:buChar char=""/>
              <a:tabLst>
                <a:tab pos="294005" algn="l"/>
                <a:tab pos="294640" algn="l"/>
                <a:tab pos="1357630" algn="l"/>
              </a:tabLst>
              <a:defRPr/>
            </a:pPr>
            <a:r>
              <a:rPr sz="2100" spc="-5" dirty="0">
                <a:solidFill>
                  <a:schemeClr val="tx2">
                    <a:lumMod val="75000"/>
                  </a:schemeClr>
                </a:solidFill>
                <a:latin typeface="Times New Roman" panose="02020603050405020304" pitchFamily="18" charset="0"/>
                <a:cs typeface="Times New Roman" panose="02020603050405020304" pitchFamily="18" charset="0"/>
              </a:rPr>
              <a:t>Retailing	</a:t>
            </a:r>
            <a:r>
              <a:rPr sz="2100" dirty="0">
                <a:solidFill>
                  <a:schemeClr val="tx2">
                    <a:lumMod val="75000"/>
                  </a:schemeClr>
                </a:solidFill>
                <a:latin typeface="Times New Roman" panose="02020603050405020304" pitchFamily="18" charset="0"/>
                <a:cs typeface="Times New Roman" panose="02020603050405020304" pitchFamily="18" charset="0"/>
              </a:rPr>
              <a:t>and/or  </a:t>
            </a:r>
            <a:r>
              <a:rPr sz="2100" spc="-5" dirty="0">
                <a:solidFill>
                  <a:schemeClr val="tx2">
                    <a:lumMod val="75000"/>
                  </a:schemeClr>
                </a:solidFill>
                <a:latin typeface="Times New Roman" panose="02020603050405020304" pitchFamily="18" charset="0"/>
                <a:cs typeface="Times New Roman" panose="02020603050405020304" pitchFamily="18" charset="0"/>
              </a:rPr>
              <a:t>Wholesaling</a:t>
            </a:r>
            <a:r>
              <a:rPr sz="2100" spc="-260" dirty="0">
                <a:solidFill>
                  <a:schemeClr val="tx2">
                    <a:lumMod val="75000"/>
                  </a:schemeClr>
                </a:solidFill>
                <a:latin typeface="Times New Roman" panose="02020603050405020304" pitchFamily="18" charset="0"/>
                <a:cs typeface="Times New Roman" panose="02020603050405020304" pitchFamily="18" charset="0"/>
              </a:rPr>
              <a:t> </a:t>
            </a:r>
            <a:r>
              <a:rPr sz="2100" spc="-5" dirty="0">
                <a:solidFill>
                  <a:schemeClr val="tx2">
                    <a:lumMod val="75000"/>
                  </a:schemeClr>
                </a:solidFill>
                <a:latin typeface="Times New Roman" panose="02020603050405020304" pitchFamily="18" charset="0"/>
                <a:cs typeface="Times New Roman" panose="02020603050405020304" pitchFamily="18" charset="0"/>
              </a:rPr>
              <a:t>Companies</a:t>
            </a:r>
            <a:endParaRPr sz="2100" dirty="0">
              <a:solidFill>
                <a:schemeClr val="tx2">
                  <a:lumMod val="75000"/>
                </a:schemeClr>
              </a:solidFill>
              <a:latin typeface="Times New Roman" panose="02020603050405020304" pitchFamily="18" charset="0"/>
              <a:cs typeface="Times New Roman" panose="02020603050405020304" pitchFamily="18" charset="0"/>
            </a:endParaRPr>
          </a:p>
          <a:p>
            <a:pPr marL="294640" indent="-281940">
              <a:spcBef>
                <a:spcPts val="80"/>
              </a:spcBef>
              <a:buClr>
                <a:srgbClr val="3891A7"/>
              </a:buClr>
              <a:buSzPct val="78571"/>
              <a:buFont typeface="Wingdings 2"/>
              <a:buChar char=""/>
              <a:tabLst>
                <a:tab pos="294005" algn="l"/>
                <a:tab pos="294640" algn="l"/>
              </a:tabLst>
              <a:defRPr/>
            </a:pPr>
            <a:r>
              <a:rPr sz="2100" dirty="0">
                <a:solidFill>
                  <a:schemeClr val="tx2">
                    <a:lumMod val="75000"/>
                  </a:schemeClr>
                </a:solidFill>
                <a:latin typeface="Times New Roman" panose="02020603050405020304" pitchFamily="18" charset="0"/>
                <a:cs typeface="Times New Roman" panose="02020603050405020304" pitchFamily="18" charset="0"/>
              </a:rPr>
              <a:t>Distribution/Logistics</a:t>
            </a:r>
            <a:r>
              <a:rPr sz="2100" spc="-40" dirty="0">
                <a:solidFill>
                  <a:schemeClr val="tx2">
                    <a:lumMod val="75000"/>
                  </a:schemeClr>
                </a:solidFill>
                <a:latin typeface="Times New Roman" panose="02020603050405020304" pitchFamily="18" charset="0"/>
                <a:cs typeface="Times New Roman" panose="02020603050405020304" pitchFamily="18" charset="0"/>
              </a:rPr>
              <a:t> </a:t>
            </a:r>
            <a:r>
              <a:rPr sz="2100" spc="-5" dirty="0">
                <a:solidFill>
                  <a:schemeClr val="tx2">
                    <a:lumMod val="75000"/>
                  </a:schemeClr>
                </a:solidFill>
                <a:latin typeface="Times New Roman" panose="02020603050405020304" pitchFamily="18" charset="0"/>
                <a:cs typeface="Times New Roman" panose="02020603050405020304" pitchFamily="18" charset="0"/>
              </a:rPr>
              <a:t>Companies</a:t>
            </a:r>
            <a:endParaRPr sz="2100" dirty="0">
              <a:solidFill>
                <a:schemeClr val="tx2">
                  <a:lumMod val="75000"/>
                </a:schemeClr>
              </a:solidFill>
              <a:latin typeface="Times New Roman" panose="02020603050405020304" pitchFamily="18" charset="0"/>
              <a:cs typeface="Times New Roman" panose="02020603050405020304" pitchFamily="18" charset="0"/>
            </a:endParaRPr>
          </a:p>
          <a:p>
            <a:pPr marL="294640" indent="-281940">
              <a:spcBef>
                <a:spcPts val="100"/>
              </a:spcBef>
              <a:buClr>
                <a:srgbClr val="3891A7"/>
              </a:buClr>
              <a:buSzPct val="78571"/>
              <a:buFont typeface="Wingdings 2"/>
              <a:buChar char=""/>
              <a:tabLst>
                <a:tab pos="294005" algn="l"/>
                <a:tab pos="294640" algn="l"/>
              </a:tabLst>
              <a:defRPr/>
            </a:pPr>
            <a:r>
              <a:rPr sz="2100" dirty="0">
                <a:solidFill>
                  <a:schemeClr val="tx2">
                    <a:lumMod val="75000"/>
                  </a:schemeClr>
                </a:solidFill>
                <a:latin typeface="Times New Roman" panose="02020603050405020304" pitchFamily="18" charset="0"/>
                <a:cs typeface="Times New Roman" panose="02020603050405020304" pitchFamily="18" charset="0"/>
              </a:rPr>
              <a:t>Ad</a:t>
            </a:r>
            <a:r>
              <a:rPr sz="2100" spc="-270" dirty="0">
                <a:solidFill>
                  <a:schemeClr val="tx2">
                    <a:lumMod val="75000"/>
                  </a:schemeClr>
                </a:solidFill>
                <a:latin typeface="Times New Roman" panose="02020603050405020304" pitchFamily="18" charset="0"/>
                <a:cs typeface="Times New Roman" panose="02020603050405020304" pitchFamily="18" charset="0"/>
              </a:rPr>
              <a:t> </a:t>
            </a:r>
            <a:r>
              <a:rPr sz="2100" spc="-5" dirty="0">
                <a:solidFill>
                  <a:schemeClr val="tx2">
                    <a:lumMod val="75000"/>
                  </a:schemeClr>
                </a:solidFill>
                <a:latin typeface="Times New Roman" panose="02020603050405020304" pitchFamily="18" charset="0"/>
                <a:cs typeface="Times New Roman" panose="02020603050405020304" pitchFamily="18" charset="0"/>
              </a:rPr>
              <a:t>Agencies/Promotions</a:t>
            </a:r>
            <a:endParaRPr sz="2100" dirty="0">
              <a:solidFill>
                <a:schemeClr val="tx2">
                  <a:lumMod val="75000"/>
                </a:schemeClr>
              </a:solidFill>
              <a:latin typeface="Times New Roman" panose="02020603050405020304" pitchFamily="18" charset="0"/>
              <a:cs typeface="Times New Roman" panose="02020603050405020304" pitchFamily="18" charset="0"/>
            </a:endParaRPr>
          </a:p>
          <a:p>
            <a:pPr marL="294640" indent="-281940">
              <a:spcBef>
                <a:spcPts val="100"/>
              </a:spcBef>
              <a:buClr>
                <a:srgbClr val="3891A7"/>
              </a:buClr>
              <a:buSzPct val="78571"/>
              <a:buFont typeface="Wingdings 2"/>
              <a:buChar char=""/>
              <a:tabLst>
                <a:tab pos="294005" algn="l"/>
                <a:tab pos="294640" algn="l"/>
              </a:tabLst>
              <a:defRPr/>
            </a:pPr>
            <a:r>
              <a:rPr sz="2100" spc="-10" dirty="0">
                <a:solidFill>
                  <a:schemeClr val="tx2">
                    <a:lumMod val="75000"/>
                  </a:schemeClr>
                </a:solidFill>
                <a:latin typeface="Times New Roman" panose="02020603050405020304" pitchFamily="18" charset="0"/>
                <a:cs typeface="Times New Roman" panose="02020603050405020304" pitchFamily="18" charset="0"/>
              </a:rPr>
              <a:t>Market Research</a:t>
            </a:r>
            <a:r>
              <a:rPr sz="2100" spc="-220" dirty="0">
                <a:solidFill>
                  <a:schemeClr val="tx2">
                    <a:lumMod val="75000"/>
                  </a:schemeClr>
                </a:solidFill>
                <a:latin typeface="Times New Roman" panose="02020603050405020304" pitchFamily="18" charset="0"/>
                <a:cs typeface="Times New Roman" panose="02020603050405020304" pitchFamily="18" charset="0"/>
              </a:rPr>
              <a:t> </a:t>
            </a:r>
            <a:r>
              <a:rPr sz="2100" spc="-5" dirty="0">
                <a:solidFill>
                  <a:schemeClr val="tx2">
                    <a:lumMod val="75000"/>
                  </a:schemeClr>
                </a:solidFill>
                <a:latin typeface="Times New Roman" panose="02020603050405020304" pitchFamily="18" charset="0"/>
                <a:cs typeface="Times New Roman" panose="02020603050405020304" pitchFamily="18" charset="0"/>
              </a:rPr>
              <a:t>Agencies/Companies</a:t>
            </a:r>
            <a:endParaRPr sz="2100" dirty="0">
              <a:solidFill>
                <a:schemeClr val="tx2">
                  <a:lumMod val="75000"/>
                </a:schemeClr>
              </a:solidFill>
              <a:latin typeface="Times New Roman" panose="02020603050405020304" pitchFamily="18" charset="0"/>
              <a:cs typeface="Times New Roman" panose="02020603050405020304" pitchFamily="18" charset="0"/>
            </a:endParaRPr>
          </a:p>
          <a:p>
            <a:pPr marL="294640" indent="-281940">
              <a:spcBef>
                <a:spcPts val="100"/>
              </a:spcBef>
              <a:buClr>
                <a:srgbClr val="3891A7"/>
              </a:buClr>
              <a:buSzPct val="78571"/>
              <a:buFont typeface="Wingdings 2"/>
              <a:buChar char=""/>
              <a:tabLst>
                <a:tab pos="294005" algn="l"/>
                <a:tab pos="294640" algn="l"/>
              </a:tabLst>
              <a:defRPr/>
            </a:pPr>
            <a:r>
              <a:rPr sz="2100" spc="-10" dirty="0">
                <a:solidFill>
                  <a:schemeClr val="tx2">
                    <a:lumMod val="75000"/>
                  </a:schemeClr>
                </a:solidFill>
                <a:latin typeface="Times New Roman" panose="02020603050405020304" pitchFamily="18" charset="0"/>
                <a:cs typeface="Times New Roman" panose="02020603050405020304" pitchFamily="18" charset="0"/>
              </a:rPr>
              <a:t>Events </a:t>
            </a:r>
            <a:r>
              <a:rPr sz="2100" spc="-5" dirty="0">
                <a:solidFill>
                  <a:schemeClr val="tx2">
                    <a:lumMod val="75000"/>
                  </a:schemeClr>
                </a:solidFill>
                <a:latin typeface="Times New Roman" panose="02020603050405020304" pitchFamily="18" charset="0"/>
                <a:cs typeface="Times New Roman" panose="02020603050405020304" pitchFamily="18" charset="0"/>
              </a:rPr>
              <a:t>Management/Public</a:t>
            </a:r>
            <a:r>
              <a:rPr sz="2100" spc="20" dirty="0">
                <a:solidFill>
                  <a:schemeClr val="tx2">
                    <a:lumMod val="75000"/>
                  </a:schemeClr>
                </a:solidFill>
                <a:latin typeface="Times New Roman" panose="02020603050405020304" pitchFamily="18" charset="0"/>
                <a:cs typeface="Times New Roman" panose="02020603050405020304" pitchFamily="18" charset="0"/>
              </a:rPr>
              <a:t> </a:t>
            </a:r>
            <a:r>
              <a:rPr sz="2100" spc="-5" dirty="0">
                <a:solidFill>
                  <a:schemeClr val="tx2">
                    <a:lumMod val="75000"/>
                  </a:schemeClr>
                </a:solidFill>
                <a:latin typeface="Times New Roman" panose="02020603050405020304" pitchFamily="18" charset="0"/>
                <a:cs typeface="Times New Roman" panose="02020603050405020304" pitchFamily="18" charset="0"/>
              </a:rPr>
              <a:t>Relations</a:t>
            </a:r>
            <a:endParaRPr sz="2100" dirty="0">
              <a:solidFill>
                <a:schemeClr val="tx2">
                  <a:lumMod val="75000"/>
                </a:schemeClr>
              </a:solidFill>
              <a:latin typeface="Times New Roman" panose="02020603050405020304" pitchFamily="18" charset="0"/>
              <a:cs typeface="Times New Roman" panose="02020603050405020304" pitchFamily="18" charset="0"/>
            </a:endParaRPr>
          </a:p>
          <a:p>
            <a:pPr marL="294640" indent="-281940">
              <a:spcBef>
                <a:spcPts val="100"/>
              </a:spcBef>
              <a:buClr>
                <a:srgbClr val="3891A7"/>
              </a:buClr>
              <a:buSzPct val="78571"/>
              <a:buFont typeface="Wingdings 2"/>
              <a:buChar char=""/>
              <a:tabLst>
                <a:tab pos="294005" algn="l"/>
                <a:tab pos="294640" algn="l"/>
              </a:tabLst>
              <a:defRPr/>
            </a:pPr>
            <a:r>
              <a:rPr sz="2100" spc="-5" dirty="0">
                <a:solidFill>
                  <a:schemeClr val="tx2">
                    <a:lumMod val="75000"/>
                  </a:schemeClr>
                </a:solidFill>
                <a:latin typeface="Times New Roman" panose="02020603050405020304" pitchFamily="18" charset="0"/>
                <a:cs typeface="Times New Roman" panose="02020603050405020304" pitchFamily="18" charset="0"/>
              </a:rPr>
              <a:t>Marketing/Sales </a:t>
            </a:r>
            <a:r>
              <a:rPr sz="2100" spc="-10" dirty="0">
                <a:solidFill>
                  <a:schemeClr val="tx2">
                    <a:lumMod val="75000"/>
                  </a:schemeClr>
                </a:solidFill>
                <a:latin typeface="Times New Roman" panose="02020603050405020304" pitchFamily="18" charset="0"/>
                <a:cs typeface="Times New Roman" panose="02020603050405020304" pitchFamily="18" charset="0"/>
              </a:rPr>
              <a:t>related </a:t>
            </a:r>
            <a:r>
              <a:rPr sz="2100" dirty="0">
                <a:solidFill>
                  <a:schemeClr val="tx2">
                    <a:lumMod val="75000"/>
                  </a:schemeClr>
                </a:solidFill>
                <a:latin typeface="Times New Roman" panose="02020603050405020304" pitchFamily="18" charset="0"/>
                <a:cs typeface="Times New Roman" panose="02020603050405020304" pitchFamily="18" charset="0"/>
              </a:rPr>
              <a:t>departments/units of</a:t>
            </a:r>
            <a:r>
              <a:rPr sz="2100" spc="25" dirty="0">
                <a:solidFill>
                  <a:schemeClr val="tx2">
                    <a:lumMod val="75000"/>
                  </a:schemeClr>
                </a:solidFill>
                <a:latin typeface="Times New Roman" panose="02020603050405020304" pitchFamily="18" charset="0"/>
                <a:cs typeface="Times New Roman" panose="02020603050405020304" pitchFamily="18" charset="0"/>
              </a:rPr>
              <a:t> </a:t>
            </a:r>
            <a:r>
              <a:rPr sz="2100" spc="-5" dirty="0">
                <a:solidFill>
                  <a:schemeClr val="tx2">
                    <a:lumMod val="75000"/>
                  </a:schemeClr>
                </a:solidFill>
                <a:latin typeface="Times New Roman" panose="02020603050405020304" pitchFamily="18" charset="0"/>
                <a:cs typeface="Times New Roman" panose="02020603050405020304" pitchFamily="18" charset="0"/>
              </a:rPr>
              <a:t>Companies</a:t>
            </a:r>
            <a:endParaRPr sz="2100" dirty="0">
              <a:solidFill>
                <a:schemeClr val="tx2">
                  <a:lumMod val="75000"/>
                </a:schemeClr>
              </a:solidFill>
              <a:latin typeface="Times New Roman" panose="02020603050405020304" pitchFamily="18" charset="0"/>
              <a:cs typeface="Times New Roman" panose="02020603050405020304" pitchFamily="18" charset="0"/>
            </a:endParaRPr>
          </a:p>
          <a:p>
            <a:pPr marL="568960" lvl="1" indent="-236220">
              <a:spcBef>
                <a:spcPts val="140"/>
              </a:spcBef>
              <a:buClr>
                <a:srgbClr val="3891A7"/>
              </a:buClr>
              <a:buFont typeface="Verdana"/>
              <a:buChar char="◦"/>
              <a:tabLst>
                <a:tab pos="568960" algn="l"/>
                <a:tab pos="569595" algn="l"/>
              </a:tabLst>
              <a:defRPr/>
            </a:pPr>
            <a:r>
              <a:rPr sz="1900" spc="-5" dirty="0">
                <a:solidFill>
                  <a:schemeClr val="tx2">
                    <a:lumMod val="75000"/>
                  </a:schemeClr>
                </a:solidFill>
                <a:latin typeface="Times New Roman" panose="02020603050405020304" pitchFamily="18" charset="0"/>
                <a:cs typeface="Times New Roman" panose="02020603050405020304" pitchFamily="18" charset="0"/>
              </a:rPr>
              <a:t>Sales/Marketing</a:t>
            </a:r>
            <a:r>
              <a:rPr sz="1900" spc="-10" dirty="0">
                <a:solidFill>
                  <a:schemeClr val="tx2">
                    <a:lumMod val="75000"/>
                  </a:schemeClr>
                </a:solidFill>
                <a:latin typeface="Times New Roman" panose="02020603050405020304" pitchFamily="18" charset="0"/>
                <a:cs typeface="Times New Roman" panose="02020603050405020304" pitchFamily="18" charset="0"/>
              </a:rPr>
              <a:t> </a:t>
            </a:r>
            <a:r>
              <a:rPr sz="1900" dirty="0">
                <a:solidFill>
                  <a:schemeClr val="tx2">
                    <a:lumMod val="75000"/>
                  </a:schemeClr>
                </a:solidFill>
                <a:latin typeface="Times New Roman" panose="02020603050405020304" pitchFamily="18" charset="0"/>
                <a:cs typeface="Times New Roman" panose="02020603050405020304" pitchFamily="18" charset="0"/>
              </a:rPr>
              <a:t>Department</a:t>
            </a:r>
          </a:p>
          <a:p>
            <a:pPr marL="568960" lvl="1" indent="-236220">
              <a:spcBef>
                <a:spcPts val="140"/>
              </a:spcBef>
              <a:buClr>
                <a:srgbClr val="3891A7"/>
              </a:buClr>
              <a:buFont typeface="Verdana"/>
              <a:buChar char="◦"/>
              <a:tabLst>
                <a:tab pos="568960" algn="l"/>
                <a:tab pos="569595" algn="l"/>
              </a:tabLst>
              <a:defRPr/>
            </a:pPr>
            <a:r>
              <a:rPr sz="1900" dirty="0">
                <a:solidFill>
                  <a:schemeClr val="tx2">
                    <a:lumMod val="75000"/>
                  </a:schemeClr>
                </a:solidFill>
                <a:latin typeface="Times New Roman" panose="02020603050405020304" pitchFamily="18" charset="0"/>
                <a:cs typeface="Times New Roman" panose="02020603050405020304" pitchFamily="18" charset="0"/>
              </a:rPr>
              <a:t>Public Relations/Corporate</a:t>
            </a:r>
            <a:r>
              <a:rPr sz="1900" spc="-375" dirty="0">
                <a:solidFill>
                  <a:schemeClr val="tx2">
                    <a:lumMod val="75000"/>
                  </a:schemeClr>
                </a:solidFill>
                <a:latin typeface="Times New Roman" panose="02020603050405020304" pitchFamily="18" charset="0"/>
                <a:cs typeface="Times New Roman" panose="02020603050405020304" pitchFamily="18" charset="0"/>
              </a:rPr>
              <a:t> </a:t>
            </a:r>
            <a:r>
              <a:rPr sz="1900" dirty="0">
                <a:solidFill>
                  <a:schemeClr val="tx2">
                    <a:lumMod val="75000"/>
                  </a:schemeClr>
                </a:solidFill>
                <a:latin typeface="Times New Roman" panose="02020603050405020304" pitchFamily="18" charset="0"/>
                <a:cs typeface="Times New Roman" panose="02020603050405020304" pitchFamily="18" charset="0"/>
              </a:rPr>
              <a:t>Affairs</a:t>
            </a:r>
          </a:p>
          <a:p>
            <a:pPr marL="568960" lvl="1" indent="-236220">
              <a:spcBef>
                <a:spcPts val="155"/>
              </a:spcBef>
              <a:buClr>
                <a:srgbClr val="3891A7"/>
              </a:buClr>
              <a:buFont typeface="Verdana"/>
              <a:buChar char="◦"/>
              <a:tabLst>
                <a:tab pos="568960" algn="l"/>
                <a:tab pos="569595" algn="l"/>
              </a:tabLst>
              <a:defRPr/>
            </a:pPr>
            <a:r>
              <a:rPr sz="1900" spc="-5" dirty="0">
                <a:solidFill>
                  <a:schemeClr val="tx2">
                    <a:lumMod val="75000"/>
                  </a:schemeClr>
                </a:solidFill>
                <a:latin typeface="Times New Roman" panose="02020603050405020304" pitchFamily="18" charset="0"/>
                <a:cs typeface="Times New Roman" panose="02020603050405020304" pitchFamily="18" charset="0"/>
              </a:rPr>
              <a:t>Corporate/Marketing</a:t>
            </a:r>
            <a:r>
              <a:rPr sz="1900" spc="-40" dirty="0">
                <a:solidFill>
                  <a:schemeClr val="tx2">
                    <a:lumMod val="75000"/>
                  </a:schemeClr>
                </a:solidFill>
                <a:latin typeface="Times New Roman" panose="02020603050405020304" pitchFamily="18" charset="0"/>
                <a:cs typeface="Times New Roman" panose="02020603050405020304" pitchFamily="18" charset="0"/>
              </a:rPr>
              <a:t> </a:t>
            </a:r>
            <a:r>
              <a:rPr sz="1900" spc="-5" dirty="0">
                <a:solidFill>
                  <a:schemeClr val="tx2">
                    <a:lumMod val="75000"/>
                  </a:schemeClr>
                </a:solidFill>
                <a:latin typeface="Times New Roman" panose="02020603050405020304" pitchFamily="18" charset="0"/>
                <a:cs typeface="Times New Roman" panose="02020603050405020304" pitchFamily="18" charset="0"/>
              </a:rPr>
              <a:t>Communications</a:t>
            </a:r>
            <a:endParaRPr sz="1900" dirty="0">
              <a:solidFill>
                <a:schemeClr val="tx2">
                  <a:lumMod val="75000"/>
                </a:schemeClr>
              </a:solidFill>
              <a:latin typeface="Times New Roman" panose="02020603050405020304" pitchFamily="18" charset="0"/>
              <a:cs typeface="Times New Roman" panose="02020603050405020304" pitchFamily="18" charset="0"/>
            </a:endParaRPr>
          </a:p>
          <a:p>
            <a:pPr marL="568960" lvl="1" indent="-236220">
              <a:spcBef>
                <a:spcPts val="140"/>
              </a:spcBef>
              <a:buClr>
                <a:srgbClr val="3891A7"/>
              </a:buClr>
              <a:buFont typeface="Verdana"/>
              <a:buChar char="◦"/>
              <a:tabLst>
                <a:tab pos="568960" algn="l"/>
                <a:tab pos="569595" algn="l"/>
              </a:tabLst>
              <a:defRPr/>
            </a:pPr>
            <a:r>
              <a:rPr sz="1900" spc="-5" dirty="0">
                <a:solidFill>
                  <a:schemeClr val="tx2">
                    <a:lumMod val="75000"/>
                  </a:schemeClr>
                </a:solidFill>
                <a:latin typeface="Times New Roman" panose="02020603050405020304" pitchFamily="18" charset="0"/>
                <a:cs typeface="Times New Roman" panose="02020603050405020304" pitchFamily="18" charset="0"/>
              </a:rPr>
              <a:t>Marketing/Sales</a:t>
            </a:r>
            <a:r>
              <a:rPr sz="1900" spc="-55" dirty="0">
                <a:solidFill>
                  <a:schemeClr val="tx2">
                    <a:lumMod val="75000"/>
                  </a:schemeClr>
                </a:solidFill>
                <a:latin typeface="Times New Roman" panose="02020603050405020304" pitchFamily="18" charset="0"/>
                <a:cs typeface="Times New Roman" panose="02020603050405020304" pitchFamily="18" charset="0"/>
              </a:rPr>
              <a:t> </a:t>
            </a:r>
            <a:r>
              <a:rPr sz="1900" spc="5" dirty="0">
                <a:solidFill>
                  <a:schemeClr val="tx2">
                    <a:lumMod val="75000"/>
                  </a:schemeClr>
                </a:solidFill>
                <a:latin typeface="Times New Roman" panose="02020603050405020304" pitchFamily="18" charset="0"/>
                <a:cs typeface="Times New Roman" panose="02020603050405020304" pitchFamily="18" charset="0"/>
              </a:rPr>
              <a:t>Support</a:t>
            </a:r>
            <a:endParaRPr sz="1900" dirty="0">
              <a:solidFill>
                <a:schemeClr val="tx2">
                  <a:lumMod val="75000"/>
                </a:schemeClr>
              </a:solidFill>
              <a:latin typeface="Times New Roman" panose="02020603050405020304" pitchFamily="18" charset="0"/>
              <a:cs typeface="Times New Roman" panose="02020603050405020304" pitchFamily="18" charset="0"/>
            </a:endParaRPr>
          </a:p>
          <a:p>
            <a:pPr marL="568960" lvl="1" indent="-236220">
              <a:spcBef>
                <a:spcPts val="140"/>
              </a:spcBef>
              <a:buClr>
                <a:srgbClr val="3891A7"/>
              </a:buClr>
              <a:buFont typeface="Verdana"/>
              <a:buChar char="◦"/>
              <a:tabLst>
                <a:tab pos="568960" algn="l"/>
                <a:tab pos="569595" algn="l"/>
              </a:tabLst>
              <a:defRPr/>
            </a:pPr>
            <a:r>
              <a:rPr sz="1900" spc="-5" dirty="0">
                <a:solidFill>
                  <a:schemeClr val="tx2">
                    <a:lumMod val="75000"/>
                  </a:schemeClr>
                </a:solidFill>
                <a:latin typeface="Times New Roman" panose="02020603050405020304" pitchFamily="18" charset="0"/>
                <a:cs typeface="Times New Roman" panose="02020603050405020304" pitchFamily="18" charset="0"/>
              </a:rPr>
              <a:t>Events/Publications</a:t>
            </a:r>
            <a:endParaRPr sz="1900" dirty="0">
              <a:solidFill>
                <a:schemeClr val="tx2">
                  <a:lumMod val="75000"/>
                </a:schemeClr>
              </a:solidFill>
              <a:latin typeface="Times New Roman" panose="02020603050405020304" pitchFamily="18" charset="0"/>
              <a:cs typeface="Times New Roman" panose="02020603050405020304" pitchFamily="18" charset="0"/>
            </a:endParaRPr>
          </a:p>
          <a:p>
            <a:pPr marL="568960" lvl="1" indent="-236220">
              <a:spcBef>
                <a:spcPts val="280"/>
              </a:spcBef>
              <a:buClr>
                <a:srgbClr val="3891A7"/>
              </a:buClr>
              <a:buFont typeface="Verdana"/>
              <a:buChar char="◦"/>
              <a:tabLst>
                <a:tab pos="568960" algn="l"/>
                <a:tab pos="569595" algn="l"/>
              </a:tabLst>
              <a:defRPr/>
            </a:pPr>
            <a:r>
              <a:rPr sz="1900" spc="-5" dirty="0">
                <a:solidFill>
                  <a:schemeClr val="tx2">
                    <a:lumMod val="75000"/>
                  </a:schemeClr>
                </a:solidFill>
                <a:latin typeface="Times New Roman" panose="02020603050405020304" pitchFamily="18" charset="0"/>
                <a:cs typeface="Times New Roman" panose="02020603050405020304" pitchFamily="18" charset="0"/>
              </a:rPr>
              <a:t>Market/Marketing</a:t>
            </a:r>
            <a:r>
              <a:rPr sz="1900" spc="-140" dirty="0">
                <a:solidFill>
                  <a:schemeClr val="tx2">
                    <a:lumMod val="75000"/>
                  </a:schemeClr>
                </a:solidFill>
                <a:latin typeface="Times New Roman" panose="02020603050405020304" pitchFamily="18" charset="0"/>
                <a:cs typeface="Times New Roman" panose="02020603050405020304" pitchFamily="18" charset="0"/>
              </a:rPr>
              <a:t> </a:t>
            </a:r>
            <a:r>
              <a:rPr sz="1900" spc="-5" dirty="0">
                <a:solidFill>
                  <a:schemeClr val="tx2">
                    <a:lumMod val="75000"/>
                  </a:schemeClr>
                </a:solidFill>
                <a:latin typeface="Times New Roman" panose="02020603050405020304" pitchFamily="18" charset="0"/>
                <a:cs typeface="Times New Roman" panose="02020603050405020304" pitchFamily="18" charset="0"/>
              </a:rPr>
              <a:t>Research</a:t>
            </a:r>
            <a:endParaRPr sz="1900" dirty="0">
              <a:solidFill>
                <a:schemeClr val="tx2">
                  <a:lumMod val="75000"/>
                </a:schemeClr>
              </a:solidFill>
              <a:latin typeface="Times New Roman" panose="02020603050405020304" pitchFamily="18" charset="0"/>
              <a:cs typeface="Times New Roman" panose="02020603050405020304" pitchFamily="18" charset="0"/>
            </a:endParaRPr>
          </a:p>
          <a:p>
            <a:pPr marL="294640" indent="-281940">
              <a:spcBef>
                <a:spcPts val="140"/>
              </a:spcBef>
              <a:buClr>
                <a:srgbClr val="3891A7"/>
              </a:buClr>
              <a:buSzPct val="78571"/>
              <a:buFont typeface="Wingdings 2"/>
              <a:buChar char=""/>
              <a:tabLst>
                <a:tab pos="294005" algn="l"/>
                <a:tab pos="294640" algn="l"/>
              </a:tabLst>
              <a:defRPr/>
            </a:pPr>
            <a:r>
              <a:rPr sz="2100" dirty="0">
                <a:solidFill>
                  <a:schemeClr val="tx2">
                    <a:lumMod val="75000"/>
                  </a:schemeClr>
                </a:solidFill>
                <a:latin typeface="Times New Roman" panose="02020603050405020304" pitchFamily="18" charset="0"/>
                <a:cs typeface="Times New Roman" panose="02020603050405020304" pitchFamily="18" charset="0"/>
              </a:rPr>
              <a:t>Regulatory Agencies/Industry</a:t>
            </a:r>
            <a:r>
              <a:rPr sz="2100" spc="-350" dirty="0">
                <a:solidFill>
                  <a:schemeClr val="tx2">
                    <a:lumMod val="75000"/>
                  </a:schemeClr>
                </a:solidFill>
                <a:latin typeface="Times New Roman" panose="02020603050405020304" pitchFamily="18" charset="0"/>
                <a:cs typeface="Times New Roman" panose="02020603050405020304" pitchFamily="18" charset="0"/>
              </a:rPr>
              <a:t> </a:t>
            </a:r>
            <a:r>
              <a:rPr sz="2100" spc="-5" dirty="0">
                <a:solidFill>
                  <a:schemeClr val="tx2">
                    <a:lumMod val="75000"/>
                  </a:schemeClr>
                </a:solidFill>
                <a:latin typeface="Times New Roman" panose="02020603050405020304" pitchFamily="18" charset="0"/>
                <a:cs typeface="Times New Roman" panose="02020603050405020304" pitchFamily="18" charset="0"/>
              </a:rPr>
              <a:t>Associations</a:t>
            </a:r>
            <a:endParaRPr sz="2100" dirty="0">
              <a:solidFill>
                <a:schemeClr val="tx2">
                  <a:lumMod val="75000"/>
                </a:schemeClr>
              </a:solidFill>
              <a:latin typeface="Times New Roman" panose="02020603050405020304" pitchFamily="18" charset="0"/>
              <a:cs typeface="Times New Roman" panose="02020603050405020304" pitchFamily="18" charset="0"/>
            </a:endParaRPr>
          </a:p>
          <a:p>
            <a:pPr marL="568960" lvl="1" indent="-236220">
              <a:spcBef>
                <a:spcPts val="160"/>
              </a:spcBef>
              <a:buClr>
                <a:srgbClr val="3891A7"/>
              </a:buClr>
              <a:buFont typeface="Verdana"/>
              <a:buChar char="◦"/>
              <a:tabLst>
                <a:tab pos="568960" algn="l"/>
                <a:tab pos="569595" algn="l"/>
              </a:tabLst>
              <a:defRPr/>
            </a:pPr>
            <a:r>
              <a:rPr sz="1900" dirty="0">
                <a:solidFill>
                  <a:schemeClr val="tx2">
                    <a:lumMod val="75000"/>
                  </a:schemeClr>
                </a:solidFill>
                <a:latin typeface="Times New Roman" panose="02020603050405020304" pitchFamily="18" charset="0"/>
                <a:cs typeface="Times New Roman" panose="02020603050405020304" pitchFamily="18" charset="0"/>
              </a:rPr>
              <a:t>Philippine </a:t>
            </a:r>
            <a:r>
              <a:rPr sz="1900" spc="-10" dirty="0">
                <a:solidFill>
                  <a:schemeClr val="tx2">
                    <a:lumMod val="75000"/>
                  </a:schemeClr>
                </a:solidFill>
                <a:latin typeface="Times New Roman" panose="02020603050405020304" pitchFamily="18" charset="0"/>
                <a:cs typeface="Times New Roman" panose="02020603050405020304" pitchFamily="18" charset="0"/>
              </a:rPr>
              <a:t>Marketing</a:t>
            </a:r>
            <a:r>
              <a:rPr sz="1900" spc="-280" dirty="0">
                <a:solidFill>
                  <a:schemeClr val="tx2">
                    <a:lumMod val="75000"/>
                  </a:schemeClr>
                </a:solidFill>
                <a:latin typeface="Times New Roman" panose="02020603050405020304" pitchFamily="18" charset="0"/>
                <a:cs typeface="Times New Roman" panose="02020603050405020304" pitchFamily="18" charset="0"/>
              </a:rPr>
              <a:t> </a:t>
            </a:r>
            <a:r>
              <a:rPr sz="1900" spc="-5" dirty="0">
                <a:solidFill>
                  <a:schemeClr val="tx2">
                    <a:lumMod val="75000"/>
                  </a:schemeClr>
                </a:solidFill>
                <a:latin typeface="Times New Roman" panose="02020603050405020304" pitchFamily="18" charset="0"/>
                <a:cs typeface="Times New Roman" panose="02020603050405020304" pitchFamily="18" charset="0"/>
              </a:rPr>
              <a:t>Association</a:t>
            </a:r>
            <a:endParaRPr sz="1900" dirty="0">
              <a:solidFill>
                <a:schemeClr val="tx2">
                  <a:lumMod val="75000"/>
                </a:schemeClr>
              </a:solidFill>
              <a:latin typeface="Times New Roman" panose="02020603050405020304" pitchFamily="18" charset="0"/>
              <a:cs typeface="Times New Roman" panose="02020603050405020304" pitchFamily="18" charset="0"/>
            </a:endParaRPr>
          </a:p>
          <a:p>
            <a:pPr marL="568960" lvl="1" indent="-236220">
              <a:spcBef>
                <a:spcPts val="140"/>
              </a:spcBef>
              <a:buClr>
                <a:srgbClr val="3891A7"/>
              </a:buClr>
              <a:buFont typeface="Verdana"/>
              <a:buChar char="◦"/>
              <a:tabLst>
                <a:tab pos="568960" algn="l"/>
                <a:tab pos="569595" algn="l"/>
              </a:tabLst>
              <a:defRPr/>
            </a:pPr>
            <a:r>
              <a:rPr sz="1900" spc="-5" dirty="0">
                <a:solidFill>
                  <a:schemeClr val="tx2">
                    <a:lumMod val="75000"/>
                  </a:schemeClr>
                </a:solidFill>
                <a:latin typeface="Times New Roman" panose="02020603050405020304" pitchFamily="18" charset="0"/>
                <a:cs typeface="Times New Roman" panose="02020603050405020304" pitchFamily="18" charset="0"/>
              </a:rPr>
              <a:t>Ad</a:t>
            </a:r>
            <a:r>
              <a:rPr sz="1900" spc="-80" dirty="0">
                <a:solidFill>
                  <a:schemeClr val="tx2">
                    <a:lumMod val="75000"/>
                  </a:schemeClr>
                </a:solidFill>
                <a:latin typeface="Times New Roman" panose="02020603050405020304" pitchFamily="18" charset="0"/>
                <a:cs typeface="Times New Roman" panose="02020603050405020304" pitchFamily="18" charset="0"/>
              </a:rPr>
              <a:t> </a:t>
            </a:r>
            <a:r>
              <a:rPr sz="1900" spc="-10" dirty="0">
                <a:solidFill>
                  <a:schemeClr val="tx2">
                    <a:lumMod val="75000"/>
                  </a:schemeClr>
                </a:solidFill>
                <a:latin typeface="Times New Roman" panose="02020603050405020304" pitchFamily="18" charset="0"/>
                <a:cs typeface="Times New Roman" panose="02020603050405020304" pitchFamily="18" charset="0"/>
              </a:rPr>
              <a:t>Board</a:t>
            </a:r>
            <a:endParaRPr sz="1900" dirty="0">
              <a:solidFill>
                <a:schemeClr val="tx2">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a:extLst>
              <a:ext uri="{FF2B5EF4-FFF2-40B4-BE49-F238E27FC236}">
                <a16:creationId xmlns:a16="http://schemas.microsoft.com/office/drawing/2014/main" id="{A7B77610-8B51-4B60-90CB-92ECF8A70C60}"/>
              </a:ext>
            </a:extLst>
          </p:cNvPr>
          <p:cNvSpPr>
            <a:spLocks noChangeArrowheads="1"/>
          </p:cNvSpPr>
          <p:nvPr/>
        </p:nvSpPr>
        <p:spPr bwMode="auto">
          <a:xfrm>
            <a:off x="457200" y="381000"/>
            <a:ext cx="8305800"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lnSpc>
                <a:spcPct val="115000"/>
              </a:lnSpc>
            </a:pPr>
            <a:r>
              <a:rPr lang="en-US" altLang="en-US" sz="3200">
                <a:latin typeface="Times New Roman" panose="02020603050405020304" pitchFamily="18" charset="0"/>
                <a:cs typeface="Times New Roman" panose="02020603050405020304" pitchFamily="18" charset="0"/>
              </a:rPr>
              <a:t>In the case of students who started their practicum late, they will be allowed to have their  practicum in the same company as their other classmates’ who are already finished with their Pracfolio, </a:t>
            </a:r>
            <a:r>
              <a:rPr lang="en-US" altLang="en-US" sz="3200" b="1" i="1">
                <a:latin typeface="Times New Roman" panose="02020603050405020304" pitchFamily="18" charset="0"/>
                <a:cs typeface="Times New Roman" panose="02020603050405020304" pitchFamily="18" charset="0"/>
              </a:rPr>
              <a:t>provided</a:t>
            </a:r>
            <a:r>
              <a:rPr lang="en-US" altLang="en-US" sz="3200">
                <a:latin typeface="Times New Roman" panose="02020603050405020304" pitchFamily="18" charset="0"/>
                <a:cs typeface="Times New Roman" panose="02020603050405020304" pitchFamily="18" charset="0"/>
              </a:rPr>
              <a:t> their modular reports will have  substantial value-added to their classmates’ submitted reports, especially in cases where these students will be handled by different advisers.</a:t>
            </a:r>
          </a:p>
          <a:p>
            <a:r>
              <a:rPr lang="en-US" altLang="en-US" sz="3200">
                <a:solidFill>
                  <a:srgbClr val="000000"/>
                </a:solidFill>
                <a:latin typeface="Times New Roman" panose="02020603050405020304" pitchFamily="18" charset="0"/>
                <a:cs typeface="Times New Roman" panose="02020603050405020304" pitchFamily="18" charset="0"/>
              </a:rPr>
              <a:t> </a:t>
            </a:r>
            <a:endParaRPr lang="en-US" altLang="en-US" sz="3200">
              <a:latin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9507EE-83EA-4015-90AF-C2C8A5323724}"/>
              </a:ext>
            </a:extLst>
          </p:cNvPr>
          <p:cNvSpPr>
            <a:spLocks noGrp="1"/>
          </p:cNvSpPr>
          <p:nvPr>
            <p:ph type="title"/>
          </p:nvPr>
        </p:nvSpPr>
        <p:spPr>
          <a:xfrm>
            <a:off x="1371600" y="1295400"/>
            <a:ext cx="6400800" cy="4191000"/>
          </a:xfrm>
        </p:spPr>
        <p:txBody>
          <a:bodyPr rtlCol="0">
            <a:normAutofit/>
          </a:bodyPr>
          <a:lstStyle/>
          <a:p>
            <a:pPr eaLnBrk="1" fontAlgn="auto" hangingPunct="1">
              <a:spcAft>
                <a:spcPts val="0"/>
              </a:spcAft>
              <a:defRPr/>
            </a:pPr>
            <a:r>
              <a:rPr lang="en-US" sz="3200" dirty="0">
                <a:solidFill>
                  <a:schemeClr val="tx2">
                    <a:lumMod val="75000"/>
                  </a:schemeClr>
                </a:solidFill>
                <a:latin typeface="Times New Roman" panose="02020603050405020304" pitchFamily="18" charset="0"/>
                <a:cs typeface="Times New Roman" panose="02020603050405020304" pitchFamily="18" charset="0"/>
              </a:rPr>
              <a:t>Actually, we now have MOA with more than 400 companies both private and government institutions </a:t>
            </a:r>
            <a:br>
              <a:rPr lang="en-US" sz="3200" dirty="0">
                <a:solidFill>
                  <a:schemeClr val="tx2">
                    <a:lumMod val="75000"/>
                  </a:schemeClr>
                </a:solidFill>
                <a:latin typeface="Times New Roman" panose="02020603050405020304" pitchFamily="18" charset="0"/>
                <a:cs typeface="Times New Roman" panose="02020603050405020304" pitchFamily="18" charset="0"/>
              </a:rPr>
            </a:br>
            <a:r>
              <a:rPr lang="en-US" sz="3200" dirty="0">
                <a:solidFill>
                  <a:schemeClr val="tx2">
                    <a:lumMod val="75000"/>
                  </a:schemeClr>
                </a:solidFill>
                <a:latin typeface="Times New Roman" panose="02020603050405020304" pitchFamily="18" charset="0"/>
                <a:cs typeface="Times New Roman" panose="02020603050405020304" pitchFamily="18" charset="0"/>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B2EC5C-DE79-4520-BBBD-152535CFA28C}"/>
              </a:ext>
            </a:extLst>
          </p:cNvPr>
          <p:cNvSpPr>
            <a:spLocks noGrp="1"/>
          </p:cNvSpPr>
          <p:nvPr>
            <p:ph type="title"/>
          </p:nvPr>
        </p:nvSpPr>
        <p:spPr>
          <a:xfrm>
            <a:off x="685800" y="1295400"/>
            <a:ext cx="7924800" cy="4191000"/>
          </a:xfrm>
        </p:spPr>
        <p:txBody>
          <a:bodyPr rtlCol="0">
            <a:normAutofit/>
          </a:bodyPr>
          <a:lstStyle/>
          <a:p>
            <a:pPr eaLnBrk="1" fontAlgn="auto" hangingPunct="1">
              <a:spcAft>
                <a:spcPts val="0"/>
              </a:spcAft>
              <a:defRPr/>
            </a:pPr>
            <a:r>
              <a:rPr lang="en-US" sz="3200" dirty="0">
                <a:solidFill>
                  <a:schemeClr val="tx2">
                    <a:lumMod val="75000"/>
                  </a:schemeClr>
                </a:solidFill>
                <a:latin typeface="Times New Roman" panose="02020603050405020304" pitchFamily="18" charset="0"/>
                <a:cs typeface="Times New Roman" panose="02020603050405020304" pitchFamily="18" charset="0"/>
              </a:rPr>
              <a:t>That’s from Aboitiz, , BPI, BSP, </a:t>
            </a:r>
            <a:r>
              <a:rPr lang="en-US" sz="3200" dirty="0" err="1">
                <a:solidFill>
                  <a:schemeClr val="tx2">
                    <a:lumMod val="75000"/>
                  </a:schemeClr>
                </a:solidFill>
                <a:latin typeface="Times New Roman" panose="02020603050405020304" pitchFamily="18" charset="0"/>
                <a:cs typeface="Times New Roman" panose="02020603050405020304" pitchFamily="18" charset="0"/>
              </a:rPr>
              <a:t>Coca-cola</a:t>
            </a:r>
            <a:r>
              <a:rPr lang="en-US" sz="3200" dirty="0">
                <a:solidFill>
                  <a:schemeClr val="tx2">
                    <a:lumMod val="75000"/>
                  </a:schemeClr>
                </a:solidFill>
                <a:latin typeface="Times New Roman" panose="02020603050405020304" pitchFamily="18" charset="0"/>
                <a:cs typeface="Times New Roman" panose="02020603050405020304" pitchFamily="18" charset="0"/>
              </a:rPr>
              <a:t>, Globe, JG Summit, Jollibee, </a:t>
            </a:r>
            <a:r>
              <a:rPr lang="en-US" sz="3200" dirty="0" err="1">
                <a:solidFill>
                  <a:schemeClr val="tx2">
                    <a:lumMod val="75000"/>
                  </a:schemeClr>
                </a:solidFill>
                <a:latin typeface="Times New Roman" panose="02020603050405020304" pitchFamily="18" charset="0"/>
                <a:cs typeface="Times New Roman" panose="02020603050405020304" pitchFamily="18" charset="0"/>
              </a:rPr>
              <a:t>Pepsi-cola</a:t>
            </a:r>
            <a:r>
              <a:rPr lang="en-US" sz="3200" dirty="0">
                <a:solidFill>
                  <a:schemeClr val="tx2">
                    <a:lumMod val="75000"/>
                  </a:schemeClr>
                </a:solidFill>
                <a:latin typeface="Times New Roman" panose="02020603050405020304" pitchFamily="18" charset="0"/>
                <a:cs typeface="Times New Roman" panose="02020603050405020304" pitchFamily="18" charset="0"/>
              </a:rPr>
              <a:t>, SM, Robinsons, </a:t>
            </a:r>
            <a:r>
              <a:rPr lang="en-US" sz="3200" dirty="0" err="1">
                <a:solidFill>
                  <a:schemeClr val="tx2">
                    <a:lumMod val="75000"/>
                  </a:schemeClr>
                </a:solidFill>
                <a:latin typeface="Times New Roman" panose="02020603050405020304" pitchFamily="18" charset="0"/>
                <a:cs typeface="Times New Roman" panose="02020603050405020304" pitchFamily="18" charset="0"/>
              </a:rPr>
              <a:t>Zuellig</a:t>
            </a:r>
            <a:r>
              <a:rPr lang="en-US" sz="3200" dirty="0">
                <a:solidFill>
                  <a:schemeClr val="tx2">
                    <a:lumMod val="75000"/>
                  </a:schemeClr>
                </a:solidFill>
                <a:latin typeface="Times New Roman" panose="02020603050405020304" pitchFamily="18" charset="0"/>
                <a:cs typeface="Times New Roman" panose="02020603050405020304" pitchFamily="18" charset="0"/>
              </a:rPr>
              <a:t> among others</a:t>
            </a:r>
            <a:br>
              <a:rPr lang="en-US" sz="3200" dirty="0">
                <a:solidFill>
                  <a:schemeClr val="tx2">
                    <a:lumMod val="75000"/>
                  </a:schemeClr>
                </a:solidFill>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29DF0A-DFE4-4C50-BD22-A1F90F215DC3}"/>
              </a:ext>
            </a:extLst>
          </p:cNvPr>
          <p:cNvSpPr>
            <a:spLocks noGrp="1"/>
          </p:cNvSpPr>
          <p:nvPr>
            <p:ph type="title"/>
          </p:nvPr>
        </p:nvSpPr>
        <p:spPr>
          <a:xfrm>
            <a:off x="304800" y="1295400"/>
            <a:ext cx="8534400" cy="3810000"/>
          </a:xfrm>
        </p:spPr>
        <p:txBody>
          <a:bodyPr rtlCol="0">
            <a:noAutofit/>
          </a:bodyPr>
          <a:lstStyle/>
          <a:p>
            <a:pPr eaLnBrk="1" fontAlgn="auto" hangingPunct="1">
              <a:spcAft>
                <a:spcPts val="0"/>
              </a:spcAft>
              <a:defRPr/>
            </a:pPr>
            <a:r>
              <a:rPr lang="en-US" sz="3200" dirty="0">
                <a:solidFill>
                  <a:schemeClr val="tx2">
                    <a:lumMod val="75000"/>
                  </a:schemeClr>
                </a:solidFill>
                <a:latin typeface="Times New Roman" panose="02020603050405020304" pitchFamily="18" charset="0"/>
                <a:cs typeface="Times New Roman" panose="02020603050405020304" pitchFamily="18" charset="0"/>
              </a:rPr>
              <a:t>This means that you can just choose from among these companies with existing MOA with UST,  </a:t>
            </a:r>
            <a:br>
              <a:rPr lang="en-US" sz="3200" dirty="0">
                <a:solidFill>
                  <a:schemeClr val="tx2">
                    <a:lumMod val="75000"/>
                  </a:schemeClr>
                </a:solidFill>
                <a:latin typeface="Times New Roman" panose="02020603050405020304" pitchFamily="18" charset="0"/>
                <a:cs typeface="Times New Roman" panose="02020603050405020304" pitchFamily="18" charset="0"/>
              </a:rPr>
            </a:br>
            <a:r>
              <a:rPr lang="en-US" sz="3200" dirty="0">
                <a:solidFill>
                  <a:schemeClr val="tx2">
                    <a:lumMod val="75000"/>
                  </a:schemeClr>
                </a:solidFill>
                <a:latin typeface="Times New Roman" panose="02020603050405020304" pitchFamily="18" charset="0"/>
                <a:cs typeface="Times New Roman" panose="02020603050405020304" pitchFamily="18" charset="0"/>
              </a:rPr>
              <a:t>WHO MAY BE OFFERING ONLINE PRACTICUM PROGRAM </a:t>
            </a:r>
            <a:br>
              <a:rPr lang="en-US" sz="3200" dirty="0">
                <a:solidFill>
                  <a:schemeClr val="tx2">
                    <a:lumMod val="75000"/>
                  </a:schemeClr>
                </a:solidFill>
                <a:latin typeface="Times New Roman" panose="02020603050405020304" pitchFamily="18" charset="0"/>
                <a:cs typeface="Times New Roman" panose="02020603050405020304" pitchFamily="18" charset="0"/>
              </a:rPr>
            </a:br>
            <a:r>
              <a:rPr lang="en-US" sz="3200" dirty="0">
                <a:solidFill>
                  <a:schemeClr val="tx2">
                    <a:lumMod val="75000"/>
                  </a:schemeClr>
                </a:solidFill>
                <a:latin typeface="Times New Roman" panose="02020603050405020304" pitchFamily="18" charset="0"/>
                <a:cs typeface="Times New Roman" panose="02020603050405020304" pitchFamily="18" charset="0"/>
              </a:rPr>
              <a:t>given this current situation, </a:t>
            </a:r>
            <a:br>
              <a:rPr lang="en-US" sz="3200" dirty="0">
                <a:solidFill>
                  <a:schemeClr val="tx2">
                    <a:lumMod val="75000"/>
                  </a:schemeClr>
                </a:solidFill>
                <a:latin typeface="Times New Roman" panose="02020603050405020304" pitchFamily="18" charset="0"/>
                <a:cs typeface="Times New Roman" panose="02020603050405020304" pitchFamily="18" charset="0"/>
              </a:rPr>
            </a:br>
            <a:r>
              <a:rPr lang="en-US" sz="3200" dirty="0">
                <a:solidFill>
                  <a:schemeClr val="tx2">
                    <a:lumMod val="75000"/>
                  </a:schemeClr>
                </a:solidFill>
                <a:latin typeface="Times New Roman" panose="02020603050405020304" pitchFamily="18" charset="0"/>
                <a:cs typeface="Times New Roman" panose="02020603050405020304" pitchFamily="18" charset="0"/>
              </a:rPr>
              <a:t/>
            </a:r>
            <a:br>
              <a:rPr lang="en-US" sz="3200" dirty="0">
                <a:solidFill>
                  <a:schemeClr val="tx2">
                    <a:lumMod val="75000"/>
                  </a:schemeClr>
                </a:solidFill>
                <a:latin typeface="Times New Roman" panose="02020603050405020304" pitchFamily="18" charset="0"/>
                <a:cs typeface="Times New Roman" panose="02020603050405020304" pitchFamily="18" charset="0"/>
              </a:rPr>
            </a:br>
            <a:r>
              <a:rPr lang="en-US" sz="3200" dirty="0">
                <a:solidFill>
                  <a:schemeClr val="tx2">
                    <a:lumMod val="75000"/>
                  </a:schemeClr>
                </a:solidFill>
                <a:latin typeface="Times New Roman" panose="02020603050405020304" pitchFamily="18" charset="0"/>
                <a:cs typeface="Times New Roman" panose="02020603050405020304" pitchFamily="18" charset="0"/>
              </a:rPr>
              <a:t>otherwise you will have to look for a company </a:t>
            </a:r>
            <a:br>
              <a:rPr lang="en-US" sz="3200" dirty="0">
                <a:solidFill>
                  <a:schemeClr val="tx2">
                    <a:lumMod val="75000"/>
                  </a:schemeClr>
                </a:solidFill>
                <a:latin typeface="Times New Roman" panose="02020603050405020304" pitchFamily="18" charset="0"/>
                <a:cs typeface="Times New Roman" panose="02020603050405020304" pitchFamily="18" charset="0"/>
              </a:rPr>
            </a:br>
            <a:r>
              <a:rPr lang="en-US" sz="3200" dirty="0">
                <a:solidFill>
                  <a:schemeClr val="tx2">
                    <a:lumMod val="75000"/>
                  </a:schemeClr>
                </a:solidFill>
                <a:latin typeface="Times New Roman" panose="02020603050405020304" pitchFamily="18" charset="0"/>
                <a:cs typeface="Times New Roman" panose="02020603050405020304" pitchFamily="18" charset="0"/>
              </a:rPr>
              <a:t>WHO WILL ACCEPT YOU </a:t>
            </a:r>
            <a:br>
              <a:rPr lang="en-US" sz="3200" dirty="0">
                <a:solidFill>
                  <a:schemeClr val="tx2">
                    <a:lumMod val="75000"/>
                  </a:schemeClr>
                </a:solidFill>
                <a:latin typeface="Times New Roman" panose="02020603050405020304" pitchFamily="18" charset="0"/>
                <a:cs typeface="Times New Roman" panose="02020603050405020304" pitchFamily="18" charset="0"/>
              </a:rPr>
            </a:br>
            <a:r>
              <a:rPr lang="en-US" sz="3200" dirty="0">
                <a:solidFill>
                  <a:schemeClr val="tx2">
                    <a:lumMod val="75000"/>
                  </a:schemeClr>
                </a:solidFill>
                <a:latin typeface="Times New Roman" panose="02020603050405020304" pitchFamily="18" charset="0"/>
                <a:cs typeface="Times New Roman" panose="02020603050405020304" pitchFamily="18" charset="0"/>
              </a:rPr>
              <a:t>AND WILL  SIGN  TO OUR </a:t>
            </a:r>
            <a:br>
              <a:rPr lang="en-US" sz="3200" dirty="0">
                <a:solidFill>
                  <a:schemeClr val="tx2">
                    <a:lumMod val="75000"/>
                  </a:schemeClr>
                </a:solidFill>
                <a:latin typeface="Times New Roman" panose="02020603050405020304" pitchFamily="18" charset="0"/>
                <a:cs typeface="Times New Roman" panose="02020603050405020304" pitchFamily="18" charset="0"/>
              </a:rPr>
            </a:br>
            <a:r>
              <a:rPr lang="en-US" sz="3200" dirty="0">
                <a:solidFill>
                  <a:schemeClr val="tx2">
                    <a:lumMod val="75000"/>
                  </a:schemeClr>
                </a:solidFill>
                <a:latin typeface="Times New Roman" panose="02020603050405020304" pitchFamily="18" charset="0"/>
                <a:cs typeface="Times New Roman" panose="02020603050405020304" pitchFamily="18" charset="0"/>
              </a:rPr>
              <a:t>PRACTICUM ENGAGAGEMENT CONFORME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a:extLst>
              <a:ext uri="{FF2B5EF4-FFF2-40B4-BE49-F238E27FC236}">
                <a16:creationId xmlns:a16="http://schemas.microsoft.com/office/drawing/2014/main" id="{E8F61761-E99C-4101-9422-ACEEFD709A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416050"/>
            <a:ext cx="7875588"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itle 3">
            <a:extLst>
              <a:ext uri="{FF2B5EF4-FFF2-40B4-BE49-F238E27FC236}">
                <a16:creationId xmlns:a16="http://schemas.microsoft.com/office/drawing/2014/main" id="{22597D06-0958-4321-B79A-DD34D25D81FC}"/>
              </a:ext>
            </a:extLst>
          </p:cNvPr>
          <p:cNvSpPr>
            <a:spLocks noGrp="1"/>
          </p:cNvSpPr>
          <p:nvPr>
            <p:ph type="title"/>
          </p:nvPr>
        </p:nvSpPr>
        <p:spPr>
          <a:xfrm>
            <a:off x="628650" y="1277938"/>
            <a:ext cx="8443913" cy="4419600"/>
          </a:xfrm>
        </p:spPr>
        <p:txBody>
          <a:bodyPr/>
          <a:lstStyle/>
          <a:p>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a:extLst>
              <a:ext uri="{FF2B5EF4-FFF2-40B4-BE49-F238E27FC236}">
                <a16:creationId xmlns:a16="http://schemas.microsoft.com/office/drawing/2014/main" id="{5A3D1738-FD16-42D3-A769-7A52FA9AF27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524000"/>
            <a:ext cx="7913688"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itle 1">
            <a:extLst>
              <a:ext uri="{FF2B5EF4-FFF2-40B4-BE49-F238E27FC236}">
                <a16:creationId xmlns:a16="http://schemas.microsoft.com/office/drawing/2014/main" id="{C0429A29-76A3-4536-A7C1-32DD8DE9B86D}"/>
              </a:ext>
            </a:extLst>
          </p:cNvPr>
          <p:cNvSpPr>
            <a:spLocks noGrp="1"/>
          </p:cNvSpPr>
          <p:nvPr>
            <p:ph type="title"/>
          </p:nvPr>
        </p:nvSpPr>
        <p:spPr>
          <a:xfrm>
            <a:off x="628650" y="1131888"/>
            <a:ext cx="8515350" cy="4506912"/>
          </a:xfrm>
        </p:spPr>
        <p:txBody>
          <a:bodyPr/>
          <a:lstStyle/>
          <a:p>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bject 14">
            <a:extLst>
              <a:ext uri="{FF2B5EF4-FFF2-40B4-BE49-F238E27FC236}">
                <a16:creationId xmlns:a16="http://schemas.microsoft.com/office/drawing/2014/main" id="{ECCD77F2-207D-42D9-9A67-7AB49EC921D1}"/>
              </a:ext>
            </a:extLst>
          </p:cNvPr>
          <p:cNvSpPr>
            <a:spLocks noChangeArrowheads="1"/>
          </p:cNvSpPr>
          <p:nvPr/>
        </p:nvSpPr>
        <p:spPr bwMode="auto">
          <a:xfrm>
            <a:off x="4918075" y="127000"/>
            <a:ext cx="882650" cy="12223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5" name="object 15">
            <a:extLst>
              <a:ext uri="{FF2B5EF4-FFF2-40B4-BE49-F238E27FC236}">
                <a16:creationId xmlns:a16="http://schemas.microsoft.com/office/drawing/2014/main" id="{762DC619-9A88-4056-BBAF-EA96EF1387CA}"/>
              </a:ext>
            </a:extLst>
          </p:cNvPr>
          <p:cNvSpPr txBox="1">
            <a:spLocks noGrp="1"/>
          </p:cNvSpPr>
          <p:nvPr>
            <p:ph type="title"/>
          </p:nvPr>
        </p:nvSpPr>
        <p:spPr>
          <a:xfrm>
            <a:off x="1163638" y="379413"/>
            <a:ext cx="7629525" cy="666750"/>
          </a:xfrm>
        </p:spPr>
        <p:txBody>
          <a:bodyPr lIns="0" tIns="0" rIns="0" bIns="0" rtlCol="0">
            <a:spAutoFit/>
          </a:bodyPr>
          <a:lstStyle/>
          <a:p>
            <a:pPr marL="12700" eaLnBrk="1" fontAlgn="auto" hangingPunct="1">
              <a:spcAft>
                <a:spcPts val="0"/>
              </a:spcAft>
              <a:tabLst>
                <a:tab pos="7616825" algn="l"/>
              </a:tabLst>
              <a:defRPr/>
            </a:pPr>
            <a:r>
              <a:rPr sz="4300" u="sng" dirty="0">
                <a:latin typeface="Times New Roman" panose="02020603050405020304" pitchFamily="18" charset="0"/>
                <a:cs typeface="Times New Roman" panose="02020603050405020304" pitchFamily="18" charset="0"/>
              </a:rPr>
              <a:t>What </a:t>
            </a:r>
            <a:r>
              <a:rPr sz="4300" u="sng" spc="-5" dirty="0">
                <a:latin typeface="Times New Roman" panose="02020603050405020304" pitchFamily="18" charset="0"/>
                <a:cs typeface="Times New Roman" panose="02020603050405020304" pitchFamily="18" charset="0"/>
              </a:rPr>
              <a:t>is</a:t>
            </a:r>
            <a:r>
              <a:rPr sz="4300" u="sng" spc="-95" dirty="0">
                <a:latin typeface="Times New Roman" panose="02020603050405020304" pitchFamily="18" charset="0"/>
                <a:cs typeface="Times New Roman" panose="02020603050405020304" pitchFamily="18" charset="0"/>
              </a:rPr>
              <a:t> </a:t>
            </a:r>
            <a:r>
              <a:rPr sz="4300" u="sng" dirty="0">
                <a:latin typeface="Times New Roman" panose="02020603050405020304" pitchFamily="18" charset="0"/>
                <a:cs typeface="Times New Roman" panose="02020603050405020304" pitchFamily="18" charset="0"/>
              </a:rPr>
              <a:t>Practicum?	</a:t>
            </a:r>
          </a:p>
        </p:txBody>
      </p:sp>
      <p:sp>
        <p:nvSpPr>
          <p:cNvPr id="10244" name="object 16">
            <a:extLst>
              <a:ext uri="{FF2B5EF4-FFF2-40B4-BE49-F238E27FC236}">
                <a16:creationId xmlns:a16="http://schemas.microsoft.com/office/drawing/2014/main" id="{64A4B01B-4BA8-4205-84F4-40E2B9626BF7}"/>
              </a:ext>
            </a:extLst>
          </p:cNvPr>
          <p:cNvSpPr txBox="1">
            <a:spLocks noChangeArrowheads="1"/>
          </p:cNvSpPr>
          <p:nvPr/>
        </p:nvSpPr>
        <p:spPr bwMode="auto">
          <a:xfrm>
            <a:off x="1306513" y="1328738"/>
            <a:ext cx="6757987"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293688" algn="l"/>
              </a:tabLst>
              <a:defRPr>
                <a:solidFill>
                  <a:schemeClr val="tx1"/>
                </a:solidFill>
                <a:latin typeface="Tahoma" panose="020B0604030504040204" pitchFamily="34" charset="0"/>
                <a:cs typeface="Arial" panose="020B0604020202020204" pitchFamily="34" charset="0"/>
              </a:defRPr>
            </a:lvl1pPr>
            <a:lvl2pPr marL="742950" indent="-285750">
              <a:tabLst>
                <a:tab pos="293688" algn="l"/>
              </a:tabLst>
              <a:defRPr>
                <a:solidFill>
                  <a:schemeClr val="tx1"/>
                </a:solidFill>
                <a:latin typeface="Tahoma" panose="020B0604030504040204" pitchFamily="34" charset="0"/>
                <a:cs typeface="Arial" panose="020B0604020202020204" pitchFamily="34" charset="0"/>
              </a:defRPr>
            </a:lvl2pPr>
            <a:lvl3pPr marL="1143000" indent="-228600">
              <a:tabLst>
                <a:tab pos="293688" algn="l"/>
              </a:tabLst>
              <a:defRPr>
                <a:solidFill>
                  <a:schemeClr val="tx1"/>
                </a:solidFill>
                <a:latin typeface="Tahoma" panose="020B0604030504040204" pitchFamily="34" charset="0"/>
                <a:cs typeface="Arial" panose="020B0604020202020204" pitchFamily="34" charset="0"/>
              </a:defRPr>
            </a:lvl3pPr>
            <a:lvl4pPr marL="1600200" indent="-228600">
              <a:tabLst>
                <a:tab pos="293688" algn="l"/>
              </a:tabLst>
              <a:defRPr>
                <a:solidFill>
                  <a:schemeClr val="tx1"/>
                </a:solidFill>
                <a:latin typeface="Tahoma" panose="020B0604030504040204" pitchFamily="34" charset="0"/>
                <a:cs typeface="Arial" panose="020B0604020202020204" pitchFamily="34" charset="0"/>
              </a:defRPr>
            </a:lvl4pPr>
            <a:lvl5pPr marL="2057400" indent="-228600">
              <a:tabLst>
                <a:tab pos="293688"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9pPr>
          </a:lstStyle>
          <a:p>
            <a:pPr>
              <a:buClr>
                <a:srgbClr val="3891A7"/>
              </a:buClr>
              <a:buSzPct val="79000"/>
            </a:pPr>
            <a:r>
              <a:rPr lang="en-US" altLang="en-US" sz="3200">
                <a:latin typeface="Times New Roman" panose="02020603050405020304" pitchFamily="18" charset="0"/>
                <a:cs typeface="Times New Roman" panose="02020603050405020304" pitchFamily="18" charset="0"/>
              </a:rPr>
              <a:t>An ACADEMIC </a:t>
            </a:r>
          </a:p>
          <a:p>
            <a:pPr>
              <a:buClr>
                <a:srgbClr val="3891A7"/>
              </a:buClr>
              <a:buSzPct val="79000"/>
            </a:pPr>
            <a:r>
              <a:rPr lang="en-US" altLang="en-US" sz="3200" b="1" i="1">
                <a:latin typeface="Times New Roman" panose="02020603050405020304" pitchFamily="18" charset="0"/>
                <a:cs typeface="Times New Roman" panose="02020603050405020304" pitchFamily="18" charset="0"/>
              </a:rPr>
              <a:t>requirement  mandated</a:t>
            </a:r>
            <a:r>
              <a:rPr lang="en-US" altLang="en-US" sz="3200">
                <a:latin typeface="Times New Roman" panose="02020603050405020304" pitchFamily="18" charset="0"/>
                <a:cs typeface="Times New Roman" panose="02020603050405020304" pitchFamily="18" charset="0"/>
              </a:rPr>
              <a:t> </a:t>
            </a:r>
          </a:p>
          <a:p>
            <a:pPr>
              <a:buClr>
                <a:srgbClr val="3891A7"/>
              </a:buClr>
              <a:buSzPct val="79000"/>
            </a:pPr>
            <a:r>
              <a:rPr lang="en-US" altLang="en-US" sz="3200">
                <a:latin typeface="Times New Roman" panose="02020603050405020304" pitchFamily="18" charset="0"/>
                <a:cs typeface="Times New Roman" panose="02020603050405020304" pitchFamily="18" charset="0"/>
              </a:rPr>
              <a:t>by CHED Memorandum Order  (CMO) No.  104 Series of 2017 </a:t>
            </a:r>
          </a:p>
          <a:p>
            <a:pPr>
              <a:buClr>
                <a:srgbClr val="3891A7"/>
              </a:buClr>
              <a:buSzPct val="79000"/>
            </a:pPr>
            <a:endParaRPr lang="en-US" altLang="en-US" sz="3200">
              <a:latin typeface="Times New Roman" panose="02020603050405020304" pitchFamily="18" charset="0"/>
              <a:cs typeface="Times New Roman" panose="02020603050405020304" pitchFamily="18" charset="0"/>
            </a:endParaRPr>
          </a:p>
          <a:p>
            <a:pPr>
              <a:buClr>
                <a:srgbClr val="3891A7"/>
              </a:buClr>
              <a:buSzPct val="79000"/>
            </a:pPr>
            <a:r>
              <a:rPr lang="en-US" altLang="en-US" sz="3200">
                <a:latin typeface="Times New Roman" panose="02020603050405020304" pitchFamily="18" charset="0"/>
                <a:cs typeface="Times New Roman" panose="02020603050405020304" pitchFamily="18" charset="0"/>
              </a:rPr>
              <a:t>“Revised Guidelines for Student Internship Program in the Philippines (SIPP) for all Programs”</a:t>
            </a:r>
          </a:p>
          <a:p>
            <a:pPr>
              <a:buClr>
                <a:srgbClr val="3891A7"/>
              </a:buClr>
              <a:buSzPct val="79000"/>
              <a:buFont typeface="Wingdings 2" panose="05020102010507070707" pitchFamily="18" charset="2"/>
              <a:buChar char=""/>
            </a:pPr>
            <a:endParaRPr lang="en-US" altLang="en-US" sz="2800">
              <a:latin typeface="Gill Sans MT" panose="020B0502020104020203" pitchFamily="34" charset="0"/>
            </a:endParaRPr>
          </a:p>
          <a:p>
            <a:pPr>
              <a:buClr>
                <a:srgbClr val="3891A7"/>
              </a:buClr>
              <a:buSzPct val="79000"/>
            </a:pPr>
            <a:endParaRPr lang="en-PH" altLang="en-US" sz="2800">
              <a:solidFill>
                <a:srgbClr val="000000"/>
              </a:solidFill>
              <a:latin typeface="Gill Sans MT" panose="020B0502020104020203" pitchFamily="34" charset="0"/>
            </a:endParaRPr>
          </a:p>
          <a:p>
            <a:pPr>
              <a:buClr>
                <a:srgbClr val="3891A7"/>
              </a:buClr>
              <a:buSzPct val="79000"/>
            </a:pPr>
            <a:endParaRPr lang="en-US" altLang="en-US" sz="2800">
              <a:latin typeface="Gill Sans MT" panose="020B0502020104020203"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a:extLst>
              <a:ext uri="{FF2B5EF4-FFF2-40B4-BE49-F238E27FC236}">
                <a16:creationId xmlns:a16="http://schemas.microsoft.com/office/drawing/2014/main" id="{AEFC682C-2CA6-4402-934F-84821551E7E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638" y="1524000"/>
            <a:ext cx="7824787"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a:extLst>
              <a:ext uri="{FF2B5EF4-FFF2-40B4-BE49-F238E27FC236}">
                <a16:creationId xmlns:a16="http://schemas.microsoft.com/office/drawing/2014/main" id="{8D37E1EE-ABD0-4EEE-9AA5-7577A94981A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336675"/>
            <a:ext cx="790257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itle 1">
            <a:extLst>
              <a:ext uri="{FF2B5EF4-FFF2-40B4-BE49-F238E27FC236}">
                <a16:creationId xmlns:a16="http://schemas.microsoft.com/office/drawing/2014/main" id="{94076336-88BC-4365-969A-EBEA96B9E228}"/>
              </a:ext>
            </a:extLst>
          </p:cNvPr>
          <p:cNvSpPr>
            <a:spLocks noGrp="1"/>
          </p:cNvSpPr>
          <p:nvPr>
            <p:ph type="title"/>
          </p:nvPr>
        </p:nvSpPr>
        <p:spPr>
          <a:xfrm>
            <a:off x="628650" y="1131888"/>
            <a:ext cx="7886700" cy="4506912"/>
          </a:xfrm>
        </p:spPr>
        <p:txBody>
          <a:bodyPr/>
          <a:lstStyle/>
          <a:p>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a:extLst>
              <a:ext uri="{FF2B5EF4-FFF2-40B4-BE49-F238E27FC236}">
                <a16:creationId xmlns:a16="http://schemas.microsoft.com/office/drawing/2014/main" id="{4AF13487-4926-4D90-B918-2BEC5014D55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152525"/>
            <a:ext cx="7912100"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itle 1">
            <a:extLst>
              <a:ext uri="{FF2B5EF4-FFF2-40B4-BE49-F238E27FC236}">
                <a16:creationId xmlns:a16="http://schemas.microsoft.com/office/drawing/2014/main" id="{FFE6E376-AB80-4406-9530-C2174EA3ADFA}"/>
              </a:ext>
            </a:extLst>
          </p:cNvPr>
          <p:cNvSpPr>
            <a:spLocks noGrp="1"/>
          </p:cNvSpPr>
          <p:nvPr>
            <p:ph type="title"/>
          </p:nvPr>
        </p:nvSpPr>
        <p:spPr>
          <a:xfrm>
            <a:off x="628650" y="1131888"/>
            <a:ext cx="7886700" cy="4408487"/>
          </a:xfrm>
        </p:spPr>
        <p:txBody>
          <a:bodyPr/>
          <a:lstStyle/>
          <a:p>
            <a:endParaRPr lang="en-US"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object 13">
            <a:extLst>
              <a:ext uri="{FF2B5EF4-FFF2-40B4-BE49-F238E27FC236}">
                <a16:creationId xmlns:a16="http://schemas.microsoft.com/office/drawing/2014/main" id="{2E1E6FF8-5E04-498F-9DF3-4DCE72623D93}"/>
              </a:ext>
            </a:extLst>
          </p:cNvPr>
          <p:cNvSpPr>
            <a:spLocks/>
          </p:cNvSpPr>
          <p:nvPr/>
        </p:nvSpPr>
        <p:spPr bwMode="auto">
          <a:xfrm>
            <a:off x="1066800" y="11811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6" name="object 16">
            <a:extLst>
              <a:ext uri="{FF2B5EF4-FFF2-40B4-BE49-F238E27FC236}">
                <a16:creationId xmlns:a16="http://schemas.microsoft.com/office/drawing/2014/main" id="{67AEC989-2CF3-4923-ACD3-7A421A64982E}"/>
              </a:ext>
            </a:extLst>
          </p:cNvPr>
          <p:cNvSpPr txBox="1">
            <a:spLocks noGrp="1"/>
          </p:cNvSpPr>
          <p:nvPr>
            <p:ph type="title"/>
          </p:nvPr>
        </p:nvSpPr>
        <p:spPr>
          <a:xfrm>
            <a:off x="1325563" y="-174625"/>
            <a:ext cx="6400800" cy="1252538"/>
          </a:xfrm>
        </p:spPr>
        <p:txBody>
          <a:bodyPr lIns="0" tIns="264159" rIns="0" bIns="0" rtlCol="0">
            <a:spAutoFit/>
          </a:bodyPr>
          <a:lstStyle/>
          <a:p>
            <a:pPr marL="637540" eaLnBrk="1" fontAlgn="auto" hangingPunct="1">
              <a:spcAft>
                <a:spcPts val="0"/>
              </a:spcAft>
              <a:defRPr/>
            </a:pPr>
            <a:r>
              <a:rPr sz="3200" spc="-15" dirty="0">
                <a:latin typeface="Times New Roman" panose="02020603050405020304" pitchFamily="18" charset="0"/>
                <a:cs typeface="Times New Roman" panose="02020603050405020304" pitchFamily="18" charset="0"/>
              </a:rPr>
              <a:t>How </a:t>
            </a:r>
            <a:r>
              <a:rPr sz="3200" dirty="0">
                <a:latin typeface="Times New Roman" panose="02020603050405020304" pitchFamily="18" charset="0"/>
                <a:cs typeface="Times New Roman" panose="02020603050405020304" pitchFamily="18" charset="0"/>
              </a:rPr>
              <a:t>to </a:t>
            </a:r>
            <a:r>
              <a:rPr sz="3200" spc="-30" dirty="0">
                <a:latin typeface="Times New Roman" panose="02020603050405020304" pitchFamily="18" charset="0"/>
                <a:cs typeface="Times New Roman" panose="02020603050405020304" pitchFamily="18" charset="0"/>
              </a:rPr>
              <a:t>go </a:t>
            </a:r>
            <a:r>
              <a:rPr sz="3200" dirty="0">
                <a:latin typeface="Times New Roman" panose="02020603050405020304" pitchFamily="18" charset="0"/>
                <a:cs typeface="Times New Roman" panose="02020603050405020304" pitchFamily="18" charset="0"/>
              </a:rPr>
              <a:t>about the</a:t>
            </a:r>
            <a:r>
              <a:rPr lang="en-PH" sz="3200" dirty="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Practicum </a:t>
            </a:r>
            <a:r>
              <a:rPr sz="3200" spc="-15" dirty="0">
                <a:latin typeface="Times New Roman" panose="02020603050405020304" pitchFamily="18" charset="0"/>
                <a:cs typeface="Times New Roman" panose="02020603050405020304" pitchFamily="18" charset="0"/>
              </a:rPr>
              <a:t>Process</a:t>
            </a:r>
            <a:endParaRPr sz="3200" dirty="0">
              <a:latin typeface="Times New Roman" panose="02020603050405020304" pitchFamily="18" charset="0"/>
              <a:cs typeface="Times New Roman" panose="02020603050405020304" pitchFamily="18" charset="0"/>
            </a:endParaRPr>
          </a:p>
        </p:txBody>
      </p:sp>
      <p:sp>
        <p:nvSpPr>
          <p:cNvPr id="40964" name="object 18">
            <a:extLst>
              <a:ext uri="{FF2B5EF4-FFF2-40B4-BE49-F238E27FC236}">
                <a16:creationId xmlns:a16="http://schemas.microsoft.com/office/drawing/2014/main" id="{D8F9BFF2-ACA6-4215-9992-AE371CA8475D}"/>
              </a:ext>
            </a:extLst>
          </p:cNvPr>
          <p:cNvSpPr txBox="1">
            <a:spLocks noChangeArrowheads="1"/>
          </p:cNvSpPr>
          <p:nvPr/>
        </p:nvSpPr>
        <p:spPr bwMode="auto">
          <a:xfrm>
            <a:off x="1203325" y="1371600"/>
            <a:ext cx="766445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527050" algn="l"/>
              </a:tabLst>
              <a:defRPr>
                <a:solidFill>
                  <a:schemeClr val="tx1"/>
                </a:solidFill>
                <a:latin typeface="Tahoma" panose="020B0604030504040204" pitchFamily="34" charset="0"/>
                <a:cs typeface="Arial" panose="020B0604020202020204" pitchFamily="34" charset="0"/>
              </a:defRPr>
            </a:lvl1pPr>
            <a:lvl2pPr marL="742950" indent="-285750">
              <a:tabLst>
                <a:tab pos="527050" algn="l"/>
              </a:tabLst>
              <a:defRPr>
                <a:solidFill>
                  <a:schemeClr val="tx1"/>
                </a:solidFill>
                <a:latin typeface="Tahoma" panose="020B0604030504040204" pitchFamily="34" charset="0"/>
                <a:cs typeface="Arial" panose="020B0604020202020204" pitchFamily="34" charset="0"/>
              </a:defRPr>
            </a:lvl2pPr>
            <a:lvl3pPr marL="1143000" indent="-228600">
              <a:tabLst>
                <a:tab pos="527050" algn="l"/>
              </a:tabLst>
              <a:defRPr>
                <a:solidFill>
                  <a:schemeClr val="tx1"/>
                </a:solidFill>
                <a:latin typeface="Tahoma" panose="020B0604030504040204" pitchFamily="34" charset="0"/>
                <a:cs typeface="Arial" panose="020B0604020202020204" pitchFamily="34" charset="0"/>
              </a:defRPr>
            </a:lvl3pPr>
            <a:lvl4pPr marL="1600200" indent="-228600">
              <a:tabLst>
                <a:tab pos="527050" algn="l"/>
              </a:tabLst>
              <a:defRPr>
                <a:solidFill>
                  <a:schemeClr val="tx1"/>
                </a:solidFill>
                <a:latin typeface="Tahoma" panose="020B0604030504040204" pitchFamily="34" charset="0"/>
                <a:cs typeface="Arial" panose="020B0604020202020204" pitchFamily="34" charset="0"/>
              </a:defRPr>
            </a:lvl4pPr>
            <a:lvl5pPr marL="2057400" indent="-228600">
              <a:tabLst>
                <a:tab pos="527050"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9pPr>
          </a:lstStyle>
          <a:p>
            <a:pPr>
              <a:lnSpc>
                <a:spcPct val="150000"/>
              </a:lnSpc>
              <a:buClr>
                <a:srgbClr val="00853C"/>
              </a:buClr>
              <a:buSzPct val="80000"/>
            </a:pPr>
            <a:r>
              <a:rPr lang="en-PH" altLang="en-US" sz="2400">
                <a:latin typeface="Times New Roman" panose="02020603050405020304" pitchFamily="18" charset="0"/>
                <a:cs typeface="Times New Roman" panose="02020603050405020304" pitchFamily="18" charset="0"/>
              </a:rPr>
              <a:t>Attend </a:t>
            </a:r>
            <a:r>
              <a:rPr lang="en-US" altLang="en-US" sz="2400">
                <a:latin typeface="Times New Roman" panose="02020603050405020304" pitchFamily="18" charset="0"/>
                <a:cs typeface="Times New Roman" panose="02020603050405020304" pitchFamily="18" charset="0"/>
              </a:rPr>
              <a:t>Practicum/OJT Briefing/Orientation </a:t>
            </a:r>
          </a:p>
          <a:p>
            <a:pPr>
              <a:lnSpc>
                <a:spcPct val="150000"/>
              </a:lnSpc>
              <a:buClr>
                <a:srgbClr val="00853C"/>
              </a:buClr>
              <a:buSzPct val="80000"/>
            </a:pPr>
            <a:r>
              <a:rPr lang="en-PH" altLang="en-US" sz="2400">
                <a:latin typeface="Times New Roman" panose="02020603050405020304" pitchFamily="18" charset="0"/>
                <a:cs typeface="Times New Roman" panose="02020603050405020304" pitchFamily="18" charset="0"/>
              </a:rPr>
              <a:t>Enroll the 6-unit Practicum course</a:t>
            </a:r>
            <a:endParaRPr lang="en-US" altLang="en-US" sz="2400" u="sng">
              <a:latin typeface="Times New Roman" panose="02020603050405020304" pitchFamily="18" charset="0"/>
              <a:cs typeface="Times New Roman" panose="02020603050405020304" pitchFamily="18" charset="0"/>
            </a:endParaRPr>
          </a:p>
          <a:p>
            <a:pPr>
              <a:lnSpc>
                <a:spcPct val="150000"/>
              </a:lnSpc>
              <a:buClr>
                <a:srgbClr val="00853C"/>
              </a:buClr>
              <a:buSzPct val="80000"/>
            </a:pPr>
            <a:r>
              <a:rPr lang="en-US" altLang="en-US" sz="2400">
                <a:latin typeface="Times New Roman" panose="02020603050405020304" pitchFamily="18" charset="0"/>
                <a:cs typeface="Times New Roman" panose="02020603050405020304" pitchFamily="18" charset="0"/>
              </a:rPr>
              <a:t>C</a:t>
            </a:r>
            <a:r>
              <a:rPr lang="en-PH" altLang="en-US" sz="2400">
                <a:latin typeface="Times New Roman" panose="02020603050405020304" pitchFamily="18" charset="0"/>
                <a:cs typeface="Times New Roman" panose="02020603050405020304" pitchFamily="18" charset="0"/>
              </a:rPr>
              <a:t>hoose </a:t>
            </a:r>
            <a:r>
              <a:rPr lang="en-US" altLang="en-US" sz="2400">
                <a:latin typeface="Times New Roman" panose="02020603050405020304" pitchFamily="18" charset="0"/>
                <a:cs typeface="Times New Roman" panose="02020603050405020304" pitchFamily="18" charset="0"/>
              </a:rPr>
              <a:t>a reputable Company/Institution</a:t>
            </a:r>
          </a:p>
          <a:p>
            <a:pPr>
              <a:lnSpc>
                <a:spcPct val="150000"/>
              </a:lnSpc>
              <a:spcBef>
                <a:spcPts val="600"/>
              </a:spcBef>
              <a:buClr>
                <a:srgbClr val="00853C"/>
              </a:buClr>
              <a:buSzPct val="80000"/>
            </a:pPr>
            <a:r>
              <a:rPr lang="en-PH" altLang="en-US" sz="3200" b="1">
                <a:solidFill>
                  <a:srgbClr val="FF0000"/>
                </a:solidFill>
                <a:latin typeface="Times New Roman" panose="02020603050405020304" pitchFamily="18" charset="0"/>
                <a:cs typeface="Times New Roman" panose="02020603050405020304" pitchFamily="18" charset="0"/>
              </a:rPr>
              <a:t>Download  Practicum Engagement Conforme,  fill-up details</a:t>
            </a:r>
            <a:r>
              <a:rPr lang="en-US" altLang="en-US" sz="3200" b="1">
                <a:solidFill>
                  <a:srgbClr val="FF0000"/>
                </a:solidFill>
                <a:latin typeface="Times New Roman" panose="02020603050405020304" pitchFamily="18" charset="0"/>
                <a:cs typeface="Times New Roman" panose="02020603050405020304" pitchFamily="18" charset="0"/>
              </a:rPr>
              <a:t>.</a:t>
            </a:r>
          </a:p>
          <a:p>
            <a:pPr>
              <a:lnSpc>
                <a:spcPct val="150000"/>
              </a:lnSpc>
              <a:spcBef>
                <a:spcPts val="600"/>
              </a:spcBef>
              <a:buClr>
                <a:srgbClr val="00853C"/>
              </a:buClr>
              <a:buSzPct val="80000"/>
              <a:buFont typeface="Wingdings" panose="05000000000000000000" pitchFamily="2" charset="2"/>
              <a:buNone/>
            </a:pPr>
            <a:r>
              <a:rPr lang="en-US" altLang="en-US" sz="3200" u="sng">
                <a:latin typeface="Times New Roman" panose="02020603050405020304" pitchFamily="18" charset="0"/>
                <a:cs typeface="Times New Roman" panose="02020603050405020304" pitchFamily="18" charset="0"/>
              </a:rPr>
              <a:t>Website – Commerce.ust.edu.ph</a:t>
            </a:r>
          </a:p>
          <a:p>
            <a:pPr>
              <a:lnSpc>
                <a:spcPct val="150000"/>
              </a:lnSpc>
              <a:spcBef>
                <a:spcPts val="600"/>
              </a:spcBef>
              <a:buClr>
                <a:srgbClr val="00853C"/>
              </a:buClr>
              <a:buSzPct val="80000"/>
            </a:pPr>
            <a:endParaRPr lang="en-US" altLang="en-US" sz="2200" b="1">
              <a:solidFill>
                <a:srgbClr val="FFFF59"/>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a:extLst>
              <a:ext uri="{FF2B5EF4-FFF2-40B4-BE49-F238E27FC236}">
                <a16:creationId xmlns:a16="http://schemas.microsoft.com/office/drawing/2014/main" id="{FE000DEE-3D0B-4189-982D-EF1EB2D15200}"/>
              </a:ext>
            </a:extLst>
          </p:cNvPr>
          <p:cNvSpPr>
            <a:spLocks noGrp="1"/>
          </p:cNvSpPr>
          <p:nvPr>
            <p:ph type="title"/>
          </p:nvPr>
        </p:nvSpPr>
        <p:spPr>
          <a:xfrm>
            <a:off x="457200" y="277813"/>
            <a:ext cx="8229600" cy="6199187"/>
          </a:xfrm>
        </p:spPr>
        <p:txBody>
          <a:bodyPr/>
          <a:lstStyle/>
          <a:p>
            <a:pPr eaLnBrk="1" hangingPunct="1"/>
            <a:r>
              <a:rPr lang="en-US" altLang="en-US" sz="3200">
                <a:latin typeface="Times New Roman" panose="02020603050405020304" pitchFamily="18" charset="0"/>
                <a:cs typeface="Times New Roman" panose="02020603050405020304" pitchFamily="18" charset="0"/>
              </a:rPr>
              <a:t>So what is this Practicum Engagement Conforme?</a:t>
            </a:r>
            <a:br>
              <a:rPr lang="en-US" altLang="en-US" sz="3200">
                <a:latin typeface="Times New Roman" panose="02020603050405020304" pitchFamily="18" charset="0"/>
                <a:cs typeface="Times New Roman" panose="02020603050405020304" pitchFamily="18" charset="0"/>
              </a:rPr>
            </a:br>
            <a:r>
              <a:rPr lang="en-US" altLang="en-US" sz="3200">
                <a:latin typeface="Times New Roman" panose="02020603050405020304" pitchFamily="18" charset="0"/>
                <a:cs typeface="Times New Roman" panose="02020603050405020304" pitchFamily="18" charset="0"/>
              </a:rPr>
              <a:t/>
            </a:r>
            <a:br>
              <a:rPr lang="en-US" altLang="en-US" sz="3200">
                <a:latin typeface="Times New Roman" panose="02020603050405020304" pitchFamily="18" charset="0"/>
                <a:cs typeface="Times New Roman" panose="02020603050405020304" pitchFamily="18" charset="0"/>
              </a:rPr>
            </a:br>
            <a:r>
              <a:rPr lang="en-US" altLang="en-US" sz="3200">
                <a:latin typeface="Times New Roman" panose="02020603050405020304" pitchFamily="18" charset="0"/>
                <a:cs typeface="Times New Roman" panose="02020603050405020304" pitchFamily="18" charset="0"/>
              </a:rPr>
              <a:t>It is an </a:t>
            </a:r>
            <a:br>
              <a:rPr lang="en-US" altLang="en-US" sz="3200">
                <a:latin typeface="Times New Roman" panose="02020603050405020304" pitchFamily="18" charset="0"/>
                <a:cs typeface="Times New Roman" panose="02020603050405020304" pitchFamily="18" charset="0"/>
              </a:rPr>
            </a:br>
            <a:r>
              <a:rPr lang="en-US" altLang="en-US" sz="3200">
                <a:latin typeface="Times New Roman" panose="02020603050405020304" pitchFamily="18" charset="0"/>
                <a:cs typeface="Times New Roman" panose="02020603050405020304" pitchFamily="18" charset="0"/>
              </a:rPr>
              <a:t>Endorsement letter from the College and an Acceptance letter from the company.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a:extLst>
              <a:ext uri="{FF2B5EF4-FFF2-40B4-BE49-F238E27FC236}">
                <a16:creationId xmlns:a16="http://schemas.microsoft.com/office/drawing/2014/main" id="{29532E59-E7EE-4F15-A6EC-BFBF3AD10820}"/>
              </a:ext>
            </a:extLst>
          </p:cNvPr>
          <p:cNvSpPr>
            <a:spLocks noChangeArrowheads="1"/>
          </p:cNvSpPr>
          <p:nvPr/>
        </p:nvSpPr>
        <p:spPr bwMode="auto">
          <a:xfrm>
            <a:off x="228600" y="152400"/>
            <a:ext cx="86868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en-US" altLang="en-US" sz="2400" b="1">
                <a:latin typeface="Bookman Old Style" panose="02050604050505020204" pitchFamily="18" charset="0"/>
                <a:cs typeface="Times New Roman" panose="02020603050405020304" pitchFamily="18" charset="0"/>
              </a:rPr>
              <a:t>PRACTICUM ENGAGEMENT CONFORME</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Date</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pPr algn="just"/>
            <a:r>
              <a:rPr lang="en-US" altLang="en-US" b="1">
                <a:latin typeface="Bookman Old Style" panose="02050604050505020204" pitchFamily="18" charset="0"/>
                <a:cs typeface="Times New Roman" panose="02020603050405020304" pitchFamily="18" charset="0"/>
              </a:rPr>
              <a:t>NAME OF ADDRESSEE</a:t>
            </a:r>
            <a:endParaRPr lang="en-US" altLang="en-US">
              <a:latin typeface="Times New Roman" panose="02020603050405020304" pitchFamily="18" charset="0"/>
              <a:cs typeface="Times New Roman" panose="02020603050405020304" pitchFamily="18" charset="0"/>
            </a:endParaRPr>
          </a:p>
          <a:p>
            <a:pPr algn="just"/>
            <a:r>
              <a:rPr lang="en-US" altLang="en-US" b="1">
                <a:latin typeface="Bookman Old Style" panose="02050604050505020204" pitchFamily="18" charset="0"/>
                <a:cs typeface="Times New Roman" panose="02020603050405020304" pitchFamily="18" charset="0"/>
              </a:rPr>
              <a:t>NAME OF COMPANY</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Address 1</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Address 2</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Dear </a:t>
            </a:r>
            <a:r>
              <a:rPr lang="en-US" altLang="en-US" b="1">
                <a:latin typeface="Bookman Old Style" panose="02050604050505020204" pitchFamily="18" charset="0"/>
                <a:cs typeface="Times New Roman" panose="02020603050405020304" pitchFamily="18" charset="0"/>
              </a:rPr>
              <a:t>Sir</a:t>
            </a:r>
            <a:r>
              <a:rPr lang="en-US" altLang="en-US">
                <a:latin typeface="Bookman Old Style" panose="02050604050505020204" pitchFamily="18" charset="0"/>
                <a:cs typeface="Times New Roman" panose="02020603050405020304" pitchFamily="18" charset="0"/>
              </a:rPr>
              <a:t>:</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The University of Santo Tomas, College of Commerce and Business Administration is requiring all 4</a:t>
            </a:r>
            <a:r>
              <a:rPr lang="en-US" altLang="en-US" baseline="30000">
                <a:latin typeface="Bookman Old Style" panose="02050604050505020204" pitchFamily="18" charset="0"/>
                <a:cs typeface="Times New Roman" panose="02020603050405020304" pitchFamily="18" charset="0"/>
              </a:rPr>
              <a:t>th</a:t>
            </a:r>
            <a:r>
              <a:rPr lang="en-US" altLang="en-US">
                <a:latin typeface="Bookman Old Style" panose="02050604050505020204" pitchFamily="18" charset="0"/>
                <a:cs typeface="Times New Roman" panose="02020603050405020304" pitchFamily="18" charset="0"/>
              </a:rPr>
              <a:t> Year students enrolled in Bachelor of Science in Business Administration Major in _________ program to complete an </a:t>
            </a:r>
            <a:r>
              <a:rPr lang="en-US" altLang="en-US" b="1">
                <a:latin typeface="Bookman Old Style" panose="02050604050505020204" pitchFamily="18" charset="0"/>
                <a:cs typeface="Times New Roman" panose="02020603050405020304" pitchFamily="18" charset="0"/>
              </a:rPr>
              <a:t>ONLINE</a:t>
            </a:r>
            <a:r>
              <a:rPr lang="en-US" altLang="en-US">
                <a:latin typeface="Bookman Old Style" panose="02050604050505020204" pitchFamily="18" charset="0"/>
                <a:cs typeface="Times New Roman" panose="02020603050405020304" pitchFamily="18" charset="0"/>
              </a:rPr>
              <a:t> practicum with an institution or company engaged in a related industry. </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We seek your support and partnership in the implementation of this program by accepting student from our college in your company’s Student Practicum Program.  They will be ready to start with this activity on </a:t>
            </a:r>
            <a:r>
              <a:rPr lang="en-US" altLang="en-US" b="1">
                <a:latin typeface="Bookman Old Style" panose="02050604050505020204" pitchFamily="18" charset="0"/>
                <a:cs typeface="Times New Roman" panose="02020603050405020304" pitchFamily="18" charset="0"/>
              </a:rPr>
              <a:t>(DATE)</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a:extLst>
              <a:ext uri="{FF2B5EF4-FFF2-40B4-BE49-F238E27FC236}">
                <a16:creationId xmlns:a16="http://schemas.microsoft.com/office/drawing/2014/main" id="{4D73BCDE-7C26-4BF5-9243-36C714563704}"/>
              </a:ext>
            </a:extLst>
          </p:cNvPr>
          <p:cNvSpPr>
            <a:spLocks noChangeArrowheads="1"/>
          </p:cNvSpPr>
          <p:nvPr/>
        </p:nvSpPr>
        <p:spPr bwMode="auto">
          <a:xfrm>
            <a:off x="152400" y="990600"/>
            <a:ext cx="87630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We hereby endorse </a:t>
            </a:r>
            <a:r>
              <a:rPr lang="en-US" altLang="en-US" b="1" u="sng">
                <a:latin typeface="Bookman Old Style" panose="02050604050505020204" pitchFamily="18" charset="0"/>
                <a:cs typeface="Times New Roman" panose="02020603050405020304" pitchFamily="18" charset="0"/>
              </a:rPr>
              <a:t>(NAME OF STUDENT</a:t>
            </a:r>
            <a:r>
              <a:rPr lang="en-US" altLang="en-US" u="sng">
                <a:latin typeface="Bookman Old Style" panose="02050604050505020204" pitchFamily="18" charset="0"/>
                <a:cs typeface="Times New Roman" panose="02020603050405020304" pitchFamily="18" charset="0"/>
              </a:rPr>
              <a:t>)</a:t>
            </a:r>
            <a:r>
              <a:rPr lang="en-US" altLang="en-US">
                <a:latin typeface="Bookman Old Style" panose="02050604050505020204" pitchFamily="18" charset="0"/>
                <a:cs typeface="Times New Roman" panose="02020603050405020304" pitchFamily="18" charset="0"/>
              </a:rPr>
              <a:t> To your Student Practicum Program.</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In support of this collaboration, and to enable the students to maximize their time and learning with your company and ensure their safety as well, may we request that the students:</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pPr algn="just">
              <a:buFont typeface="Bookman Old Style" panose="02050604050505020204" pitchFamily="18" charset="0"/>
              <a:buChar char="-"/>
            </a:pPr>
            <a:r>
              <a:rPr lang="en-US" altLang="en-US">
                <a:latin typeface="Bookman Old Style" panose="02050604050505020204" pitchFamily="18" charset="0"/>
                <a:cs typeface="Times New Roman" panose="02020603050405020304" pitchFamily="18" charset="0"/>
              </a:rPr>
              <a:t>be given work assignments that are meaningful and will make full use of the students’ competencies and skills in the discipline</a:t>
            </a:r>
            <a:endParaRPr lang="en-US" altLang="en-US">
              <a:latin typeface="Times New Roman" panose="02020603050405020304" pitchFamily="18" charset="0"/>
              <a:cs typeface="Times New Roman" panose="02020603050405020304" pitchFamily="18" charset="0"/>
            </a:endParaRPr>
          </a:p>
          <a:p>
            <a:pPr algn="just">
              <a:buFont typeface="Bookman Old Style" panose="02050604050505020204" pitchFamily="18" charset="0"/>
              <a:buChar char="-"/>
            </a:pPr>
            <a:r>
              <a:rPr lang="en-US" altLang="en-US">
                <a:latin typeface="Bookman Old Style" panose="02050604050505020204" pitchFamily="18" charset="0"/>
                <a:cs typeface="Times New Roman" panose="02020603050405020304" pitchFamily="18" charset="0"/>
              </a:rPr>
              <a:t>not be given personal and menial tasks that are unrelated to the discipline</a:t>
            </a:r>
            <a:endParaRPr lang="en-US" altLang="en-US">
              <a:latin typeface="Times New Roman" panose="02020603050405020304" pitchFamily="18" charset="0"/>
              <a:cs typeface="Times New Roman" panose="02020603050405020304" pitchFamily="18" charset="0"/>
            </a:endParaRPr>
          </a:p>
          <a:p>
            <a:pPr algn="just">
              <a:buFont typeface="Bookman Old Style" panose="02050604050505020204" pitchFamily="18" charset="0"/>
              <a:buChar char="-"/>
            </a:pPr>
            <a:r>
              <a:rPr lang="en-US" altLang="en-US">
                <a:latin typeface="Bookman Old Style" panose="02050604050505020204" pitchFamily="18" charset="0"/>
                <a:cs typeface="Times New Roman" panose="02020603050405020304" pitchFamily="18" charset="0"/>
              </a:rPr>
              <a:t>not be given work assignments that are dangerous or will expose them to risk or harm</a:t>
            </a:r>
            <a:endParaRPr lang="en-US" altLang="en-US">
              <a:latin typeface="Times New Roman" panose="02020603050405020304" pitchFamily="18" charset="0"/>
              <a:cs typeface="Times New Roman" panose="02020603050405020304" pitchFamily="18" charset="0"/>
            </a:endParaRPr>
          </a:p>
          <a:p>
            <a:pPr algn="just">
              <a:buFont typeface="Bookman Old Style" panose="02050604050505020204" pitchFamily="18" charset="0"/>
              <a:buChar char="-"/>
            </a:pPr>
            <a:r>
              <a:rPr lang="en-US" altLang="en-US">
                <a:latin typeface="Bookman Old Style" panose="02050604050505020204" pitchFamily="18" charset="0"/>
                <a:cs typeface="Times New Roman" panose="02020603050405020304" pitchFamily="18" charset="0"/>
              </a:rPr>
              <a:t>be dealt with in a professional manner and all office transactions and interactions between the students and the company’s employees be strictly confined to professional work dealings and engagements</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a:extLst>
              <a:ext uri="{FF2B5EF4-FFF2-40B4-BE49-F238E27FC236}">
                <a16:creationId xmlns:a16="http://schemas.microsoft.com/office/drawing/2014/main" id="{E4C499FD-C761-4B6A-A7EC-650BCD703E57}"/>
              </a:ext>
            </a:extLst>
          </p:cNvPr>
          <p:cNvSpPr>
            <a:spLocks noChangeArrowheads="1"/>
          </p:cNvSpPr>
          <p:nvPr/>
        </p:nvSpPr>
        <p:spPr bwMode="auto">
          <a:xfrm>
            <a:off x="76200" y="152400"/>
            <a:ext cx="9067800"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pPr algn="just"/>
            <a:r>
              <a:rPr lang="en-US" altLang="en-US" sz="2800" b="1" i="1">
                <a:latin typeface="Bookman Old Style" panose="02050604050505020204" pitchFamily="18" charset="0"/>
                <a:cs typeface="Times New Roman" panose="02020603050405020304" pitchFamily="18" charset="0"/>
              </a:rPr>
              <a:t>As part of the online practicum requirements, the students will come up with a modular business output pertaining to their major.</a:t>
            </a:r>
            <a:endParaRPr lang="en-US" altLang="en-US" sz="2800" b="1" i="1">
              <a:latin typeface="Times New Roman" panose="02020603050405020304" pitchFamily="18" charset="0"/>
              <a:cs typeface="Times New Roman" panose="02020603050405020304" pitchFamily="18" charset="0"/>
            </a:endParaRPr>
          </a:p>
          <a:p>
            <a:pPr algn="just"/>
            <a:r>
              <a:rPr lang="en-US" altLang="en-US" sz="2800" b="1" i="1">
                <a:latin typeface="Bookman Old Style" panose="02050604050505020204" pitchFamily="18" charset="0"/>
                <a:cs typeface="Times New Roman" panose="02020603050405020304" pitchFamily="18" charset="0"/>
              </a:rPr>
              <a:t> </a:t>
            </a:r>
            <a:endParaRPr lang="en-US" altLang="en-US" sz="2800" b="1" i="1">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We commit to not divulge any information that the students may have access to, and any such information will only be used for academic purposes.</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Thank you and we look forward to our continuing partnership in the development of our students and soon to be professionals.</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Very truly yours,</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pPr algn="just"/>
            <a:r>
              <a:rPr lang="en-US" altLang="en-US" b="1">
                <a:latin typeface="Bookman Old Style" panose="02050604050505020204" pitchFamily="18" charset="0"/>
                <a:cs typeface="Times New Roman" panose="02020603050405020304" pitchFamily="18" charset="0"/>
              </a:rPr>
              <a:t>Asst. Prof. Robert U. Lao</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Practicum Coordinator</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College of Commerce and Business Administration</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University of Santo Tomas</a:t>
            </a:r>
            <a:endParaRPr lang="en-US" altLang="en-US">
              <a:latin typeface="Times New Roman" panose="02020603050405020304" pitchFamily="18" charset="0"/>
              <a:cs typeface="Times New Roman" panose="02020603050405020304" pitchFamily="18" charset="0"/>
            </a:endParaRPr>
          </a:p>
          <a:p>
            <a:pPr algn="just"/>
            <a:r>
              <a:rPr lang="en-US" altLang="en-US" b="1">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a:extLst>
              <a:ext uri="{FF2B5EF4-FFF2-40B4-BE49-F238E27FC236}">
                <a16:creationId xmlns:a16="http://schemas.microsoft.com/office/drawing/2014/main" id="{BF16290D-165E-4E21-8487-4FB93B83C2A6}"/>
              </a:ext>
            </a:extLst>
          </p:cNvPr>
          <p:cNvSpPr>
            <a:spLocks noChangeArrowheads="1"/>
          </p:cNvSpPr>
          <p:nvPr/>
        </p:nvSpPr>
        <p:spPr bwMode="auto">
          <a:xfrm>
            <a:off x="304800" y="304800"/>
            <a:ext cx="853440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r>
              <a:rPr lang="en-US" altLang="en-US" b="1">
                <a:latin typeface="Bookman Old Style" panose="02050604050505020204" pitchFamily="18" charset="0"/>
                <a:cs typeface="Times New Roman" panose="02020603050405020304" pitchFamily="18" charset="0"/>
              </a:rPr>
              <a:t>Asst. Prof. Robert U. Lao</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Practicum Coordinator</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College of Commerce nd Busines Administration</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University of Santo Tomas</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Dear </a:t>
            </a:r>
            <a:r>
              <a:rPr lang="en-US" altLang="en-US" b="1">
                <a:latin typeface="Bookman Old Style" panose="02050604050505020204" pitchFamily="18" charset="0"/>
                <a:cs typeface="Times New Roman" panose="02020603050405020304" pitchFamily="18" charset="0"/>
              </a:rPr>
              <a:t>Sir Lao</a:t>
            </a:r>
            <a:r>
              <a:rPr lang="en-US" altLang="en-US">
                <a:latin typeface="Bookman Old Style" panose="02050604050505020204" pitchFamily="18" charset="0"/>
                <a:cs typeface="Times New Roman" panose="02020603050405020304" pitchFamily="18" charset="0"/>
              </a:rPr>
              <a:t>:</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We are pleased to accept your student </a:t>
            </a:r>
            <a:r>
              <a:rPr lang="en-US" altLang="en-US" u="sng">
                <a:latin typeface="Bookman Old Style" panose="02050604050505020204" pitchFamily="18" charset="0"/>
                <a:cs typeface="Times New Roman" panose="02020603050405020304" pitchFamily="18" charset="0"/>
              </a:rPr>
              <a:t>(</a:t>
            </a:r>
            <a:r>
              <a:rPr lang="en-US" altLang="en-US" b="1" u="sng">
                <a:latin typeface="Bookman Old Style" panose="02050604050505020204" pitchFamily="18" charset="0"/>
                <a:cs typeface="Times New Roman" panose="02020603050405020304" pitchFamily="18" charset="0"/>
              </a:rPr>
              <a:t>NAME OF STUDENT</a:t>
            </a:r>
            <a:r>
              <a:rPr lang="en-US" altLang="en-US" u="sng">
                <a:latin typeface="Bookman Old Style" panose="02050604050505020204" pitchFamily="18" charset="0"/>
                <a:cs typeface="Times New Roman" panose="02020603050405020304" pitchFamily="18" charset="0"/>
              </a:rPr>
              <a:t>) </a:t>
            </a:r>
            <a:r>
              <a:rPr lang="en-US" altLang="en-US">
                <a:latin typeface="Bookman Old Style" panose="02050604050505020204" pitchFamily="18" charset="0"/>
                <a:cs typeface="Times New Roman" panose="02020603050405020304" pitchFamily="18" charset="0"/>
              </a:rPr>
              <a:t>for ONLINE Practicum in our company.  The student understands that he/she abides with the company rules and regulations specifically on security, discipline, safety and confidentiality.</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Further the student is willing to do a modular business output pertaining to his/her major as follows:</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pPr algn="just"/>
            <a:r>
              <a:rPr lang="en-US" altLang="en-US" b="1" i="1">
                <a:latin typeface="Bookman Old Style" panose="02050604050505020204" pitchFamily="18" charset="0"/>
                <a:cs typeface="Times New Roman" panose="02020603050405020304" pitchFamily="18" charset="0"/>
              </a:rPr>
              <a:t>Each department will provide specific modular business output per type of industry subject to changes depending on the perceived needs of the OJT company per evaluation of the Faculty adviser.</a:t>
            </a:r>
            <a:endParaRPr lang="en-US" altLang="en-US" b="1" i="1">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a:extLst>
              <a:ext uri="{FF2B5EF4-FFF2-40B4-BE49-F238E27FC236}">
                <a16:creationId xmlns:a16="http://schemas.microsoft.com/office/drawing/2014/main" id="{CACBB71D-2313-4F78-84DD-057D74BC62BB}"/>
              </a:ext>
            </a:extLst>
          </p:cNvPr>
          <p:cNvSpPr>
            <a:spLocks noChangeArrowheads="1"/>
          </p:cNvSpPr>
          <p:nvPr/>
        </p:nvSpPr>
        <p:spPr bwMode="auto">
          <a:xfrm>
            <a:off x="304800" y="304800"/>
            <a:ext cx="8534400"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r>
              <a:rPr lang="en-US" altLang="en-US">
                <a:latin typeface="Bookman Old Style" panose="02050604050505020204" pitchFamily="18" charset="0"/>
                <a:cs typeface="Times New Roman" panose="02020603050405020304" pitchFamily="18" charset="0"/>
              </a:rPr>
              <a:t>The details of his/her internship are as follows:</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r>
              <a:rPr lang="en-US" altLang="en-US">
                <a:latin typeface="Bookman Old Style" panose="02050604050505020204" pitchFamily="18" charset="0"/>
                <a:cs typeface="Times New Roman" panose="02020603050405020304" pitchFamily="18" charset="0"/>
              </a:rPr>
              <a:t>Name of the Company:________________________________________________</a:t>
            </a:r>
            <a:endParaRPr lang="en-US" altLang="en-US">
              <a:latin typeface="Times New Roman" panose="02020603050405020304" pitchFamily="18" charset="0"/>
              <a:cs typeface="Times New Roman" panose="02020603050405020304" pitchFamily="18" charset="0"/>
            </a:endParaRPr>
          </a:p>
          <a:p>
            <a:r>
              <a:rPr lang="en-US" altLang="en-US">
                <a:latin typeface="Bookman Old Style" panose="02050604050505020204" pitchFamily="18" charset="0"/>
                <a:cs typeface="Times New Roman" panose="02020603050405020304" pitchFamily="18" charset="0"/>
              </a:rPr>
              <a:t>Unit/Department  Assignment:________________________________________</a:t>
            </a:r>
            <a:endParaRPr lang="en-US" altLang="en-US">
              <a:latin typeface="Times New Roman" panose="02020603050405020304" pitchFamily="18" charset="0"/>
              <a:cs typeface="Times New Roman" panose="02020603050405020304" pitchFamily="18" charset="0"/>
            </a:endParaRPr>
          </a:p>
          <a:p>
            <a:r>
              <a:rPr lang="en-US" altLang="en-US">
                <a:latin typeface="Bookman Old Style" panose="02050604050505020204" pitchFamily="18" charset="0"/>
                <a:cs typeface="Times New Roman" panose="02020603050405020304" pitchFamily="18" charset="0"/>
              </a:rPr>
              <a:t>Unit Head:____________________________________________________________</a:t>
            </a:r>
            <a:endParaRPr lang="en-US" altLang="en-US">
              <a:latin typeface="Times New Roman" panose="02020603050405020304" pitchFamily="18" charset="0"/>
              <a:cs typeface="Times New Roman" panose="02020603050405020304" pitchFamily="18" charset="0"/>
            </a:endParaRPr>
          </a:p>
          <a:p>
            <a:r>
              <a:rPr lang="en-US" altLang="en-US">
                <a:latin typeface="Bookman Old Style" panose="02050604050505020204" pitchFamily="18" charset="0"/>
                <a:cs typeface="Times New Roman" panose="02020603050405020304" pitchFamily="18" charset="0"/>
              </a:rPr>
              <a:t>Contact Details:_______________________________________________________</a:t>
            </a:r>
            <a:endParaRPr lang="en-US" altLang="en-US">
              <a:latin typeface="Times New Roman" panose="02020603050405020304" pitchFamily="18" charset="0"/>
              <a:cs typeface="Times New Roman" panose="02020603050405020304" pitchFamily="18" charset="0"/>
            </a:endParaRPr>
          </a:p>
          <a:p>
            <a:r>
              <a:rPr lang="en-US" altLang="en-US">
                <a:latin typeface="Bookman Old Style" panose="02050604050505020204" pitchFamily="18" charset="0"/>
                <a:cs typeface="Times New Roman" panose="02020603050405020304" pitchFamily="18" charset="0"/>
              </a:rPr>
              <a:t>Start of Practicum:____________________________________________________</a:t>
            </a:r>
            <a:endParaRPr lang="en-US" altLang="en-US">
              <a:latin typeface="Times New Roman" panose="02020603050405020304" pitchFamily="18" charset="0"/>
              <a:cs typeface="Times New Roman" panose="02020603050405020304" pitchFamily="18" charset="0"/>
            </a:endParaRPr>
          </a:p>
          <a:p>
            <a:r>
              <a:rPr lang="en-US" altLang="en-US">
                <a:latin typeface="Bookman Old Style" panose="02050604050505020204" pitchFamily="18" charset="0"/>
                <a:cs typeface="Times New Roman" panose="02020603050405020304" pitchFamily="18" charset="0"/>
              </a:rPr>
              <a:t>End of Practicum:_____________________________________________________</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p>
          <a:p>
            <a:pPr algn="just"/>
            <a:r>
              <a:rPr lang="en-US" altLang="en-US">
                <a:latin typeface="Bookman Old Style" panose="02050604050505020204" pitchFamily="18" charset="0"/>
                <a:cs typeface="Times New Roman" panose="02020603050405020304" pitchFamily="18" charset="0"/>
              </a:rPr>
              <a:t>The company fully support this ONLINE Practicum Program and is willing to give the students of the UNIVERSITY, currently enrolled in the College of Commerce, course related work assignments and expose them to actual learning experiences within the time allotted for the training program.</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Very truly yours,</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_________________________________________</a:t>
            </a:r>
            <a:endParaRPr lang="en-US" altLang="en-US">
              <a:latin typeface="Times New Roman" panose="02020603050405020304" pitchFamily="18" charset="0"/>
              <a:cs typeface="Times New Roman" panose="02020603050405020304" pitchFamily="18" charset="0"/>
            </a:endParaRPr>
          </a:p>
          <a:p>
            <a:pPr algn="just"/>
            <a:r>
              <a:rPr lang="en-US" altLang="en-US" b="1">
                <a:latin typeface="Bookman Old Style" panose="02050604050505020204" pitchFamily="18" charset="0"/>
                <a:cs typeface="Times New Roman" panose="02020603050405020304" pitchFamily="18" charset="0"/>
              </a:rPr>
              <a:t>COMPANY REPRESENTATIVE SIGNATURE</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__________________________________________________________</a:t>
            </a:r>
            <a:endParaRPr lang="en-US" altLang="en-US">
              <a:latin typeface="Times New Roman" panose="02020603050405020304" pitchFamily="18" charset="0"/>
              <a:cs typeface="Times New Roman" panose="02020603050405020304" pitchFamily="18" charset="0"/>
            </a:endParaRPr>
          </a:p>
          <a:p>
            <a:r>
              <a:rPr lang="en-US" altLang="en-US" b="1">
                <a:latin typeface="Bookman Old Style" panose="02050604050505020204" pitchFamily="18" charset="0"/>
                <a:cs typeface="Times New Roman" panose="02020603050405020304" pitchFamily="18" charset="0"/>
              </a:rPr>
              <a:t>COMPANY REPRESENTATIVE NAME AND DESIGNATION</a:t>
            </a:r>
            <a:endParaRPr lang="en-US" altLang="en-US">
              <a:latin typeface="Times New Roman" panose="02020603050405020304" pitchFamily="18" charset="0"/>
              <a:cs typeface="Times New Roman" panose="02020603050405020304" pitchFamily="18" charset="0"/>
            </a:endParaRPr>
          </a:p>
          <a:p>
            <a:r>
              <a:rPr lang="en-US" altLang="en-US">
                <a:latin typeface="Bookman Old Style" panose="02050604050505020204" pitchFamily="18" charset="0"/>
                <a:cs typeface="Times New Roman" panose="02020603050405020304" pitchFamily="18" charset="0"/>
              </a:rPr>
              <a:t> ________________________________</a:t>
            </a:r>
            <a:endParaRPr lang="en-US" altLang="en-US">
              <a:latin typeface="Times New Roman" panose="02020603050405020304" pitchFamily="18" charset="0"/>
              <a:cs typeface="Times New Roman" panose="02020603050405020304" pitchFamily="18" charset="0"/>
            </a:endParaRPr>
          </a:p>
          <a:p>
            <a:r>
              <a:rPr lang="en-US" altLang="en-US" b="1">
                <a:latin typeface="Bookman Old Style" panose="02050604050505020204" pitchFamily="18" charset="0"/>
                <a:cs typeface="Times New Roman" panose="02020603050405020304" pitchFamily="18" charset="0"/>
              </a:rPr>
              <a:t>DATE</a:t>
            </a:r>
            <a:endParaRPr lang="en-US" altLang="en-US">
              <a:latin typeface="Times New Roman" panose="02020603050405020304" pitchFamily="18" charset="0"/>
              <a:cs typeface="Times New Roman" panose="02020603050405020304" pitchFamily="18" charset="0"/>
            </a:endParaRPr>
          </a:p>
          <a:p>
            <a:pPr algn="just"/>
            <a:endParaRPr lang="en-US" altLang="en-US">
              <a:latin typeface="Bookman Old Style" panose="02050604050505020204" pitchFamily="18" charset="0"/>
              <a:cs typeface="Times New Roman" panose="02020603050405020304" pitchFamily="18" charset="0"/>
            </a:endParaRPr>
          </a:p>
          <a:p>
            <a:pPr algn="just"/>
            <a:endParaRPr lang="en-US" alt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bject 12">
            <a:extLst>
              <a:ext uri="{FF2B5EF4-FFF2-40B4-BE49-F238E27FC236}">
                <a16:creationId xmlns:a16="http://schemas.microsoft.com/office/drawing/2014/main" id="{EC8DA8A6-8EDB-4E74-9244-E63A392DCBE7}"/>
              </a:ext>
            </a:extLst>
          </p:cNvPr>
          <p:cNvSpPr>
            <a:spLocks/>
          </p:cNvSpPr>
          <p:nvPr/>
        </p:nvSpPr>
        <p:spPr bwMode="auto">
          <a:xfrm>
            <a:off x="1014413" y="0"/>
            <a:ext cx="74612" cy="6858000"/>
          </a:xfrm>
          <a:custGeom>
            <a:avLst/>
            <a:gdLst>
              <a:gd name="T0" fmla="*/ 0 w 73659"/>
              <a:gd name="T1" fmla="*/ 6858000 h 6858000"/>
              <a:gd name="T2" fmla="*/ 125520 w 73659"/>
              <a:gd name="T3" fmla="*/ 6858000 h 6858000"/>
              <a:gd name="T4" fmla="*/ 125520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1267" name="object 14">
            <a:extLst>
              <a:ext uri="{FF2B5EF4-FFF2-40B4-BE49-F238E27FC236}">
                <a16:creationId xmlns:a16="http://schemas.microsoft.com/office/drawing/2014/main" id="{530796B9-3647-4449-B229-FB6FEC80721A}"/>
              </a:ext>
            </a:extLst>
          </p:cNvPr>
          <p:cNvSpPr>
            <a:spLocks noChangeArrowheads="1"/>
          </p:cNvSpPr>
          <p:nvPr/>
        </p:nvSpPr>
        <p:spPr bwMode="auto">
          <a:xfrm>
            <a:off x="4918075" y="127000"/>
            <a:ext cx="882650" cy="12223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5" name="object 15">
            <a:extLst>
              <a:ext uri="{FF2B5EF4-FFF2-40B4-BE49-F238E27FC236}">
                <a16:creationId xmlns:a16="http://schemas.microsoft.com/office/drawing/2014/main" id="{3B69CA23-10B4-4984-B8C0-902207B03D85}"/>
              </a:ext>
            </a:extLst>
          </p:cNvPr>
          <p:cNvSpPr txBox="1">
            <a:spLocks noGrp="1"/>
          </p:cNvSpPr>
          <p:nvPr>
            <p:ph type="title"/>
          </p:nvPr>
        </p:nvSpPr>
        <p:spPr>
          <a:xfrm>
            <a:off x="1163638" y="379413"/>
            <a:ext cx="7629525" cy="666750"/>
          </a:xfrm>
        </p:spPr>
        <p:txBody>
          <a:bodyPr lIns="0" tIns="0" rIns="0" bIns="0" rtlCol="0">
            <a:spAutoFit/>
          </a:bodyPr>
          <a:lstStyle/>
          <a:p>
            <a:pPr marL="12700" eaLnBrk="1" fontAlgn="auto" hangingPunct="1">
              <a:spcAft>
                <a:spcPts val="0"/>
              </a:spcAft>
              <a:tabLst>
                <a:tab pos="7616825" algn="l"/>
              </a:tabLst>
              <a:defRPr/>
            </a:pPr>
            <a:r>
              <a:rPr sz="4300" u="sng" dirty="0">
                <a:latin typeface="Times New Roman" panose="02020603050405020304" pitchFamily="18" charset="0"/>
                <a:cs typeface="Times New Roman" panose="02020603050405020304" pitchFamily="18" charset="0"/>
              </a:rPr>
              <a:t>What </a:t>
            </a:r>
            <a:r>
              <a:rPr sz="4300" u="sng" spc="-5" dirty="0">
                <a:latin typeface="Times New Roman" panose="02020603050405020304" pitchFamily="18" charset="0"/>
                <a:cs typeface="Times New Roman" panose="02020603050405020304" pitchFamily="18" charset="0"/>
              </a:rPr>
              <a:t>is</a:t>
            </a:r>
            <a:r>
              <a:rPr sz="4300" u="sng" spc="-95" dirty="0">
                <a:latin typeface="Times New Roman" panose="02020603050405020304" pitchFamily="18" charset="0"/>
                <a:cs typeface="Times New Roman" panose="02020603050405020304" pitchFamily="18" charset="0"/>
              </a:rPr>
              <a:t> </a:t>
            </a:r>
            <a:r>
              <a:rPr sz="4300" u="sng" dirty="0">
                <a:latin typeface="Times New Roman" panose="02020603050405020304" pitchFamily="18" charset="0"/>
                <a:cs typeface="Times New Roman" panose="02020603050405020304" pitchFamily="18" charset="0"/>
              </a:rPr>
              <a:t>Practicum?	</a:t>
            </a:r>
          </a:p>
        </p:txBody>
      </p:sp>
      <p:sp>
        <p:nvSpPr>
          <p:cNvPr id="11269" name="object 16">
            <a:extLst>
              <a:ext uri="{FF2B5EF4-FFF2-40B4-BE49-F238E27FC236}">
                <a16:creationId xmlns:a16="http://schemas.microsoft.com/office/drawing/2014/main" id="{7A5D548A-70BC-4D1A-BD3C-023C2C3E8716}"/>
              </a:ext>
            </a:extLst>
          </p:cNvPr>
          <p:cNvSpPr txBox="1">
            <a:spLocks noChangeArrowheads="1"/>
          </p:cNvSpPr>
          <p:nvPr/>
        </p:nvSpPr>
        <p:spPr bwMode="auto">
          <a:xfrm>
            <a:off x="1306513" y="1328738"/>
            <a:ext cx="6757987" cy="621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293688" algn="l"/>
              </a:tabLst>
              <a:defRPr>
                <a:solidFill>
                  <a:schemeClr val="tx1"/>
                </a:solidFill>
                <a:latin typeface="Tahoma" panose="020B0604030504040204" pitchFamily="34" charset="0"/>
                <a:cs typeface="Arial" panose="020B0604020202020204" pitchFamily="34" charset="0"/>
              </a:defRPr>
            </a:lvl1pPr>
            <a:lvl2pPr marL="742950" indent="-285750">
              <a:tabLst>
                <a:tab pos="293688" algn="l"/>
              </a:tabLst>
              <a:defRPr>
                <a:solidFill>
                  <a:schemeClr val="tx1"/>
                </a:solidFill>
                <a:latin typeface="Tahoma" panose="020B0604030504040204" pitchFamily="34" charset="0"/>
                <a:cs typeface="Arial" panose="020B0604020202020204" pitchFamily="34" charset="0"/>
              </a:defRPr>
            </a:lvl2pPr>
            <a:lvl3pPr marL="1143000" indent="-228600">
              <a:tabLst>
                <a:tab pos="293688" algn="l"/>
              </a:tabLst>
              <a:defRPr>
                <a:solidFill>
                  <a:schemeClr val="tx1"/>
                </a:solidFill>
                <a:latin typeface="Tahoma" panose="020B0604030504040204" pitchFamily="34" charset="0"/>
                <a:cs typeface="Arial" panose="020B0604020202020204" pitchFamily="34" charset="0"/>
              </a:defRPr>
            </a:lvl3pPr>
            <a:lvl4pPr marL="1600200" indent="-228600">
              <a:tabLst>
                <a:tab pos="293688" algn="l"/>
              </a:tabLst>
              <a:defRPr>
                <a:solidFill>
                  <a:schemeClr val="tx1"/>
                </a:solidFill>
                <a:latin typeface="Tahoma" panose="020B0604030504040204" pitchFamily="34" charset="0"/>
                <a:cs typeface="Arial" panose="020B0604020202020204" pitchFamily="34" charset="0"/>
              </a:defRPr>
            </a:lvl4pPr>
            <a:lvl5pPr marL="2057400" indent="-228600">
              <a:tabLst>
                <a:tab pos="293688"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9pPr>
          </a:lstStyle>
          <a:p>
            <a:pPr>
              <a:buClr>
                <a:srgbClr val="3891A7"/>
              </a:buClr>
              <a:buSzPct val="79000"/>
            </a:pPr>
            <a:r>
              <a:rPr lang="en-US" altLang="en-US" sz="3200">
                <a:latin typeface="Times New Roman" panose="02020603050405020304" pitchFamily="18" charset="0"/>
                <a:cs typeface="Times New Roman" panose="02020603050405020304" pitchFamily="18" charset="0"/>
              </a:rPr>
              <a:t>6-unit course taken by fourth year or  incoming fourth year students , </a:t>
            </a:r>
          </a:p>
          <a:p>
            <a:pPr>
              <a:buClr>
                <a:srgbClr val="3891A7"/>
              </a:buClr>
              <a:buSzPct val="79000"/>
            </a:pPr>
            <a:r>
              <a:rPr lang="en-US" altLang="en-US" sz="3200" b="1" i="1">
                <a:latin typeface="Times New Roman" panose="02020603050405020304" pitchFamily="18" charset="0"/>
                <a:cs typeface="Times New Roman" panose="02020603050405020304" pitchFamily="18" charset="0"/>
              </a:rPr>
              <a:t>THE DIFFERENCE NOW IS</a:t>
            </a:r>
          </a:p>
          <a:p>
            <a:pPr>
              <a:buClr>
                <a:srgbClr val="3891A7"/>
              </a:buClr>
              <a:buSzPct val="79000"/>
            </a:pPr>
            <a:r>
              <a:rPr lang="en-US" altLang="en-US" sz="3200">
                <a:latin typeface="Times New Roman" panose="02020603050405020304" pitchFamily="18" charset="0"/>
                <a:cs typeface="Times New Roman" panose="02020603050405020304" pitchFamily="18" charset="0"/>
              </a:rPr>
              <a:t>This becomes an ONLINE on-the-job training in the industry  or service sector</a:t>
            </a:r>
          </a:p>
          <a:p>
            <a:pPr>
              <a:buClr>
                <a:srgbClr val="3891A7"/>
              </a:buClr>
              <a:buSzPct val="79000"/>
            </a:pPr>
            <a:r>
              <a:rPr lang="en-US" altLang="en-US" sz="3200">
                <a:latin typeface="Times New Roman" panose="02020603050405020304" pitchFamily="18" charset="0"/>
                <a:cs typeface="Times New Roman" panose="02020603050405020304" pitchFamily="18" charset="0"/>
              </a:rPr>
              <a:t>AND</a:t>
            </a:r>
          </a:p>
          <a:p>
            <a:pPr>
              <a:buClr>
                <a:srgbClr val="3891A7"/>
              </a:buClr>
              <a:buSzPct val="79000"/>
            </a:pPr>
            <a:r>
              <a:rPr lang="en-US" altLang="en-US" sz="3200">
                <a:latin typeface="Times New Roman" panose="02020603050405020304" pitchFamily="18" charset="0"/>
                <a:cs typeface="Times New Roman" panose="02020603050405020304" pitchFamily="18" charset="0"/>
              </a:rPr>
              <a:t>This is now 600 hours.  This means </a:t>
            </a:r>
          </a:p>
          <a:p>
            <a:pPr>
              <a:buClr>
                <a:srgbClr val="3891A7"/>
              </a:buClr>
              <a:buSzPct val="79000"/>
            </a:pPr>
            <a:r>
              <a:rPr lang="en-US" altLang="en-US" sz="3200" b="1" i="1">
                <a:solidFill>
                  <a:srgbClr val="FF0000"/>
                </a:solidFill>
                <a:latin typeface="Times New Roman" panose="02020603050405020304" pitchFamily="18" charset="0"/>
                <a:cs typeface="Times New Roman" panose="02020603050405020304" pitchFamily="18" charset="0"/>
              </a:rPr>
              <a:t>NO FACE TO FACE EVEN IF THE OJT COMPANIES WOULD WANT TO.</a:t>
            </a:r>
          </a:p>
          <a:p>
            <a:pPr>
              <a:buClr>
                <a:srgbClr val="3891A7"/>
              </a:buClr>
              <a:buSzPct val="79000"/>
              <a:buFont typeface="Wingdings 2" panose="05020102010507070707" pitchFamily="18" charset="2"/>
              <a:buChar char=""/>
            </a:pPr>
            <a:endParaRPr lang="en-US" altLang="en-US" sz="2800">
              <a:latin typeface="Gill Sans MT" panose="020B0502020104020203" pitchFamily="34" charset="0"/>
            </a:endParaRPr>
          </a:p>
          <a:p>
            <a:pPr>
              <a:buClr>
                <a:srgbClr val="3891A7"/>
              </a:buClr>
              <a:buSzPct val="80000"/>
            </a:pPr>
            <a:endParaRPr lang="en-PH" altLang="en-US" sz="2800">
              <a:latin typeface="Gill Sans MT" panose="020B0502020104020203" pitchFamily="34" charset="0"/>
            </a:endParaRPr>
          </a:p>
          <a:p>
            <a:pPr>
              <a:buClr>
                <a:srgbClr val="3891A7"/>
              </a:buClr>
              <a:buSzPct val="79000"/>
            </a:pPr>
            <a:endParaRPr lang="en-US" altLang="en-US" sz="2800">
              <a:latin typeface="Gill Sans MT" panose="020B0502020104020203"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2">
            <a:extLst>
              <a:ext uri="{FF2B5EF4-FFF2-40B4-BE49-F238E27FC236}">
                <a16:creationId xmlns:a16="http://schemas.microsoft.com/office/drawing/2014/main" id="{24AEF1BD-E21B-4493-9C6F-7DCAEA4D0E8E}"/>
              </a:ext>
            </a:extLst>
          </p:cNvPr>
          <p:cNvSpPr>
            <a:spLocks noGrp="1"/>
          </p:cNvSpPr>
          <p:nvPr>
            <p:ph type="title"/>
          </p:nvPr>
        </p:nvSpPr>
        <p:spPr>
          <a:xfrm>
            <a:off x="628650" y="365125"/>
            <a:ext cx="7886700" cy="6111875"/>
          </a:xfrm>
        </p:spPr>
        <p:txBody>
          <a:bodyPr/>
          <a:lstStyle/>
          <a:p>
            <a:pPr algn="ctr"/>
            <a:r>
              <a:rPr lang="en-US" altLang="en-US" b="1">
                <a:latin typeface="Times New Roman" panose="02020603050405020304" pitchFamily="18" charset="0"/>
                <a:cs typeface="Times New Roman" panose="02020603050405020304" pitchFamily="18" charset="0"/>
              </a:rPr>
              <a:t>What is this modular reports?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8">
            <a:extLst>
              <a:ext uri="{FF2B5EF4-FFF2-40B4-BE49-F238E27FC236}">
                <a16:creationId xmlns:a16="http://schemas.microsoft.com/office/drawing/2014/main" id="{0C761179-B0A0-4F22-9949-29B0CB83CAA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7563" y="990600"/>
            <a:ext cx="750887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itle 1">
            <a:extLst>
              <a:ext uri="{FF2B5EF4-FFF2-40B4-BE49-F238E27FC236}">
                <a16:creationId xmlns:a16="http://schemas.microsoft.com/office/drawing/2014/main" id="{854B9AC6-E2C4-4A0D-89AA-9B901DC5AD11}"/>
              </a:ext>
            </a:extLst>
          </p:cNvPr>
          <p:cNvSpPr>
            <a:spLocks noGrp="1"/>
          </p:cNvSpPr>
          <p:nvPr>
            <p:ph type="title"/>
          </p:nvPr>
        </p:nvSpPr>
        <p:spPr>
          <a:xfrm>
            <a:off x="628650" y="152400"/>
            <a:ext cx="7886700" cy="685800"/>
          </a:xfrm>
        </p:spPr>
        <p:txBody>
          <a:bodyPr/>
          <a:lstStyle/>
          <a:p>
            <a:r>
              <a:rPr lang="en-US" altLang="en-US" b="1">
                <a:latin typeface="Times New Roman" panose="02020603050405020304" pitchFamily="18" charset="0"/>
                <a:cs typeface="Times New Roman" panose="02020603050405020304" pitchFamily="18" charset="0"/>
              </a:rPr>
              <a:t>Example for Marketing Management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2" name="Object 2">
            <a:hlinkClick r:id="" action="ppaction://ole?verb=0"/>
            <a:extLst>
              <a:ext uri="{FF2B5EF4-FFF2-40B4-BE49-F238E27FC236}">
                <a16:creationId xmlns:a16="http://schemas.microsoft.com/office/drawing/2014/main" id="{547FF639-22C2-4B37-8B5E-17A9656A5F36}"/>
              </a:ext>
            </a:extLst>
          </p:cNvPr>
          <p:cNvGraphicFramePr>
            <a:graphicFrameLocks noChangeAspect="1"/>
          </p:cNvGraphicFramePr>
          <p:nvPr/>
        </p:nvGraphicFramePr>
        <p:xfrm>
          <a:off x="98425" y="98425"/>
          <a:ext cx="8902700" cy="6759575"/>
        </p:xfrm>
        <a:graphic>
          <a:graphicData uri="http://schemas.openxmlformats.org/presentationml/2006/ole">
            <mc:AlternateContent xmlns:mc="http://schemas.openxmlformats.org/markup-compatibility/2006">
              <mc:Choice xmlns:v="urn:schemas-microsoft-com:vml" Requires="v">
                <p:oleObj spid="_x0000_s1027" name="Presentation" r:id="rId3" imgW="6094313" imgH="3427339" progId="PowerPoint.Show.12">
                  <p:embed/>
                </p:oleObj>
              </mc:Choice>
              <mc:Fallback>
                <p:oleObj name="Presentation" r:id="rId3" imgW="6094313" imgH="3427339" progId="PowerPoint.Show.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25" y="98425"/>
                        <a:ext cx="8902700" cy="675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object 11">
            <a:extLst>
              <a:ext uri="{FF2B5EF4-FFF2-40B4-BE49-F238E27FC236}">
                <a16:creationId xmlns:a16="http://schemas.microsoft.com/office/drawing/2014/main" id="{6D7C7C13-F60B-49BA-B9F8-B2B489D5ED8C}"/>
              </a:ext>
            </a:extLst>
          </p:cNvPr>
          <p:cNvSpPr>
            <a:spLocks noChangeArrowheads="1"/>
          </p:cNvSpPr>
          <p:nvPr/>
        </p:nvSpPr>
        <p:spPr bwMode="auto">
          <a:xfrm>
            <a:off x="935038" y="0"/>
            <a:ext cx="157162" cy="6858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52227" name="object 12">
            <a:extLst>
              <a:ext uri="{FF2B5EF4-FFF2-40B4-BE49-F238E27FC236}">
                <a16:creationId xmlns:a16="http://schemas.microsoft.com/office/drawing/2014/main" id="{B10B97DE-3AF8-45A7-B82D-B376CA0AA87F}"/>
              </a:ext>
            </a:extLst>
          </p:cNvPr>
          <p:cNvSpPr>
            <a:spLocks/>
          </p:cNvSpPr>
          <p:nvPr/>
        </p:nvSpPr>
        <p:spPr bwMode="auto">
          <a:xfrm>
            <a:off x="1014413" y="0"/>
            <a:ext cx="74612" cy="6858000"/>
          </a:xfrm>
          <a:custGeom>
            <a:avLst/>
            <a:gdLst>
              <a:gd name="T0" fmla="*/ 0 w 73659"/>
              <a:gd name="T1" fmla="*/ 6858000 h 6858000"/>
              <a:gd name="T2" fmla="*/ 123917 w 73659"/>
              <a:gd name="T3" fmla="*/ 6858000 h 6858000"/>
              <a:gd name="T4" fmla="*/ 123917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2228" name="object 13">
            <a:extLst>
              <a:ext uri="{FF2B5EF4-FFF2-40B4-BE49-F238E27FC236}">
                <a16:creationId xmlns:a16="http://schemas.microsoft.com/office/drawing/2014/main" id="{8EB4EC4F-2D71-44D0-BBBE-6D6D1170D97D}"/>
              </a:ext>
            </a:extLst>
          </p:cNvPr>
          <p:cNvSpPr>
            <a:spLocks/>
          </p:cNvSpPr>
          <p:nvPr/>
        </p:nvSpPr>
        <p:spPr bwMode="auto">
          <a:xfrm>
            <a:off x="1066800" y="11811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6" name="object 16">
            <a:extLst>
              <a:ext uri="{FF2B5EF4-FFF2-40B4-BE49-F238E27FC236}">
                <a16:creationId xmlns:a16="http://schemas.microsoft.com/office/drawing/2014/main" id="{DCE8DA03-5721-465C-972E-4FF6121BA7A9}"/>
              </a:ext>
            </a:extLst>
          </p:cNvPr>
          <p:cNvSpPr txBox="1">
            <a:spLocks noGrp="1"/>
          </p:cNvSpPr>
          <p:nvPr>
            <p:ph type="title"/>
          </p:nvPr>
        </p:nvSpPr>
        <p:spPr>
          <a:xfrm>
            <a:off x="1325563" y="-174625"/>
            <a:ext cx="6400800" cy="1252538"/>
          </a:xfrm>
        </p:spPr>
        <p:txBody>
          <a:bodyPr lIns="0" tIns="264159" rIns="0" bIns="0" rtlCol="0">
            <a:spAutoFit/>
          </a:bodyPr>
          <a:lstStyle/>
          <a:p>
            <a:pPr marL="637540" eaLnBrk="1" fontAlgn="auto" hangingPunct="1">
              <a:spcAft>
                <a:spcPts val="0"/>
              </a:spcAft>
              <a:defRPr/>
            </a:pPr>
            <a:r>
              <a:rPr sz="3200" spc="-15" dirty="0">
                <a:latin typeface="Times New Roman" panose="02020603050405020304" pitchFamily="18" charset="0"/>
                <a:cs typeface="Times New Roman" panose="02020603050405020304" pitchFamily="18" charset="0"/>
              </a:rPr>
              <a:t>How </a:t>
            </a:r>
            <a:r>
              <a:rPr sz="3200" dirty="0">
                <a:latin typeface="Times New Roman" panose="02020603050405020304" pitchFamily="18" charset="0"/>
                <a:cs typeface="Times New Roman" panose="02020603050405020304" pitchFamily="18" charset="0"/>
              </a:rPr>
              <a:t>to </a:t>
            </a:r>
            <a:r>
              <a:rPr sz="3200" spc="-30" dirty="0">
                <a:latin typeface="Times New Roman" panose="02020603050405020304" pitchFamily="18" charset="0"/>
                <a:cs typeface="Times New Roman" panose="02020603050405020304" pitchFamily="18" charset="0"/>
              </a:rPr>
              <a:t>go </a:t>
            </a:r>
            <a:r>
              <a:rPr sz="3200" dirty="0">
                <a:latin typeface="Times New Roman" panose="02020603050405020304" pitchFamily="18" charset="0"/>
                <a:cs typeface="Times New Roman" panose="02020603050405020304" pitchFamily="18" charset="0"/>
              </a:rPr>
              <a:t>about the</a:t>
            </a:r>
            <a:r>
              <a:rPr lang="en-PH" sz="3200" dirty="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Practicum </a:t>
            </a:r>
            <a:r>
              <a:rPr sz="3200" spc="-15" dirty="0">
                <a:latin typeface="Times New Roman" panose="02020603050405020304" pitchFamily="18" charset="0"/>
                <a:cs typeface="Times New Roman" panose="02020603050405020304" pitchFamily="18" charset="0"/>
              </a:rPr>
              <a:t>Process</a:t>
            </a:r>
            <a:endParaRPr sz="3200" dirty="0">
              <a:latin typeface="Times New Roman" panose="02020603050405020304" pitchFamily="18" charset="0"/>
              <a:cs typeface="Times New Roman" panose="02020603050405020304" pitchFamily="18" charset="0"/>
            </a:endParaRPr>
          </a:p>
        </p:txBody>
      </p:sp>
      <p:sp>
        <p:nvSpPr>
          <p:cNvPr id="52230" name="object 18">
            <a:extLst>
              <a:ext uri="{FF2B5EF4-FFF2-40B4-BE49-F238E27FC236}">
                <a16:creationId xmlns:a16="http://schemas.microsoft.com/office/drawing/2014/main" id="{E6349523-D3BE-45F0-B321-D1A3A2E14D70}"/>
              </a:ext>
            </a:extLst>
          </p:cNvPr>
          <p:cNvSpPr txBox="1">
            <a:spLocks noChangeArrowheads="1"/>
          </p:cNvSpPr>
          <p:nvPr/>
        </p:nvSpPr>
        <p:spPr bwMode="auto">
          <a:xfrm>
            <a:off x="1203325" y="1371600"/>
            <a:ext cx="7664450"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527050" algn="l"/>
              </a:tabLst>
              <a:defRPr>
                <a:solidFill>
                  <a:schemeClr val="tx1"/>
                </a:solidFill>
                <a:latin typeface="Tahoma" panose="020B0604030504040204" pitchFamily="34" charset="0"/>
                <a:cs typeface="Arial" panose="020B0604020202020204" pitchFamily="34" charset="0"/>
              </a:defRPr>
            </a:lvl1pPr>
            <a:lvl2pPr marL="742950" indent="-285750">
              <a:tabLst>
                <a:tab pos="527050" algn="l"/>
              </a:tabLst>
              <a:defRPr>
                <a:solidFill>
                  <a:schemeClr val="tx1"/>
                </a:solidFill>
                <a:latin typeface="Tahoma" panose="020B0604030504040204" pitchFamily="34" charset="0"/>
                <a:cs typeface="Arial" panose="020B0604020202020204" pitchFamily="34" charset="0"/>
              </a:defRPr>
            </a:lvl2pPr>
            <a:lvl3pPr marL="1143000" indent="-228600">
              <a:tabLst>
                <a:tab pos="527050" algn="l"/>
              </a:tabLst>
              <a:defRPr>
                <a:solidFill>
                  <a:schemeClr val="tx1"/>
                </a:solidFill>
                <a:latin typeface="Tahoma" panose="020B0604030504040204" pitchFamily="34" charset="0"/>
                <a:cs typeface="Arial" panose="020B0604020202020204" pitchFamily="34" charset="0"/>
              </a:defRPr>
            </a:lvl3pPr>
            <a:lvl4pPr marL="1600200" indent="-228600">
              <a:tabLst>
                <a:tab pos="527050" algn="l"/>
              </a:tabLst>
              <a:defRPr>
                <a:solidFill>
                  <a:schemeClr val="tx1"/>
                </a:solidFill>
                <a:latin typeface="Tahoma" panose="020B0604030504040204" pitchFamily="34" charset="0"/>
                <a:cs typeface="Arial" panose="020B0604020202020204" pitchFamily="34" charset="0"/>
              </a:defRPr>
            </a:lvl4pPr>
            <a:lvl5pPr marL="2057400" indent="-228600">
              <a:tabLst>
                <a:tab pos="527050"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9pPr>
          </a:lstStyle>
          <a:p>
            <a:pPr>
              <a:lnSpc>
                <a:spcPct val="150000"/>
              </a:lnSpc>
              <a:buClr>
                <a:srgbClr val="00853C"/>
              </a:buClr>
              <a:buSzPct val="80000"/>
            </a:pPr>
            <a:r>
              <a:rPr lang="en-PH" altLang="en-US" sz="2400">
                <a:latin typeface="Times New Roman" panose="02020603050405020304" pitchFamily="18" charset="0"/>
                <a:cs typeface="Times New Roman" panose="02020603050405020304" pitchFamily="18" charset="0"/>
              </a:rPr>
              <a:t>Attend </a:t>
            </a:r>
            <a:r>
              <a:rPr lang="en-US" altLang="en-US" sz="2400">
                <a:latin typeface="Times New Roman" panose="02020603050405020304" pitchFamily="18" charset="0"/>
                <a:cs typeface="Times New Roman" panose="02020603050405020304" pitchFamily="18" charset="0"/>
              </a:rPr>
              <a:t>Practicum/OJT Briefing/Orientation </a:t>
            </a:r>
          </a:p>
          <a:p>
            <a:pPr>
              <a:lnSpc>
                <a:spcPct val="150000"/>
              </a:lnSpc>
              <a:buClr>
                <a:srgbClr val="00853C"/>
              </a:buClr>
              <a:buSzPct val="80000"/>
            </a:pPr>
            <a:r>
              <a:rPr lang="en-PH" altLang="en-US" sz="2400">
                <a:latin typeface="Times New Roman" panose="02020603050405020304" pitchFamily="18" charset="0"/>
                <a:cs typeface="Times New Roman" panose="02020603050405020304" pitchFamily="18" charset="0"/>
              </a:rPr>
              <a:t>Enroll the 6-unit Practicum course</a:t>
            </a:r>
            <a:r>
              <a:rPr lang="en-US" altLang="en-US" sz="2400">
                <a:latin typeface="Times New Roman" panose="02020603050405020304" pitchFamily="18" charset="0"/>
                <a:cs typeface="Times New Roman" panose="02020603050405020304" pitchFamily="18" charset="0"/>
              </a:rPr>
              <a:t> </a:t>
            </a:r>
          </a:p>
          <a:p>
            <a:pPr>
              <a:lnSpc>
                <a:spcPct val="150000"/>
              </a:lnSpc>
              <a:buClr>
                <a:srgbClr val="00853C"/>
              </a:buClr>
              <a:buSzPct val="80000"/>
            </a:pPr>
            <a:r>
              <a:rPr lang="en-US" altLang="en-US" sz="2400">
                <a:latin typeface="Times New Roman" panose="02020603050405020304" pitchFamily="18" charset="0"/>
                <a:cs typeface="Times New Roman" panose="02020603050405020304" pitchFamily="18" charset="0"/>
              </a:rPr>
              <a:t>C</a:t>
            </a:r>
            <a:r>
              <a:rPr lang="en-PH" altLang="en-US" sz="2400">
                <a:latin typeface="Times New Roman" panose="02020603050405020304" pitchFamily="18" charset="0"/>
                <a:cs typeface="Times New Roman" panose="02020603050405020304" pitchFamily="18" charset="0"/>
              </a:rPr>
              <a:t>hoose </a:t>
            </a:r>
            <a:r>
              <a:rPr lang="en-US" altLang="en-US" sz="2400">
                <a:latin typeface="Times New Roman" panose="02020603050405020304" pitchFamily="18" charset="0"/>
                <a:cs typeface="Times New Roman" panose="02020603050405020304" pitchFamily="18" charset="0"/>
              </a:rPr>
              <a:t>a reputable Company/Institution</a:t>
            </a:r>
          </a:p>
          <a:p>
            <a:pPr>
              <a:lnSpc>
                <a:spcPct val="150000"/>
              </a:lnSpc>
              <a:spcBef>
                <a:spcPts val="600"/>
              </a:spcBef>
              <a:buClr>
                <a:srgbClr val="00853C"/>
              </a:buClr>
              <a:buSzPct val="80000"/>
            </a:pPr>
            <a:r>
              <a:rPr lang="en-PH" altLang="en-US" sz="2400">
                <a:latin typeface="Times New Roman" panose="02020603050405020304" pitchFamily="18" charset="0"/>
                <a:cs typeface="Times New Roman" panose="02020603050405020304" pitchFamily="18" charset="0"/>
              </a:rPr>
              <a:t>Download  Practicum Engagement Contract,  fill-up details</a:t>
            </a:r>
            <a:r>
              <a:rPr lang="en-US" altLang="en-US" sz="2400">
                <a:latin typeface="Times New Roman" panose="02020603050405020304" pitchFamily="18" charset="0"/>
                <a:cs typeface="Times New Roman" panose="02020603050405020304" pitchFamily="18" charset="0"/>
              </a:rPr>
              <a:t>.</a:t>
            </a:r>
          </a:p>
          <a:p>
            <a:pPr>
              <a:lnSpc>
                <a:spcPct val="150000"/>
              </a:lnSpc>
              <a:spcBef>
                <a:spcPts val="600"/>
              </a:spcBef>
              <a:buClr>
                <a:srgbClr val="00853C"/>
              </a:buClr>
              <a:buSzPct val="80000"/>
            </a:pPr>
            <a:r>
              <a:rPr lang="en-US" altLang="en-US" sz="3200" b="1">
                <a:solidFill>
                  <a:srgbClr val="FF0000"/>
                </a:solidFill>
                <a:latin typeface="Times New Roman" panose="02020603050405020304" pitchFamily="18" charset="0"/>
                <a:cs typeface="Times New Roman" panose="02020603050405020304" pitchFamily="18" charset="0"/>
              </a:rPr>
              <a:t>Download Short Description of the Company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a:extLst>
              <a:ext uri="{FF2B5EF4-FFF2-40B4-BE49-F238E27FC236}">
                <a16:creationId xmlns:a16="http://schemas.microsoft.com/office/drawing/2014/main" id="{66080170-ED49-4589-8E11-F728E6EE25D0}"/>
              </a:ext>
            </a:extLst>
          </p:cNvPr>
          <p:cNvSpPr>
            <a:spLocks noChangeArrowheads="1"/>
          </p:cNvSpPr>
          <p:nvPr/>
        </p:nvSpPr>
        <p:spPr bwMode="auto">
          <a:xfrm>
            <a:off x="228600" y="152400"/>
            <a:ext cx="8686800" cy="649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0100" indent="-342900">
              <a:tabLst>
                <a:tab pos="800100" algn="l"/>
              </a:tabLst>
              <a:defRPr>
                <a:solidFill>
                  <a:schemeClr val="tx1"/>
                </a:solidFill>
                <a:latin typeface="Tahoma" panose="020B0604030504040204" pitchFamily="34" charset="0"/>
                <a:cs typeface="Arial" panose="020B0604020202020204" pitchFamily="34" charset="0"/>
              </a:defRPr>
            </a:lvl1pPr>
            <a:lvl2pPr marL="742950" indent="-285750">
              <a:tabLst>
                <a:tab pos="800100" algn="l"/>
              </a:tabLst>
              <a:defRPr>
                <a:solidFill>
                  <a:schemeClr val="tx1"/>
                </a:solidFill>
                <a:latin typeface="Tahoma" panose="020B0604030504040204" pitchFamily="34" charset="0"/>
                <a:cs typeface="Arial" panose="020B0604020202020204" pitchFamily="34" charset="0"/>
              </a:defRPr>
            </a:lvl2pPr>
            <a:lvl3pPr marL="1143000" indent="-228600">
              <a:tabLst>
                <a:tab pos="800100" algn="l"/>
              </a:tabLst>
              <a:defRPr>
                <a:solidFill>
                  <a:schemeClr val="tx1"/>
                </a:solidFill>
                <a:latin typeface="Tahoma" panose="020B0604030504040204" pitchFamily="34" charset="0"/>
                <a:cs typeface="Arial" panose="020B0604020202020204" pitchFamily="34" charset="0"/>
              </a:defRPr>
            </a:lvl3pPr>
            <a:lvl4pPr marL="1600200" indent="-228600">
              <a:tabLst>
                <a:tab pos="800100" algn="l"/>
              </a:tabLst>
              <a:defRPr>
                <a:solidFill>
                  <a:schemeClr val="tx1"/>
                </a:solidFill>
                <a:latin typeface="Tahoma" panose="020B0604030504040204" pitchFamily="34" charset="0"/>
                <a:cs typeface="Arial" panose="020B0604020202020204" pitchFamily="34" charset="0"/>
              </a:defRPr>
            </a:lvl4pPr>
            <a:lvl5pPr marL="2057400" indent="-228600">
              <a:tabLst>
                <a:tab pos="800100"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800100"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800100"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800100"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800100" algn="l"/>
              </a:tabLst>
              <a:defRPr>
                <a:solidFill>
                  <a:schemeClr val="tx1"/>
                </a:solidFill>
                <a:latin typeface="Tahoma" panose="020B0604030504040204" pitchFamily="34" charset="0"/>
                <a:cs typeface="Arial" panose="020B0604020202020204" pitchFamily="34" charset="0"/>
              </a:defRPr>
            </a:lvl9pPr>
          </a:lstStyle>
          <a:p>
            <a:pPr algn="ctr"/>
            <a:r>
              <a:rPr lang="en-US" altLang="en-US" sz="2000" b="1">
                <a:latin typeface="Times New Roman" panose="02020603050405020304" pitchFamily="18" charset="0"/>
                <a:cs typeface="Times New Roman" panose="02020603050405020304" pitchFamily="18" charset="0"/>
              </a:rPr>
              <a:t>SHORT DESCRIPTION OF THE COMPANY</a:t>
            </a:r>
            <a:endParaRPr lang="en-US" altLang="en-US">
              <a:latin typeface="Times New Roman" panose="02020603050405020304" pitchFamily="18" charset="0"/>
              <a:cs typeface="Times New Roman" panose="02020603050405020304" pitchFamily="18" charset="0"/>
            </a:endParaRPr>
          </a:p>
          <a:p>
            <a:r>
              <a:rPr lang="en-US" altLang="en-US">
                <a:latin typeface="Times New Roman" panose="02020603050405020304" pitchFamily="18" charset="0"/>
                <a:cs typeface="Times New Roman" panose="02020603050405020304" pitchFamily="18" charset="0"/>
              </a:rPr>
              <a:t> </a:t>
            </a:r>
          </a:p>
          <a:p>
            <a:r>
              <a:rPr lang="en-US" altLang="en-US">
                <a:latin typeface="Times New Roman" panose="02020603050405020304" pitchFamily="18" charset="0"/>
                <a:cs typeface="Times New Roman" panose="02020603050405020304" pitchFamily="18" charset="0"/>
              </a:rPr>
              <a:t> </a:t>
            </a:r>
          </a:p>
          <a:p>
            <a:r>
              <a:rPr lang="en-US" altLang="en-US">
                <a:latin typeface="Times New Roman" panose="02020603050405020304" pitchFamily="18" charset="0"/>
                <a:cs typeface="Times New Roman" panose="02020603050405020304" pitchFamily="18" charset="0"/>
              </a:rPr>
              <a:t> </a:t>
            </a:r>
          </a:p>
          <a:p>
            <a:r>
              <a:rPr lang="en-US" altLang="en-US" b="1">
                <a:latin typeface="Times New Roman" panose="02020603050405020304" pitchFamily="18" charset="0"/>
                <a:cs typeface="Times New Roman" panose="02020603050405020304" pitchFamily="18" charset="0"/>
              </a:rPr>
              <a:t>NAME OF THE COMPANY: </a:t>
            </a:r>
            <a:endParaRPr lang="en-US" altLang="en-US">
              <a:latin typeface="Times New Roman" panose="02020603050405020304" pitchFamily="18" charset="0"/>
              <a:cs typeface="Times New Roman" panose="02020603050405020304" pitchFamily="18" charset="0"/>
            </a:endParaRPr>
          </a:p>
          <a:p>
            <a:r>
              <a:rPr lang="en-US" altLang="en-US" b="1">
                <a:latin typeface="Times New Roman" panose="02020603050405020304" pitchFamily="18" charset="0"/>
                <a:cs typeface="Times New Roman" panose="02020603050405020304" pitchFamily="18" charset="0"/>
              </a:rPr>
              <a:t>______________________________________________________________________</a:t>
            </a:r>
            <a:endParaRPr lang="en-US" altLang="en-US">
              <a:latin typeface="Times New Roman" panose="02020603050405020304" pitchFamily="18" charset="0"/>
              <a:cs typeface="Times New Roman" panose="02020603050405020304" pitchFamily="18" charset="0"/>
            </a:endParaRPr>
          </a:p>
          <a:p>
            <a:r>
              <a:rPr lang="en-US" altLang="en-US" b="1">
                <a:latin typeface="Times New Roman" panose="020206030504050203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r>
              <a:rPr lang="en-US" altLang="en-US" b="1">
                <a:latin typeface="Times New Roman" panose="02020603050405020304" pitchFamily="18" charset="0"/>
                <a:cs typeface="Times New Roman" panose="02020603050405020304" pitchFamily="18" charset="0"/>
              </a:rPr>
              <a:t>LOCATION:</a:t>
            </a:r>
            <a:endParaRPr lang="en-US" altLang="en-US">
              <a:latin typeface="Times New Roman" panose="02020603050405020304" pitchFamily="18" charset="0"/>
              <a:cs typeface="Times New Roman" panose="02020603050405020304" pitchFamily="18" charset="0"/>
            </a:endParaRPr>
          </a:p>
          <a:p>
            <a:r>
              <a:rPr lang="en-US" altLang="en-US" b="1">
                <a:latin typeface="Times New Roman" panose="02020603050405020304" pitchFamily="18" charset="0"/>
                <a:cs typeface="Times New Roman" panose="02020603050405020304" pitchFamily="18" charset="0"/>
              </a:rPr>
              <a:t>______________________________________________________________________</a:t>
            </a:r>
            <a:endParaRPr lang="en-US" altLang="en-US">
              <a:latin typeface="Times New Roman" panose="02020603050405020304" pitchFamily="18" charset="0"/>
              <a:cs typeface="Times New Roman" panose="02020603050405020304" pitchFamily="18" charset="0"/>
            </a:endParaRPr>
          </a:p>
          <a:p>
            <a:r>
              <a:rPr lang="en-US" altLang="en-US" b="1">
                <a:latin typeface="Times New Roman" panose="020206030504050203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r>
              <a:rPr lang="en-US" altLang="en-US" b="1">
                <a:latin typeface="Times New Roman" panose="02020603050405020304" pitchFamily="18" charset="0"/>
                <a:cs typeface="Times New Roman" panose="02020603050405020304" pitchFamily="18" charset="0"/>
              </a:rPr>
              <a:t>LINE OF BUSINESS:</a:t>
            </a:r>
            <a:endParaRPr lang="en-US" altLang="en-US">
              <a:latin typeface="Times New Roman" panose="02020603050405020304" pitchFamily="18" charset="0"/>
              <a:cs typeface="Times New Roman" panose="02020603050405020304" pitchFamily="18" charset="0"/>
            </a:endParaRPr>
          </a:p>
          <a:p>
            <a:r>
              <a:rPr lang="en-US" altLang="en-US" b="1">
                <a:latin typeface="Times New Roman" panose="02020603050405020304" pitchFamily="18" charset="0"/>
                <a:cs typeface="Times New Roman" panose="02020603050405020304" pitchFamily="18" charset="0"/>
              </a:rPr>
              <a:t>______________________________________________________________________</a:t>
            </a:r>
            <a:endParaRPr lang="en-US" altLang="en-US">
              <a:latin typeface="Times New Roman" panose="02020603050405020304" pitchFamily="18" charset="0"/>
              <a:cs typeface="Times New Roman" panose="02020603050405020304" pitchFamily="18" charset="0"/>
            </a:endParaRPr>
          </a:p>
          <a:p>
            <a:r>
              <a:rPr lang="en-US" altLang="en-US" b="1">
                <a:latin typeface="Times New Roman" panose="020206030504050203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r>
              <a:rPr lang="en-US" altLang="en-US" b="1">
                <a:latin typeface="Times New Roman" panose="02020603050405020304" pitchFamily="18" charset="0"/>
                <a:cs typeface="Times New Roman" panose="02020603050405020304" pitchFamily="18" charset="0"/>
              </a:rPr>
              <a:t>INCORPORATORS/OWNERS:</a:t>
            </a:r>
            <a:endParaRPr lang="en-US" altLang="en-US">
              <a:latin typeface="Times New Roman" panose="02020603050405020304" pitchFamily="18" charset="0"/>
              <a:cs typeface="Times New Roman" panose="02020603050405020304" pitchFamily="18" charset="0"/>
            </a:endParaRPr>
          </a:p>
          <a:p>
            <a:r>
              <a:rPr lang="en-US" altLang="en-US" b="1">
                <a:latin typeface="Times New Roman" panose="02020603050405020304" pitchFamily="18" charset="0"/>
                <a:cs typeface="Times New Roman" panose="02020603050405020304" pitchFamily="18" charset="0"/>
              </a:rPr>
              <a:t>______________________________________________________________________</a:t>
            </a:r>
            <a:endParaRPr lang="en-US" altLang="en-US">
              <a:latin typeface="Times New Roman" panose="02020603050405020304" pitchFamily="18" charset="0"/>
              <a:cs typeface="Times New Roman" panose="02020603050405020304" pitchFamily="18" charset="0"/>
            </a:endParaRPr>
          </a:p>
          <a:p>
            <a:r>
              <a:rPr lang="en-US" altLang="en-US" b="1">
                <a:latin typeface="Times New Roman" panose="02020603050405020304" pitchFamily="18" charset="0"/>
                <a:cs typeface="Times New Roman" panose="02020603050405020304" pitchFamily="18" charset="0"/>
              </a:rPr>
              <a:t>______________________________________________________________________</a:t>
            </a:r>
            <a:endParaRPr lang="en-US" altLang="en-US">
              <a:latin typeface="Times New Roman" panose="02020603050405020304" pitchFamily="18" charset="0"/>
              <a:cs typeface="Times New Roman" panose="02020603050405020304" pitchFamily="18" charset="0"/>
            </a:endParaRPr>
          </a:p>
          <a:p>
            <a:r>
              <a:rPr lang="en-US" altLang="en-US" b="1">
                <a:latin typeface="Times New Roman" panose="02020603050405020304" pitchFamily="18" charset="0"/>
                <a:cs typeface="Times New Roman" panose="02020603050405020304" pitchFamily="18" charset="0"/>
              </a:rPr>
              <a:t>______________________________________________________________________</a:t>
            </a:r>
            <a:endParaRPr lang="en-US" altLang="en-US">
              <a:latin typeface="Times New Roman" panose="02020603050405020304" pitchFamily="18" charset="0"/>
              <a:cs typeface="Times New Roman" panose="02020603050405020304" pitchFamily="18" charset="0"/>
            </a:endParaRPr>
          </a:p>
          <a:p>
            <a:r>
              <a:rPr lang="en-US" altLang="en-US" b="1">
                <a:latin typeface="Times New Roman" panose="02020603050405020304" pitchFamily="18" charset="0"/>
                <a:cs typeface="Times New Roman" panose="02020603050405020304" pitchFamily="18" charset="0"/>
              </a:rPr>
              <a:t>______________________________________________________________________</a:t>
            </a:r>
            <a:endParaRPr lang="en-US" altLang="en-US">
              <a:latin typeface="Times New Roman" panose="02020603050405020304" pitchFamily="18" charset="0"/>
              <a:cs typeface="Times New Roman" panose="02020603050405020304" pitchFamily="18" charset="0"/>
            </a:endParaRPr>
          </a:p>
          <a:p>
            <a:r>
              <a:rPr lang="en-US" altLang="en-US" b="1">
                <a:latin typeface="Times New Roman" panose="02020603050405020304" pitchFamily="18" charset="0"/>
                <a:cs typeface="Times New Roman" panose="02020603050405020304" pitchFamily="18" charset="0"/>
              </a:rPr>
              <a:t>______________________________________________________________________</a:t>
            </a:r>
            <a:endParaRPr lang="en-US" altLang="en-US">
              <a:latin typeface="Times New Roman" panose="02020603050405020304" pitchFamily="18" charset="0"/>
              <a:cs typeface="Times New Roman" panose="02020603050405020304" pitchFamily="18" charset="0"/>
            </a:endParaRPr>
          </a:p>
          <a:p>
            <a:r>
              <a:rPr lang="en-US" altLang="en-US" b="1">
                <a:latin typeface="Times New Roman" panose="02020603050405020304" pitchFamily="18" charset="0"/>
                <a:cs typeface="Times New Roman" panose="02020603050405020304" pitchFamily="18" charset="0"/>
              </a:rPr>
              <a:t>______________________________________________________________________</a:t>
            </a:r>
            <a:endParaRPr lang="en-US" altLang="en-US">
              <a:latin typeface="Times New Roman" panose="02020603050405020304" pitchFamily="18" charset="0"/>
              <a:cs typeface="Times New Roman" panose="02020603050405020304" pitchFamily="18" charset="0"/>
            </a:endParaRPr>
          </a:p>
          <a:p>
            <a:r>
              <a:rPr lang="en-US" altLang="en-US" b="1">
                <a:latin typeface="Times New Roman" panose="02020603050405020304" pitchFamily="18" charset="0"/>
                <a:cs typeface="Times New Roman" panose="02020603050405020304" pitchFamily="18" charset="0"/>
              </a:rPr>
              <a:t>______________________________________________________________________</a:t>
            </a:r>
            <a:endParaRPr lang="en-US" altLang="en-US">
              <a:latin typeface="Times New Roman" panose="02020603050405020304" pitchFamily="18" charset="0"/>
              <a:cs typeface="Times New Roman" panose="02020603050405020304" pitchFamily="18" charset="0"/>
            </a:endParaRPr>
          </a:p>
          <a:p>
            <a:r>
              <a:rPr lang="en-US" altLang="en-US" b="1">
                <a:latin typeface="Times New Roman" panose="02020603050405020304" pitchFamily="18" charset="0"/>
                <a:cs typeface="Times New Roman" panose="02020603050405020304" pitchFamily="18" charset="0"/>
              </a:rPr>
              <a:t>______________________________________________________________________</a:t>
            </a:r>
            <a:endParaRPr lang="en-US" altLang="en-US">
              <a:latin typeface="Times New Roman" panose="02020603050405020304" pitchFamily="18" charset="0"/>
              <a:cs typeface="Times New Roman" panose="02020603050405020304" pitchFamily="18" charset="0"/>
            </a:endParaRPr>
          </a:p>
          <a:p>
            <a:r>
              <a:rPr lang="en-US" altLang="en-US" b="1">
                <a:latin typeface="Times New Roman" panose="020206030504050203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2EF17F-2CD9-4301-9885-2939E70A891C}"/>
              </a:ext>
            </a:extLst>
          </p:cNvPr>
          <p:cNvSpPr/>
          <p:nvPr/>
        </p:nvSpPr>
        <p:spPr>
          <a:xfrm>
            <a:off x="228600" y="152400"/>
            <a:ext cx="8686800" cy="8186738"/>
          </a:xfrm>
          <a:prstGeom prst="rect">
            <a:avLst/>
          </a:prstGeom>
        </p:spPr>
        <p:txBody>
          <a:bodyPr>
            <a:spAutoFit/>
          </a:bodyPr>
          <a:lstStyle/>
          <a:p>
            <a:pPr marL="800100" indent="-342900">
              <a:spcBef>
                <a:spcPts val="0"/>
              </a:spcBef>
              <a:spcAft>
                <a:spcPts val="0"/>
              </a:spcAft>
              <a:tabLst>
                <a:tab pos="800100" algn="l"/>
              </a:tabLst>
              <a:defRPr/>
            </a:pPr>
            <a:r>
              <a:rPr lang="en-US" b="1"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b="1" dirty="0">
                <a:latin typeface="Times New Roman" panose="02020603050405020304" pitchFamily="18" charset="0"/>
                <a:ea typeface="Times New Roman" panose="02020603050405020304" pitchFamily="18" charset="0"/>
              </a:rPr>
              <a:t>DATE OF ORGANIZATION/ESTABLISHMENT: </a:t>
            </a:r>
            <a:endParaRPr lang="en-US"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b="1" dirty="0">
                <a:latin typeface="Times New Roman" panose="02020603050405020304" pitchFamily="18" charset="0"/>
                <a:ea typeface="Times New Roman" panose="02020603050405020304" pitchFamily="18" charset="0"/>
              </a:rPr>
              <a:t>_____________________________________________________________________</a:t>
            </a:r>
            <a:endParaRPr lang="en-US"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b="1"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b="1"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b="1" dirty="0">
                <a:latin typeface="Times New Roman" panose="02020603050405020304" pitchFamily="18" charset="0"/>
                <a:ea typeface="Times New Roman" panose="02020603050405020304" pitchFamily="18" charset="0"/>
              </a:rPr>
              <a:t>    </a:t>
            </a:r>
            <a:r>
              <a:rPr lang="en-US" sz="3200" b="1" i="1" dirty="0">
                <a:latin typeface="Times New Roman" panose="02020603050405020304" pitchFamily="18" charset="0"/>
                <a:ea typeface="Times New Roman" panose="02020603050405020304" pitchFamily="18" charset="0"/>
              </a:rPr>
              <a:t>  We certify that  to the best of our knowledge and belief, the said business is presently operating in its line of business.</a:t>
            </a:r>
            <a:endParaRPr lang="en-US" sz="3200" i="1"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3200" b="1" i="1" dirty="0">
                <a:latin typeface="Times New Roman" panose="02020603050405020304" pitchFamily="18" charset="0"/>
                <a:ea typeface="Times New Roman" panose="02020603050405020304" pitchFamily="18" charset="0"/>
              </a:rPr>
              <a:t> </a:t>
            </a:r>
            <a:endParaRPr lang="en-US" sz="3200" i="1"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3200" b="1" i="1" dirty="0">
                <a:latin typeface="Times New Roman" panose="02020603050405020304" pitchFamily="18" charset="0"/>
                <a:ea typeface="Times New Roman" panose="02020603050405020304" pitchFamily="18" charset="0"/>
              </a:rPr>
              <a:t> </a:t>
            </a:r>
            <a:endParaRPr lang="en-US" sz="3200" i="1"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b="1"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b="1"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b="1" dirty="0">
                <a:latin typeface="Times New Roman" panose="02020603050405020304" pitchFamily="18" charset="0"/>
                <a:ea typeface="Times New Roman" panose="02020603050405020304" pitchFamily="18" charset="0"/>
              </a:rPr>
              <a:t>_________________________________     __________________________________</a:t>
            </a:r>
            <a:endParaRPr lang="en-US"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b="1" dirty="0">
                <a:latin typeface="Times New Roman" panose="02020603050405020304" pitchFamily="18" charset="0"/>
                <a:ea typeface="Times New Roman" panose="02020603050405020304" pitchFamily="18" charset="0"/>
              </a:rPr>
              <a:t>           Print Name/Signature                                         Print Name/Signature</a:t>
            </a:r>
            <a:endParaRPr lang="en-US"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b="1" dirty="0">
                <a:latin typeface="Times New Roman" panose="02020603050405020304" pitchFamily="18" charset="0"/>
                <a:ea typeface="Times New Roman" panose="02020603050405020304" pitchFamily="18" charset="0"/>
              </a:rPr>
              <a:t>                       Student                                                        Parent/Guardian</a:t>
            </a:r>
            <a:endParaRPr lang="en-US"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b="1"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342900" indent="-342900">
              <a:spcBef>
                <a:spcPts val="0"/>
              </a:spcBef>
              <a:spcAft>
                <a:spcPts val="0"/>
              </a:spcAft>
              <a:tabLst>
                <a:tab pos="800100" algn="l"/>
              </a:tabLst>
              <a:defRPr/>
            </a:pPr>
            <a:r>
              <a:rPr lang="en-US" b="1"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b="1"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b="1"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a:spcBef>
                <a:spcPts val="0"/>
              </a:spcBef>
              <a:spcAft>
                <a:spcPts val="0"/>
              </a:spcAft>
              <a:tabLst>
                <a:tab pos="800100" algn="l"/>
              </a:tabLst>
              <a:defRPr/>
            </a:pPr>
            <a:r>
              <a:rPr lang="en-US" sz="2400" b="1" dirty="0">
                <a:latin typeface="Times New Roman" panose="02020603050405020304" pitchFamily="18" charset="0"/>
                <a:ea typeface="Times New Roman" panose="02020603050405020304" pitchFamily="18" charset="0"/>
              </a:rPr>
              <a:t>          PHOTOCOPY OF PARENT/GUARDIAN VALID ID</a:t>
            </a:r>
          </a:p>
          <a:p>
            <a:pPr>
              <a:spcBef>
                <a:spcPts val="0"/>
              </a:spcBef>
              <a:spcAft>
                <a:spcPts val="0"/>
              </a:spcAft>
              <a:tabLst>
                <a:tab pos="800100" algn="l"/>
              </a:tabLst>
              <a:defRPr/>
            </a:pPr>
            <a:endParaRPr lang="en-US" sz="2400" b="1" dirty="0">
              <a:latin typeface="Times New Roman" panose="02020603050405020304" pitchFamily="18" charset="0"/>
              <a:ea typeface="Times New Roman" panose="02020603050405020304" pitchFamily="18" charset="0"/>
            </a:endParaRPr>
          </a:p>
          <a:p>
            <a:pPr>
              <a:spcBef>
                <a:spcPts val="0"/>
              </a:spcBef>
              <a:spcAft>
                <a:spcPts val="0"/>
              </a:spcAft>
              <a:tabLst>
                <a:tab pos="800100" algn="l"/>
              </a:tabLst>
              <a:defRPr/>
            </a:pPr>
            <a:endParaRPr lang="en-US" sz="2400" b="1" dirty="0">
              <a:latin typeface="Times New Roman" panose="02020603050405020304" pitchFamily="18" charset="0"/>
              <a:ea typeface="Times New Roman" panose="02020603050405020304" pitchFamily="18" charset="0"/>
            </a:endParaRPr>
          </a:p>
          <a:p>
            <a:pPr>
              <a:spcBef>
                <a:spcPts val="0"/>
              </a:spcBef>
              <a:spcAft>
                <a:spcPts val="0"/>
              </a:spcAft>
              <a:tabLst>
                <a:tab pos="800100" algn="l"/>
              </a:tabLst>
              <a:defRPr/>
            </a:pPr>
            <a:endParaRPr lang="en-US" sz="2400" b="1" dirty="0">
              <a:latin typeface="Times New Roman" panose="02020603050405020304" pitchFamily="18" charset="0"/>
              <a:ea typeface="Times New Roman" panose="02020603050405020304" pitchFamily="18" charset="0"/>
            </a:endParaRPr>
          </a:p>
          <a:p>
            <a:pPr>
              <a:spcBef>
                <a:spcPts val="0"/>
              </a:spcBef>
              <a:spcAft>
                <a:spcPts val="0"/>
              </a:spcAft>
              <a:tabLst>
                <a:tab pos="800100" algn="l"/>
              </a:tabLst>
              <a:defRPr/>
            </a:pPr>
            <a:endParaRPr lang="en-US"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2">
            <a:extLst>
              <a:ext uri="{FF2B5EF4-FFF2-40B4-BE49-F238E27FC236}">
                <a16:creationId xmlns:a16="http://schemas.microsoft.com/office/drawing/2014/main" id="{23EF2990-5F8D-4163-AEFB-074C77958092}"/>
              </a:ext>
            </a:extLst>
          </p:cNvPr>
          <p:cNvSpPr>
            <a:spLocks noGrp="1"/>
          </p:cNvSpPr>
          <p:nvPr>
            <p:ph type="title"/>
          </p:nvPr>
        </p:nvSpPr>
        <p:spPr>
          <a:xfrm>
            <a:off x="628650" y="365125"/>
            <a:ext cx="7886700" cy="5991225"/>
          </a:xfrm>
        </p:spPr>
        <p:txBody>
          <a:bodyPr/>
          <a:lstStyle/>
          <a:p>
            <a:r>
              <a:rPr lang="en-US" altLang="en-US" b="1" i="1">
                <a:latin typeface="Times New Roman" panose="02020603050405020304" pitchFamily="18" charset="0"/>
                <a:cs typeface="Times New Roman" panose="02020603050405020304" pitchFamily="18" charset="0"/>
              </a:rPr>
              <a:t>This document will legitimize your OJT company as witnessed by your parents/guardians, so any misrepresentation of the company will automatically give you a FAILING grade in Practicum.</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object 13">
            <a:extLst>
              <a:ext uri="{FF2B5EF4-FFF2-40B4-BE49-F238E27FC236}">
                <a16:creationId xmlns:a16="http://schemas.microsoft.com/office/drawing/2014/main" id="{5AFB0A70-BDD3-46A5-BFE8-0947C66BDCF3}"/>
              </a:ext>
            </a:extLst>
          </p:cNvPr>
          <p:cNvSpPr>
            <a:spLocks/>
          </p:cNvSpPr>
          <p:nvPr/>
        </p:nvSpPr>
        <p:spPr bwMode="auto">
          <a:xfrm>
            <a:off x="1066800" y="9906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6323" name="object 16">
            <a:extLst>
              <a:ext uri="{FF2B5EF4-FFF2-40B4-BE49-F238E27FC236}">
                <a16:creationId xmlns:a16="http://schemas.microsoft.com/office/drawing/2014/main" id="{8DFDA463-6020-4E1E-AB00-39FCC9505BFB}"/>
              </a:ext>
            </a:extLst>
          </p:cNvPr>
          <p:cNvSpPr>
            <a:spLocks noChangeArrowheads="1"/>
          </p:cNvSpPr>
          <p:nvPr/>
        </p:nvSpPr>
        <p:spPr bwMode="auto">
          <a:xfrm>
            <a:off x="8077200" y="206375"/>
            <a:ext cx="665163" cy="9191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7" name="object 17">
            <a:extLst>
              <a:ext uri="{FF2B5EF4-FFF2-40B4-BE49-F238E27FC236}">
                <a16:creationId xmlns:a16="http://schemas.microsoft.com/office/drawing/2014/main" id="{9146A0D6-A315-46CC-87C7-5A46D26E6BDD}"/>
              </a:ext>
            </a:extLst>
          </p:cNvPr>
          <p:cNvSpPr txBox="1">
            <a:spLocks noGrp="1"/>
          </p:cNvSpPr>
          <p:nvPr>
            <p:ph type="title"/>
          </p:nvPr>
        </p:nvSpPr>
        <p:spPr>
          <a:xfrm>
            <a:off x="1598613" y="-260350"/>
            <a:ext cx="6400800" cy="1250950"/>
          </a:xfrm>
        </p:spPr>
        <p:txBody>
          <a:bodyPr lIns="0" tIns="264159" rIns="0" bIns="0" rtlCol="0">
            <a:spAutoFit/>
          </a:bodyPr>
          <a:lstStyle/>
          <a:p>
            <a:pPr marL="637540" eaLnBrk="1" fontAlgn="auto" hangingPunct="1">
              <a:spcAft>
                <a:spcPts val="0"/>
              </a:spcAft>
              <a:defRPr/>
            </a:pPr>
            <a:r>
              <a:rPr sz="3200" spc="-15" dirty="0">
                <a:latin typeface="Times New Roman" panose="02020603050405020304" pitchFamily="18" charset="0"/>
                <a:cs typeface="Times New Roman" panose="02020603050405020304" pitchFamily="18" charset="0"/>
              </a:rPr>
              <a:t>How </a:t>
            </a:r>
            <a:r>
              <a:rPr sz="3200" dirty="0">
                <a:latin typeface="Times New Roman" panose="02020603050405020304" pitchFamily="18" charset="0"/>
                <a:cs typeface="Times New Roman" panose="02020603050405020304" pitchFamily="18" charset="0"/>
              </a:rPr>
              <a:t>to </a:t>
            </a:r>
            <a:r>
              <a:rPr sz="3200" spc="-30" dirty="0">
                <a:latin typeface="Times New Roman" panose="02020603050405020304" pitchFamily="18" charset="0"/>
                <a:cs typeface="Times New Roman" panose="02020603050405020304" pitchFamily="18" charset="0"/>
              </a:rPr>
              <a:t>go </a:t>
            </a:r>
            <a:r>
              <a:rPr sz="3200" dirty="0">
                <a:latin typeface="Times New Roman" panose="02020603050405020304" pitchFamily="18" charset="0"/>
                <a:cs typeface="Times New Roman" panose="02020603050405020304" pitchFamily="18" charset="0"/>
              </a:rPr>
              <a:t>about the </a:t>
            </a:r>
            <a:r>
              <a:rPr sz="3200" spc="-5" dirty="0">
                <a:latin typeface="Times New Roman" panose="02020603050405020304" pitchFamily="18" charset="0"/>
                <a:cs typeface="Times New Roman" panose="02020603050405020304" pitchFamily="18" charset="0"/>
              </a:rPr>
              <a:t>Practicum </a:t>
            </a:r>
            <a:r>
              <a:rPr sz="3200" spc="-15" dirty="0">
                <a:latin typeface="Times New Roman" panose="02020603050405020304" pitchFamily="18" charset="0"/>
                <a:cs typeface="Times New Roman" panose="02020603050405020304" pitchFamily="18" charset="0"/>
              </a:rPr>
              <a:t>Process</a:t>
            </a:r>
            <a:endParaRPr sz="3200" dirty="0">
              <a:latin typeface="Times New Roman" panose="02020603050405020304" pitchFamily="18" charset="0"/>
              <a:cs typeface="Times New Roman" panose="02020603050405020304" pitchFamily="18" charset="0"/>
            </a:endParaRPr>
          </a:p>
        </p:txBody>
      </p:sp>
      <p:sp>
        <p:nvSpPr>
          <p:cNvPr id="56325" name="object 18">
            <a:extLst>
              <a:ext uri="{FF2B5EF4-FFF2-40B4-BE49-F238E27FC236}">
                <a16:creationId xmlns:a16="http://schemas.microsoft.com/office/drawing/2014/main" id="{6DC3373C-3412-4995-891D-37F6C946F0AC}"/>
              </a:ext>
            </a:extLst>
          </p:cNvPr>
          <p:cNvSpPr txBox="1">
            <a:spLocks noChangeArrowheads="1"/>
          </p:cNvSpPr>
          <p:nvPr/>
        </p:nvSpPr>
        <p:spPr bwMode="auto">
          <a:xfrm>
            <a:off x="1071563" y="1181100"/>
            <a:ext cx="7346950" cy="654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479425" algn="l"/>
              </a:tabLst>
              <a:defRPr>
                <a:solidFill>
                  <a:schemeClr val="tx1"/>
                </a:solidFill>
                <a:latin typeface="Tahoma" panose="020B0604030504040204" pitchFamily="34" charset="0"/>
                <a:cs typeface="Arial" panose="020B0604020202020204" pitchFamily="34" charset="0"/>
              </a:defRPr>
            </a:lvl1pPr>
            <a:lvl2pPr marL="742950" indent="-285750">
              <a:tabLst>
                <a:tab pos="479425" algn="l"/>
              </a:tabLst>
              <a:defRPr>
                <a:solidFill>
                  <a:schemeClr val="tx1"/>
                </a:solidFill>
                <a:latin typeface="Tahoma" panose="020B0604030504040204" pitchFamily="34" charset="0"/>
                <a:cs typeface="Arial" panose="020B0604020202020204" pitchFamily="34" charset="0"/>
              </a:defRPr>
            </a:lvl2pPr>
            <a:lvl3pPr marL="1143000" indent="-228600">
              <a:tabLst>
                <a:tab pos="479425" algn="l"/>
              </a:tabLst>
              <a:defRPr>
                <a:solidFill>
                  <a:schemeClr val="tx1"/>
                </a:solidFill>
                <a:latin typeface="Tahoma" panose="020B0604030504040204" pitchFamily="34" charset="0"/>
                <a:cs typeface="Arial" panose="020B0604020202020204" pitchFamily="34" charset="0"/>
              </a:defRPr>
            </a:lvl3pPr>
            <a:lvl4pPr marL="1600200" indent="-228600">
              <a:tabLst>
                <a:tab pos="479425" algn="l"/>
              </a:tabLst>
              <a:defRPr>
                <a:solidFill>
                  <a:schemeClr val="tx1"/>
                </a:solidFill>
                <a:latin typeface="Tahoma" panose="020B0604030504040204" pitchFamily="34" charset="0"/>
                <a:cs typeface="Arial" panose="020B0604020202020204" pitchFamily="34" charset="0"/>
              </a:defRPr>
            </a:lvl4pPr>
            <a:lvl5pPr marL="2057400" indent="-228600">
              <a:tabLst>
                <a:tab pos="479425"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9pPr>
          </a:lstStyle>
          <a:p>
            <a:pPr>
              <a:buClr>
                <a:srgbClr val="3891A7"/>
              </a:buClr>
              <a:buSzPct val="80000"/>
            </a:pPr>
            <a:r>
              <a:rPr lang="en-US" altLang="en-US" sz="3200" b="1" dirty="0">
                <a:solidFill>
                  <a:srgbClr val="FF0000"/>
                </a:solidFill>
                <a:latin typeface="Times New Roman" panose="02020603050405020304" pitchFamily="18" charset="0"/>
                <a:cs typeface="Times New Roman" panose="02020603050405020304" pitchFamily="18" charset="0"/>
              </a:rPr>
              <a:t>Send the Practicum Engagement </a:t>
            </a:r>
            <a:r>
              <a:rPr lang="en-US" altLang="en-US" sz="3200" b="1" dirty="0" err="1">
                <a:solidFill>
                  <a:srgbClr val="FF0000"/>
                </a:solidFill>
                <a:latin typeface="Times New Roman" panose="02020603050405020304" pitchFamily="18" charset="0"/>
                <a:cs typeface="Times New Roman" panose="02020603050405020304" pitchFamily="18" charset="0"/>
              </a:rPr>
              <a:t>Conforme</a:t>
            </a:r>
            <a:r>
              <a:rPr lang="en-US" altLang="en-US" sz="3200" b="1" dirty="0">
                <a:solidFill>
                  <a:srgbClr val="FF0000"/>
                </a:solidFill>
                <a:latin typeface="Times New Roman" panose="02020603050405020304" pitchFamily="18" charset="0"/>
                <a:cs typeface="Times New Roman" panose="02020603050405020304" pitchFamily="18" charset="0"/>
              </a:rPr>
              <a:t> together with the signed Short Description of the Company to the  Practicum Coordinator for his electronic signature.  Use your surname and first name as your file name (e.g. </a:t>
            </a:r>
            <a:r>
              <a:rPr lang="en-US" altLang="en-US" sz="3200" b="1" dirty="0" err="1">
                <a:solidFill>
                  <a:srgbClr val="FF0000"/>
                </a:solidFill>
                <a:latin typeface="Times New Roman" panose="02020603050405020304" pitchFamily="18" charset="0"/>
                <a:cs typeface="Times New Roman" panose="02020603050405020304" pitchFamily="18" charset="0"/>
              </a:rPr>
              <a:t>laorobert</a:t>
            </a:r>
            <a:r>
              <a:rPr lang="en-US" altLang="en-US" sz="3200" b="1" dirty="0">
                <a:solidFill>
                  <a:srgbClr val="FF0000"/>
                </a:solidFill>
                <a:latin typeface="Times New Roman" panose="02020603050405020304" pitchFamily="18" charset="0"/>
                <a:cs typeface="Times New Roman" panose="02020603050405020304" pitchFamily="18" charset="0"/>
              </a:rPr>
              <a:t>)</a:t>
            </a:r>
          </a:p>
          <a:p>
            <a:pPr>
              <a:buClr>
                <a:srgbClr val="3891A7"/>
              </a:buClr>
              <a:buSzPct val="80000"/>
            </a:pPr>
            <a:endParaRPr lang="en-US" altLang="en-US" sz="3200" b="1" dirty="0">
              <a:latin typeface="Times New Roman" panose="02020603050405020304" pitchFamily="18" charset="0"/>
              <a:cs typeface="Times New Roman" panose="02020603050405020304" pitchFamily="18" charset="0"/>
            </a:endParaRPr>
          </a:p>
          <a:p>
            <a:pPr>
              <a:buClr>
                <a:srgbClr val="3891A7"/>
              </a:buClr>
              <a:buSzPct val="80000"/>
            </a:pPr>
            <a:r>
              <a:rPr lang="en-US" altLang="en-US" sz="2000" b="1" dirty="0">
                <a:latin typeface="Times New Roman" panose="02020603050405020304" pitchFamily="18" charset="0"/>
                <a:cs typeface="Times New Roman" panose="02020603050405020304" pitchFamily="18" charset="0"/>
              </a:rPr>
              <a:t>FINANCIAL MANAGEMENT PRACTICUM AY 2021-2022</a:t>
            </a:r>
          </a:p>
          <a:p>
            <a:pPr>
              <a:buClr>
                <a:srgbClr val="3891A7"/>
              </a:buClr>
              <a:buSzPct val="80000"/>
            </a:pPr>
            <a:r>
              <a:rPr lang="en-US" u="sng" dirty="0">
                <a:hlinkClick r:id="rId3"/>
              </a:rPr>
              <a:t>https://drive.google.com/drive/folders/10erahqp9l4rlzgJO1CmZ6GttX4arHRcc?usp=sharing</a:t>
            </a:r>
            <a:endParaRPr lang="en-US" dirty="0"/>
          </a:p>
          <a:p>
            <a:pPr>
              <a:buClr>
                <a:srgbClr val="3891A7"/>
              </a:buClr>
              <a:buSzPct val="80000"/>
            </a:pPr>
            <a:endParaRPr lang="en-US" altLang="en-US" sz="2000" b="1" dirty="0">
              <a:latin typeface="Times New Roman" panose="02020603050405020304" pitchFamily="18" charset="0"/>
              <a:cs typeface="Times New Roman" panose="02020603050405020304" pitchFamily="18" charset="0"/>
            </a:endParaRPr>
          </a:p>
          <a:p>
            <a:pPr>
              <a:buClr>
                <a:srgbClr val="3891A7"/>
              </a:buClr>
              <a:buSzPct val="80000"/>
            </a:pPr>
            <a:endParaRPr lang="en-US" altLang="en-US" sz="3200" b="1" dirty="0">
              <a:latin typeface="Times New Roman" panose="02020603050405020304" pitchFamily="18" charset="0"/>
              <a:cs typeface="Times New Roman" panose="02020603050405020304" pitchFamily="18" charset="0"/>
            </a:endParaRPr>
          </a:p>
          <a:p>
            <a:pPr>
              <a:buClr>
                <a:srgbClr val="3891A7"/>
              </a:buClr>
              <a:buSzPct val="80000"/>
            </a:pPr>
            <a:endParaRPr lang="en-US" altLang="en-US" sz="2200" b="1" dirty="0">
              <a:solidFill>
                <a:srgbClr val="FFFF59"/>
              </a:solidFill>
              <a:latin typeface="Times New Roman" panose="02020603050405020304" pitchFamily="18" charset="0"/>
              <a:cs typeface="Times New Roman" panose="02020603050405020304" pitchFamily="18" charset="0"/>
            </a:endParaRPr>
          </a:p>
          <a:p>
            <a:pPr>
              <a:buClr>
                <a:srgbClr val="3891A7"/>
              </a:buClr>
              <a:buSzPct val="80000"/>
              <a:buFont typeface="Wingdings" panose="05000000000000000000" pitchFamily="2" charset="2"/>
              <a:buNone/>
            </a:pPr>
            <a:endParaRPr lang="en-PH" altLang="en-US" sz="2200" dirty="0">
              <a:solidFill>
                <a:srgbClr val="FFFF59"/>
              </a:solidFill>
              <a:latin typeface="Times New Roman" panose="02020603050405020304" pitchFamily="18" charset="0"/>
              <a:cs typeface="Times New Roman" panose="02020603050405020304" pitchFamily="18" charset="0"/>
            </a:endParaRPr>
          </a:p>
          <a:p>
            <a:pPr>
              <a:buClr>
                <a:srgbClr val="3891A7"/>
              </a:buClr>
              <a:buSzPct val="80000"/>
              <a:buFontTx/>
              <a:buAutoNum type="arabicPeriod" startAt="6"/>
            </a:pPr>
            <a:endParaRPr lang="en-PH" altLang="en-US" sz="2200" dirty="0">
              <a:solidFill>
                <a:srgbClr val="FFFF59"/>
              </a:solidFill>
              <a:latin typeface="Times New Roman" panose="02020603050405020304" pitchFamily="18" charset="0"/>
              <a:cs typeface="Times New Roman" panose="02020603050405020304" pitchFamily="18" charset="0"/>
            </a:endParaRPr>
          </a:p>
          <a:p>
            <a:pPr>
              <a:spcBef>
                <a:spcPts val="600"/>
              </a:spcBef>
              <a:buClr>
                <a:srgbClr val="3891A7"/>
              </a:buClr>
              <a:buSzPct val="80000"/>
            </a:pPr>
            <a:endParaRPr lang="en-US" altLang="en-US" sz="2200" dirty="0">
              <a:latin typeface="Gill Sans MT" panose="020B0502020104020203"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object 12">
            <a:extLst>
              <a:ext uri="{FF2B5EF4-FFF2-40B4-BE49-F238E27FC236}">
                <a16:creationId xmlns:a16="http://schemas.microsoft.com/office/drawing/2014/main" id="{DE6F6536-00CC-45D6-BB7B-F0CC406DDE2F}"/>
              </a:ext>
            </a:extLst>
          </p:cNvPr>
          <p:cNvSpPr>
            <a:spLocks/>
          </p:cNvSpPr>
          <p:nvPr/>
        </p:nvSpPr>
        <p:spPr bwMode="auto">
          <a:xfrm>
            <a:off x="1014413" y="0"/>
            <a:ext cx="74612" cy="6858000"/>
          </a:xfrm>
          <a:custGeom>
            <a:avLst/>
            <a:gdLst>
              <a:gd name="T0" fmla="*/ 0 w 73659"/>
              <a:gd name="T1" fmla="*/ 6858000 h 6858000"/>
              <a:gd name="T2" fmla="*/ 123917 w 73659"/>
              <a:gd name="T3" fmla="*/ 6858000 h 6858000"/>
              <a:gd name="T4" fmla="*/ 123917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7347" name="object 13">
            <a:extLst>
              <a:ext uri="{FF2B5EF4-FFF2-40B4-BE49-F238E27FC236}">
                <a16:creationId xmlns:a16="http://schemas.microsoft.com/office/drawing/2014/main" id="{744353C4-7846-41A4-BB1A-DA91715D35CE}"/>
              </a:ext>
            </a:extLst>
          </p:cNvPr>
          <p:cNvSpPr>
            <a:spLocks/>
          </p:cNvSpPr>
          <p:nvPr/>
        </p:nvSpPr>
        <p:spPr bwMode="auto">
          <a:xfrm>
            <a:off x="1066800" y="9906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7348" name="object 16">
            <a:extLst>
              <a:ext uri="{FF2B5EF4-FFF2-40B4-BE49-F238E27FC236}">
                <a16:creationId xmlns:a16="http://schemas.microsoft.com/office/drawing/2014/main" id="{606D9E38-1417-4722-B928-5F86AB11F797}"/>
              </a:ext>
            </a:extLst>
          </p:cNvPr>
          <p:cNvSpPr>
            <a:spLocks noChangeArrowheads="1"/>
          </p:cNvSpPr>
          <p:nvPr/>
        </p:nvSpPr>
        <p:spPr bwMode="auto">
          <a:xfrm>
            <a:off x="8077200" y="206375"/>
            <a:ext cx="665163" cy="9191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7" name="object 17">
            <a:extLst>
              <a:ext uri="{FF2B5EF4-FFF2-40B4-BE49-F238E27FC236}">
                <a16:creationId xmlns:a16="http://schemas.microsoft.com/office/drawing/2014/main" id="{FC0CCF3D-71E0-4FE2-96C4-8D8AF557E574}"/>
              </a:ext>
            </a:extLst>
          </p:cNvPr>
          <p:cNvSpPr txBox="1">
            <a:spLocks noGrp="1"/>
          </p:cNvSpPr>
          <p:nvPr>
            <p:ph type="title"/>
          </p:nvPr>
        </p:nvSpPr>
        <p:spPr>
          <a:xfrm>
            <a:off x="1598613" y="-260350"/>
            <a:ext cx="6400800" cy="1250950"/>
          </a:xfrm>
        </p:spPr>
        <p:txBody>
          <a:bodyPr lIns="0" tIns="264159" rIns="0" bIns="0" rtlCol="0">
            <a:spAutoFit/>
          </a:bodyPr>
          <a:lstStyle/>
          <a:p>
            <a:pPr marL="637540" eaLnBrk="1" fontAlgn="auto" hangingPunct="1">
              <a:spcAft>
                <a:spcPts val="0"/>
              </a:spcAft>
              <a:defRPr/>
            </a:pPr>
            <a:r>
              <a:rPr sz="3200" spc="-15" dirty="0">
                <a:latin typeface="Times New Roman" panose="02020603050405020304" pitchFamily="18" charset="0"/>
                <a:cs typeface="Times New Roman" panose="02020603050405020304" pitchFamily="18" charset="0"/>
              </a:rPr>
              <a:t>How </a:t>
            </a:r>
            <a:r>
              <a:rPr sz="3200" dirty="0">
                <a:latin typeface="Times New Roman" panose="02020603050405020304" pitchFamily="18" charset="0"/>
                <a:cs typeface="Times New Roman" panose="02020603050405020304" pitchFamily="18" charset="0"/>
              </a:rPr>
              <a:t>to </a:t>
            </a:r>
            <a:r>
              <a:rPr sz="3200" spc="-30" dirty="0">
                <a:latin typeface="Times New Roman" panose="02020603050405020304" pitchFamily="18" charset="0"/>
                <a:cs typeface="Times New Roman" panose="02020603050405020304" pitchFamily="18" charset="0"/>
              </a:rPr>
              <a:t>go </a:t>
            </a:r>
            <a:r>
              <a:rPr sz="3200" dirty="0">
                <a:latin typeface="Times New Roman" panose="02020603050405020304" pitchFamily="18" charset="0"/>
                <a:cs typeface="Times New Roman" panose="02020603050405020304" pitchFamily="18" charset="0"/>
              </a:rPr>
              <a:t>about the </a:t>
            </a:r>
            <a:r>
              <a:rPr sz="3200" spc="-5" dirty="0">
                <a:latin typeface="Times New Roman" panose="02020603050405020304" pitchFamily="18" charset="0"/>
                <a:cs typeface="Times New Roman" panose="02020603050405020304" pitchFamily="18" charset="0"/>
              </a:rPr>
              <a:t>Practicum </a:t>
            </a:r>
            <a:r>
              <a:rPr sz="3200" spc="-15" dirty="0">
                <a:latin typeface="Times New Roman" panose="02020603050405020304" pitchFamily="18" charset="0"/>
                <a:cs typeface="Times New Roman" panose="02020603050405020304" pitchFamily="18" charset="0"/>
              </a:rPr>
              <a:t>Process</a:t>
            </a:r>
            <a:endParaRPr sz="3200" dirty="0">
              <a:latin typeface="Times New Roman" panose="02020603050405020304" pitchFamily="18" charset="0"/>
              <a:cs typeface="Times New Roman" panose="02020603050405020304" pitchFamily="18" charset="0"/>
            </a:endParaRPr>
          </a:p>
        </p:txBody>
      </p:sp>
      <p:sp>
        <p:nvSpPr>
          <p:cNvPr id="57350" name="object 18">
            <a:extLst>
              <a:ext uri="{FF2B5EF4-FFF2-40B4-BE49-F238E27FC236}">
                <a16:creationId xmlns:a16="http://schemas.microsoft.com/office/drawing/2014/main" id="{B53609EE-7D85-47C0-B557-E33CC32E0024}"/>
              </a:ext>
            </a:extLst>
          </p:cNvPr>
          <p:cNvSpPr txBox="1">
            <a:spLocks noChangeArrowheads="1"/>
          </p:cNvSpPr>
          <p:nvPr/>
        </p:nvSpPr>
        <p:spPr bwMode="auto">
          <a:xfrm>
            <a:off x="1173163" y="1181100"/>
            <a:ext cx="7245350" cy="610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479425" algn="l"/>
              </a:tabLst>
              <a:defRPr>
                <a:solidFill>
                  <a:schemeClr val="tx1"/>
                </a:solidFill>
                <a:latin typeface="Tahoma" panose="020B0604030504040204" pitchFamily="34" charset="0"/>
                <a:cs typeface="Arial" panose="020B0604020202020204" pitchFamily="34" charset="0"/>
              </a:defRPr>
            </a:lvl1pPr>
            <a:lvl2pPr marL="742950" indent="-285750">
              <a:tabLst>
                <a:tab pos="479425" algn="l"/>
              </a:tabLst>
              <a:defRPr>
                <a:solidFill>
                  <a:schemeClr val="tx1"/>
                </a:solidFill>
                <a:latin typeface="Tahoma" panose="020B0604030504040204" pitchFamily="34" charset="0"/>
                <a:cs typeface="Arial" panose="020B0604020202020204" pitchFamily="34" charset="0"/>
              </a:defRPr>
            </a:lvl2pPr>
            <a:lvl3pPr marL="1143000" indent="-228600">
              <a:tabLst>
                <a:tab pos="479425" algn="l"/>
              </a:tabLst>
              <a:defRPr>
                <a:solidFill>
                  <a:schemeClr val="tx1"/>
                </a:solidFill>
                <a:latin typeface="Tahoma" panose="020B0604030504040204" pitchFamily="34" charset="0"/>
                <a:cs typeface="Arial" panose="020B0604020202020204" pitchFamily="34" charset="0"/>
              </a:defRPr>
            </a:lvl3pPr>
            <a:lvl4pPr marL="1600200" indent="-228600">
              <a:tabLst>
                <a:tab pos="479425" algn="l"/>
              </a:tabLst>
              <a:defRPr>
                <a:solidFill>
                  <a:schemeClr val="tx1"/>
                </a:solidFill>
                <a:latin typeface="Tahoma" panose="020B0604030504040204" pitchFamily="34" charset="0"/>
                <a:cs typeface="Arial" panose="020B0604020202020204" pitchFamily="34" charset="0"/>
              </a:defRPr>
            </a:lvl4pPr>
            <a:lvl5pPr marL="2057400" indent="-228600">
              <a:tabLst>
                <a:tab pos="479425"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9pPr>
          </a:lstStyle>
          <a:p>
            <a:pPr>
              <a:buClr>
                <a:srgbClr val="3891A7"/>
              </a:buClr>
              <a:buSzPct val="80000"/>
            </a:pPr>
            <a:endParaRPr lang="en-US" altLang="en-US" sz="2200" b="1">
              <a:solidFill>
                <a:srgbClr val="FFFF59"/>
              </a:solidFill>
              <a:latin typeface="Times New Roman" panose="02020603050405020304" pitchFamily="18" charset="0"/>
              <a:cs typeface="Times New Roman" panose="02020603050405020304" pitchFamily="18" charset="0"/>
            </a:endParaRPr>
          </a:p>
          <a:p>
            <a:pPr>
              <a:buClr>
                <a:srgbClr val="3891A7"/>
              </a:buClr>
              <a:buSzPct val="80000"/>
            </a:pPr>
            <a:r>
              <a:rPr lang="en-US" altLang="en-US" sz="3200" b="1">
                <a:solidFill>
                  <a:srgbClr val="FF0000"/>
                </a:solidFill>
                <a:latin typeface="Times New Roman" panose="02020603050405020304" pitchFamily="18" charset="0"/>
                <a:cs typeface="Times New Roman" panose="02020603050405020304" pitchFamily="18" charset="0"/>
              </a:rPr>
              <a:t>Get the signed Practicum Engagement Conforme</a:t>
            </a:r>
          </a:p>
          <a:p>
            <a:pPr>
              <a:buClr>
                <a:srgbClr val="3891A7"/>
              </a:buClr>
              <a:buSzPct val="80000"/>
            </a:pPr>
            <a:endParaRPr lang="en-US" altLang="en-US" sz="3200" b="1">
              <a:latin typeface="Times New Roman" panose="02020603050405020304" pitchFamily="18" charset="0"/>
              <a:cs typeface="Times New Roman" panose="02020603050405020304" pitchFamily="18" charset="0"/>
            </a:endParaRPr>
          </a:p>
          <a:p>
            <a:pPr>
              <a:buClr>
                <a:srgbClr val="3891A7"/>
              </a:buClr>
              <a:buSzPct val="80000"/>
            </a:pPr>
            <a:endParaRPr lang="en-US" altLang="en-US" sz="3200" b="1">
              <a:latin typeface="Times New Roman" panose="02020603050405020304" pitchFamily="18" charset="0"/>
              <a:cs typeface="Times New Roman" panose="02020603050405020304" pitchFamily="18" charset="0"/>
            </a:endParaRPr>
          </a:p>
          <a:p>
            <a:pPr>
              <a:buClr>
                <a:srgbClr val="3891A7"/>
              </a:buClr>
              <a:buSzPct val="80000"/>
            </a:pPr>
            <a:r>
              <a:rPr lang="en-US" altLang="en-US" sz="2000" b="1">
                <a:latin typeface="Times New Roman" panose="02020603050405020304" pitchFamily="18" charset="0"/>
                <a:cs typeface="Times New Roman" panose="02020603050405020304" pitchFamily="18" charset="0"/>
              </a:rPr>
              <a:t>FINANCIAL MANAGEMENT SIGNED PRACTICUM AY 2021-2022</a:t>
            </a:r>
          </a:p>
          <a:p>
            <a:pPr>
              <a:buClr>
                <a:srgbClr val="3891A7"/>
              </a:buClr>
              <a:buSzPct val="80000"/>
            </a:pPr>
            <a:endParaRPr lang="en-US" altLang="en-US" sz="2000" b="1">
              <a:latin typeface="Times New Roman" panose="02020603050405020304" pitchFamily="18" charset="0"/>
              <a:cs typeface="Times New Roman" panose="02020603050405020304" pitchFamily="18" charset="0"/>
            </a:endParaRPr>
          </a:p>
          <a:p>
            <a:pPr>
              <a:buClr>
                <a:srgbClr val="3891A7"/>
              </a:buClr>
              <a:buSzPct val="80000"/>
            </a:pPr>
            <a:r>
              <a:rPr lang="en-US" altLang="en-US" sz="3200" u="sng">
                <a:hlinkClick r:id="rId3"/>
              </a:rPr>
              <a:t>https://drive.google.com/drive/folders/1ibxkGWoDGzXANHSriSasrNPHfr1iSB8L?usp=sharing</a:t>
            </a:r>
            <a:endParaRPr lang="en-US" altLang="en-US" sz="3200"/>
          </a:p>
          <a:p>
            <a:pPr>
              <a:buClr>
                <a:srgbClr val="3891A7"/>
              </a:buClr>
              <a:buSzPct val="80000"/>
            </a:pPr>
            <a:endParaRPr lang="en-US" altLang="en-US" sz="2000" b="1">
              <a:latin typeface="Times New Roman" panose="02020603050405020304" pitchFamily="18" charset="0"/>
              <a:cs typeface="Times New Roman" panose="02020603050405020304" pitchFamily="18" charset="0"/>
            </a:endParaRPr>
          </a:p>
          <a:p>
            <a:pPr>
              <a:buClr>
                <a:srgbClr val="3891A7"/>
              </a:buClr>
              <a:buSzPct val="80000"/>
              <a:buFont typeface="Wingdings" panose="05000000000000000000" pitchFamily="2" charset="2"/>
              <a:buNone/>
            </a:pPr>
            <a:endParaRPr lang="en-PH" altLang="en-US" sz="2200">
              <a:latin typeface="Times New Roman" panose="02020603050405020304" pitchFamily="18" charset="0"/>
              <a:cs typeface="Times New Roman" panose="02020603050405020304" pitchFamily="18" charset="0"/>
            </a:endParaRPr>
          </a:p>
          <a:p>
            <a:pPr>
              <a:buClr>
                <a:srgbClr val="3891A7"/>
              </a:buClr>
              <a:buSzPct val="80000"/>
              <a:buFontTx/>
              <a:buAutoNum type="arabicPeriod" startAt="6"/>
            </a:pPr>
            <a:endParaRPr lang="en-PH" altLang="en-US" sz="2200">
              <a:solidFill>
                <a:srgbClr val="FFFF59"/>
              </a:solidFill>
              <a:latin typeface="Times New Roman" panose="02020603050405020304" pitchFamily="18" charset="0"/>
              <a:cs typeface="Times New Roman" panose="02020603050405020304" pitchFamily="18" charset="0"/>
            </a:endParaRPr>
          </a:p>
          <a:p>
            <a:pPr>
              <a:spcBef>
                <a:spcPts val="600"/>
              </a:spcBef>
              <a:buClr>
                <a:srgbClr val="3891A7"/>
              </a:buClr>
              <a:buSzPct val="80000"/>
            </a:pPr>
            <a:endParaRPr lang="en-US" altLang="en-US" sz="2200">
              <a:latin typeface="Gill Sans MT" panose="020B0502020104020203"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object 12">
            <a:extLst>
              <a:ext uri="{FF2B5EF4-FFF2-40B4-BE49-F238E27FC236}">
                <a16:creationId xmlns:a16="http://schemas.microsoft.com/office/drawing/2014/main" id="{02E93D12-B61A-4D64-95EC-CD98641C37DE}"/>
              </a:ext>
            </a:extLst>
          </p:cNvPr>
          <p:cNvSpPr>
            <a:spLocks/>
          </p:cNvSpPr>
          <p:nvPr/>
        </p:nvSpPr>
        <p:spPr bwMode="auto">
          <a:xfrm>
            <a:off x="1014413" y="0"/>
            <a:ext cx="74612" cy="6858000"/>
          </a:xfrm>
          <a:custGeom>
            <a:avLst/>
            <a:gdLst>
              <a:gd name="T0" fmla="*/ 0 w 73659"/>
              <a:gd name="T1" fmla="*/ 6858000 h 6858000"/>
              <a:gd name="T2" fmla="*/ 123917 w 73659"/>
              <a:gd name="T3" fmla="*/ 6858000 h 6858000"/>
              <a:gd name="T4" fmla="*/ 123917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8371" name="object 13">
            <a:extLst>
              <a:ext uri="{FF2B5EF4-FFF2-40B4-BE49-F238E27FC236}">
                <a16:creationId xmlns:a16="http://schemas.microsoft.com/office/drawing/2014/main" id="{CD026C76-0E49-4293-8674-34C980FD76F0}"/>
              </a:ext>
            </a:extLst>
          </p:cNvPr>
          <p:cNvSpPr>
            <a:spLocks/>
          </p:cNvSpPr>
          <p:nvPr/>
        </p:nvSpPr>
        <p:spPr bwMode="auto">
          <a:xfrm>
            <a:off x="1066800" y="11811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7" name="object 17">
            <a:extLst>
              <a:ext uri="{FF2B5EF4-FFF2-40B4-BE49-F238E27FC236}">
                <a16:creationId xmlns:a16="http://schemas.microsoft.com/office/drawing/2014/main" id="{801AC489-F410-4FDE-8BEB-007ACAAE6E35}"/>
              </a:ext>
            </a:extLst>
          </p:cNvPr>
          <p:cNvSpPr txBox="1">
            <a:spLocks noGrp="1"/>
          </p:cNvSpPr>
          <p:nvPr>
            <p:ph type="title"/>
          </p:nvPr>
        </p:nvSpPr>
        <p:spPr>
          <a:xfrm>
            <a:off x="1447800" y="-190500"/>
            <a:ext cx="6400800" cy="1250950"/>
          </a:xfrm>
        </p:spPr>
        <p:txBody>
          <a:bodyPr lIns="0" tIns="264159" rIns="0" bIns="0" rtlCol="0">
            <a:spAutoFit/>
          </a:bodyPr>
          <a:lstStyle/>
          <a:p>
            <a:pPr marL="637540" eaLnBrk="1" fontAlgn="auto" hangingPunct="1">
              <a:spcAft>
                <a:spcPts val="0"/>
              </a:spcAft>
              <a:defRPr/>
            </a:pPr>
            <a:r>
              <a:rPr sz="3200" spc="-15" dirty="0">
                <a:latin typeface="Times New Roman" panose="02020603050405020304" pitchFamily="18" charset="0"/>
                <a:cs typeface="Times New Roman" panose="02020603050405020304" pitchFamily="18" charset="0"/>
              </a:rPr>
              <a:t>How </a:t>
            </a:r>
            <a:r>
              <a:rPr sz="3200" dirty="0">
                <a:latin typeface="Times New Roman" panose="02020603050405020304" pitchFamily="18" charset="0"/>
                <a:cs typeface="Times New Roman" panose="02020603050405020304" pitchFamily="18" charset="0"/>
              </a:rPr>
              <a:t>to </a:t>
            </a:r>
            <a:r>
              <a:rPr sz="3200" spc="-30" dirty="0">
                <a:latin typeface="Times New Roman" panose="02020603050405020304" pitchFamily="18" charset="0"/>
                <a:cs typeface="Times New Roman" panose="02020603050405020304" pitchFamily="18" charset="0"/>
              </a:rPr>
              <a:t>go </a:t>
            </a:r>
            <a:r>
              <a:rPr sz="3200" dirty="0">
                <a:latin typeface="Times New Roman" panose="02020603050405020304" pitchFamily="18" charset="0"/>
                <a:cs typeface="Times New Roman" panose="02020603050405020304" pitchFamily="18" charset="0"/>
              </a:rPr>
              <a:t>about the </a:t>
            </a:r>
            <a:r>
              <a:rPr sz="3200" spc="-5" dirty="0">
                <a:latin typeface="Times New Roman" panose="02020603050405020304" pitchFamily="18" charset="0"/>
                <a:cs typeface="Times New Roman" panose="02020603050405020304" pitchFamily="18" charset="0"/>
              </a:rPr>
              <a:t>Practicum </a:t>
            </a:r>
            <a:r>
              <a:rPr sz="3200" spc="-15" dirty="0">
                <a:latin typeface="Times New Roman" panose="02020603050405020304" pitchFamily="18" charset="0"/>
                <a:cs typeface="Times New Roman" panose="02020603050405020304" pitchFamily="18" charset="0"/>
              </a:rPr>
              <a:t>Process</a:t>
            </a:r>
            <a:endParaRPr sz="3200" dirty="0">
              <a:latin typeface="Times New Roman" panose="02020603050405020304" pitchFamily="18" charset="0"/>
              <a:cs typeface="Times New Roman" panose="02020603050405020304" pitchFamily="18" charset="0"/>
            </a:endParaRPr>
          </a:p>
        </p:txBody>
      </p:sp>
      <p:sp>
        <p:nvSpPr>
          <p:cNvPr id="58373" name="object 18">
            <a:extLst>
              <a:ext uri="{FF2B5EF4-FFF2-40B4-BE49-F238E27FC236}">
                <a16:creationId xmlns:a16="http://schemas.microsoft.com/office/drawing/2014/main" id="{0664FCC0-C89A-4C21-B506-2D9A098EC09C}"/>
              </a:ext>
            </a:extLst>
          </p:cNvPr>
          <p:cNvSpPr txBox="1">
            <a:spLocks noChangeArrowheads="1"/>
          </p:cNvSpPr>
          <p:nvPr/>
        </p:nvSpPr>
        <p:spPr bwMode="auto">
          <a:xfrm>
            <a:off x="1130300" y="1579563"/>
            <a:ext cx="7451725"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527050" indent="-515938">
              <a:tabLst>
                <a:tab pos="527050" algn="l"/>
              </a:tabLst>
              <a:defRPr>
                <a:solidFill>
                  <a:schemeClr val="tx1"/>
                </a:solidFill>
                <a:latin typeface="Tahoma" panose="020B0604030504040204" pitchFamily="34" charset="0"/>
                <a:cs typeface="Arial" panose="020B0604020202020204" pitchFamily="34" charset="0"/>
              </a:defRPr>
            </a:lvl1pPr>
            <a:lvl2pPr marL="742950" indent="-285750">
              <a:tabLst>
                <a:tab pos="527050" algn="l"/>
              </a:tabLst>
              <a:defRPr>
                <a:solidFill>
                  <a:schemeClr val="tx1"/>
                </a:solidFill>
                <a:latin typeface="Tahoma" panose="020B0604030504040204" pitchFamily="34" charset="0"/>
                <a:cs typeface="Arial" panose="020B0604020202020204" pitchFamily="34" charset="0"/>
              </a:defRPr>
            </a:lvl2pPr>
            <a:lvl3pPr marL="1143000" indent="-228600">
              <a:tabLst>
                <a:tab pos="527050" algn="l"/>
              </a:tabLst>
              <a:defRPr>
                <a:solidFill>
                  <a:schemeClr val="tx1"/>
                </a:solidFill>
                <a:latin typeface="Tahoma" panose="020B0604030504040204" pitchFamily="34" charset="0"/>
                <a:cs typeface="Arial" panose="020B0604020202020204" pitchFamily="34" charset="0"/>
              </a:defRPr>
            </a:lvl3pPr>
            <a:lvl4pPr marL="1600200" indent="-228600">
              <a:tabLst>
                <a:tab pos="527050" algn="l"/>
              </a:tabLst>
              <a:defRPr>
                <a:solidFill>
                  <a:schemeClr val="tx1"/>
                </a:solidFill>
                <a:latin typeface="Tahoma" panose="020B0604030504040204" pitchFamily="34" charset="0"/>
                <a:cs typeface="Arial" panose="020B0604020202020204" pitchFamily="34" charset="0"/>
              </a:defRPr>
            </a:lvl4pPr>
            <a:lvl5pPr marL="2057400" indent="-228600">
              <a:tabLst>
                <a:tab pos="527050"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9pPr>
          </a:lstStyle>
          <a:p>
            <a:r>
              <a:rPr lang="en-US" altLang="en-US" sz="2800" b="1">
                <a:solidFill>
                  <a:srgbClr val="FFFF59"/>
                </a:solidFill>
                <a:latin typeface="Times New Roman" panose="02020603050405020304" pitchFamily="18" charset="0"/>
                <a:cs typeface="Times New Roman" panose="02020603050405020304" pitchFamily="18" charset="0"/>
              </a:rPr>
              <a:t>      </a:t>
            </a:r>
            <a:r>
              <a:rPr lang="en-US" altLang="en-US" sz="3200" b="1">
                <a:solidFill>
                  <a:srgbClr val="FF0000"/>
                </a:solidFill>
                <a:latin typeface="Times New Roman" panose="02020603050405020304" pitchFamily="18" charset="0"/>
                <a:cs typeface="Times New Roman" panose="02020603050405020304" pitchFamily="18" charset="0"/>
              </a:rPr>
              <a:t>After the signature of  the Practicum Coordinator , student to send the Practicum Engagement Conforme to the prospective Company (Host Training Establishment). </a:t>
            </a:r>
          </a:p>
          <a:p>
            <a:endParaRPr lang="en-US" altLang="en-US" sz="3200">
              <a:latin typeface="Times New Roman" panose="02020603050405020304" pitchFamily="18" charset="0"/>
              <a:cs typeface="Times New Roman" panose="02020603050405020304" pitchFamily="18" charset="0"/>
            </a:endParaRPr>
          </a:p>
          <a:p>
            <a:r>
              <a:rPr lang="en-US" altLang="en-US" sz="3200">
                <a:latin typeface="Times New Roman" panose="02020603050405020304" pitchFamily="18" charset="0"/>
                <a:cs typeface="Times New Roman" panose="02020603050405020304" pitchFamily="18" charset="0"/>
              </a:rPr>
              <a:t>        </a:t>
            </a:r>
          </a:p>
          <a:p>
            <a:r>
              <a:rPr lang="en-US" altLang="en-US" sz="2800">
                <a:latin typeface="Times New Roman" panose="02020603050405020304" pitchFamily="18" charset="0"/>
                <a:cs typeface="Times New Roman" panose="02020603050405020304" pitchFamily="18"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bject 12">
            <a:extLst>
              <a:ext uri="{FF2B5EF4-FFF2-40B4-BE49-F238E27FC236}">
                <a16:creationId xmlns:a16="http://schemas.microsoft.com/office/drawing/2014/main" id="{85349AC4-1713-4EF8-9E0B-DFAD547B3B66}"/>
              </a:ext>
            </a:extLst>
          </p:cNvPr>
          <p:cNvSpPr>
            <a:spLocks/>
          </p:cNvSpPr>
          <p:nvPr/>
        </p:nvSpPr>
        <p:spPr bwMode="auto">
          <a:xfrm>
            <a:off x="1014413" y="0"/>
            <a:ext cx="74612" cy="6858000"/>
          </a:xfrm>
          <a:custGeom>
            <a:avLst/>
            <a:gdLst>
              <a:gd name="T0" fmla="*/ 0 w 73659"/>
              <a:gd name="T1" fmla="*/ 6858000 h 6858000"/>
              <a:gd name="T2" fmla="*/ 110378 w 73659"/>
              <a:gd name="T3" fmla="*/ 6858000 h 6858000"/>
              <a:gd name="T4" fmla="*/ 110378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2291" name="object 14">
            <a:extLst>
              <a:ext uri="{FF2B5EF4-FFF2-40B4-BE49-F238E27FC236}">
                <a16:creationId xmlns:a16="http://schemas.microsoft.com/office/drawing/2014/main" id="{496C0F6C-02F8-4C42-BEEE-EA0AACD42A91}"/>
              </a:ext>
            </a:extLst>
          </p:cNvPr>
          <p:cNvSpPr>
            <a:spLocks noChangeArrowheads="1"/>
          </p:cNvSpPr>
          <p:nvPr/>
        </p:nvSpPr>
        <p:spPr bwMode="auto">
          <a:xfrm>
            <a:off x="4918075" y="127000"/>
            <a:ext cx="882650" cy="12223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5" name="object 15">
            <a:extLst>
              <a:ext uri="{FF2B5EF4-FFF2-40B4-BE49-F238E27FC236}">
                <a16:creationId xmlns:a16="http://schemas.microsoft.com/office/drawing/2014/main" id="{DFF70B39-FAFF-47CC-A036-9F9B0C025322}"/>
              </a:ext>
            </a:extLst>
          </p:cNvPr>
          <p:cNvSpPr txBox="1">
            <a:spLocks noGrp="1"/>
          </p:cNvSpPr>
          <p:nvPr>
            <p:ph type="title"/>
          </p:nvPr>
        </p:nvSpPr>
        <p:spPr>
          <a:xfrm>
            <a:off x="1163638" y="379413"/>
            <a:ext cx="7629525" cy="666750"/>
          </a:xfrm>
        </p:spPr>
        <p:txBody>
          <a:bodyPr lIns="0" tIns="0" rIns="0" bIns="0" rtlCol="0">
            <a:spAutoFit/>
          </a:bodyPr>
          <a:lstStyle/>
          <a:p>
            <a:pPr marL="12700" eaLnBrk="1" fontAlgn="auto" hangingPunct="1">
              <a:spcAft>
                <a:spcPts val="0"/>
              </a:spcAft>
              <a:tabLst>
                <a:tab pos="7616825" algn="l"/>
              </a:tabLst>
              <a:defRPr/>
            </a:pPr>
            <a:r>
              <a:rPr sz="4300" u="sng" dirty="0">
                <a:latin typeface="Times New Roman" panose="02020603050405020304" pitchFamily="18" charset="0"/>
                <a:cs typeface="Times New Roman" panose="02020603050405020304" pitchFamily="18" charset="0"/>
              </a:rPr>
              <a:t>What </a:t>
            </a:r>
            <a:r>
              <a:rPr sz="4300" u="sng" spc="-5" dirty="0">
                <a:latin typeface="Times New Roman" panose="02020603050405020304" pitchFamily="18" charset="0"/>
                <a:cs typeface="Times New Roman" panose="02020603050405020304" pitchFamily="18" charset="0"/>
              </a:rPr>
              <a:t>is</a:t>
            </a:r>
            <a:r>
              <a:rPr sz="4300" u="sng" spc="-95" dirty="0">
                <a:latin typeface="Times New Roman" panose="02020603050405020304" pitchFamily="18" charset="0"/>
                <a:cs typeface="Times New Roman" panose="02020603050405020304" pitchFamily="18" charset="0"/>
              </a:rPr>
              <a:t> </a:t>
            </a:r>
            <a:r>
              <a:rPr sz="4300" u="sng" dirty="0">
                <a:latin typeface="Times New Roman" panose="02020603050405020304" pitchFamily="18" charset="0"/>
                <a:cs typeface="Times New Roman" panose="02020603050405020304" pitchFamily="18" charset="0"/>
              </a:rPr>
              <a:t>Practicum?	</a:t>
            </a:r>
          </a:p>
        </p:txBody>
      </p:sp>
      <p:sp>
        <p:nvSpPr>
          <p:cNvPr id="12293" name="object 16">
            <a:extLst>
              <a:ext uri="{FF2B5EF4-FFF2-40B4-BE49-F238E27FC236}">
                <a16:creationId xmlns:a16="http://schemas.microsoft.com/office/drawing/2014/main" id="{48D30FF4-E51F-4E5B-B722-6A410E854812}"/>
              </a:ext>
            </a:extLst>
          </p:cNvPr>
          <p:cNvSpPr txBox="1">
            <a:spLocks noChangeArrowheads="1"/>
          </p:cNvSpPr>
          <p:nvPr/>
        </p:nvSpPr>
        <p:spPr bwMode="auto">
          <a:xfrm>
            <a:off x="1306513" y="1328738"/>
            <a:ext cx="6757987"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293688" algn="l"/>
              </a:tabLst>
              <a:defRPr>
                <a:solidFill>
                  <a:schemeClr val="tx1"/>
                </a:solidFill>
                <a:latin typeface="Tahoma" panose="020B0604030504040204" pitchFamily="34" charset="0"/>
                <a:cs typeface="Arial" panose="020B0604020202020204" pitchFamily="34" charset="0"/>
              </a:defRPr>
            </a:lvl1pPr>
            <a:lvl2pPr marL="742950" indent="-285750">
              <a:tabLst>
                <a:tab pos="293688" algn="l"/>
              </a:tabLst>
              <a:defRPr>
                <a:solidFill>
                  <a:schemeClr val="tx1"/>
                </a:solidFill>
                <a:latin typeface="Tahoma" panose="020B0604030504040204" pitchFamily="34" charset="0"/>
                <a:cs typeface="Arial" panose="020B0604020202020204" pitchFamily="34" charset="0"/>
              </a:defRPr>
            </a:lvl2pPr>
            <a:lvl3pPr marL="1143000" indent="-228600">
              <a:tabLst>
                <a:tab pos="293688" algn="l"/>
              </a:tabLst>
              <a:defRPr>
                <a:solidFill>
                  <a:schemeClr val="tx1"/>
                </a:solidFill>
                <a:latin typeface="Tahoma" panose="020B0604030504040204" pitchFamily="34" charset="0"/>
                <a:cs typeface="Arial" panose="020B0604020202020204" pitchFamily="34" charset="0"/>
              </a:defRPr>
            </a:lvl3pPr>
            <a:lvl4pPr marL="1600200" indent="-228600">
              <a:tabLst>
                <a:tab pos="293688" algn="l"/>
              </a:tabLst>
              <a:defRPr>
                <a:solidFill>
                  <a:schemeClr val="tx1"/>
                </a:solidFill>
                <a:latin typeface="Tahoma" panose="020B0604030504040204" pitchFamily="34" charset="0"/>
                <a:cs typeface="Arial" panose="020B0604020202020204" pitchFamily="34" charset="0"/>
              </a:defRPr>
            </a:lvl4pPr>
            <a:lvl5pPr marL="2057400" indent="-228600">
              <a:tabLst>
                <a:tab pos="293688"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9pPr>
          </a:lstStyle>
          <a:p>
            <a:pPr>
              <a:buClr>
                <a:srgbClr val="3891A7"/>
              </a:buClr>
              <a:buSzPct val="80000"/>
            </a:pPr>
            <a:endParaRPr lang="en-PH" altLang="en-US" sz="2800">
              <a:latin typeface="Times New Roman" panose="02020603050405020304" pitchFamily="18" charset="0"/>
              <a:cs typeface="Times New Roman" panose="02020603050405020304" pitchFamily="18" charset="0"/>
            </a:endParaRPr>
          </a:p>
          <a:p>
            <a:pPr>
              <a:buClr>
                <a:srgbClr val="3891A7"/>
              </a:buClr>
              <a:buSzPct val="79000"/>
            </a:pPr>
            <a:r>
              <a:rPr lang="en-US" altLang="en-US" sz="2800">
                <a:latin typeface="Times New Roman" panose="02020603050405020304" pitchFamily="18" charset="0"/>
                <a:cs typeface="Times New Roman" panose="02020603050405020304" pitchFamily="18" charset="0"/>
              </a:rPr>
              <a:t>Because few companies are willing to accept interns, because of the pandemic,  the college thought of offering the services of the students to companies, meaning they will be required to pass a modular report on the company or specific process in the company or specific product of the company.  We do not require MOA anymore but  a </a:t>
            </a:r>
            <a:r>
              <a:rPr lang="en-US" altLang="en-US" sz="2800" i="1">
                <a:latin typeface="Times New Roman" panose="02020603050405020304" pitchFamily="18" charset="0"/>
                <a:cs typeface="Times New Roman" panose="02020603050405020304" pitchFamily="18" charset="0"/>
              </a:rPr>
              <a:t>Practicum Engagement Conforme </a:t>
            </a:r>
          </a:p>
          <a:p>
            <a:pPr>
              <a:buClr>
                <a:srgbClr val="3891A7"/>
              </a:buClr>
              <a:buSzPct val="79000"/>
            </a:pPr>
            <a:endParaRPr lang="en-US" altLang="en-US" sz="2800">
              <a:latin typeface="Gill Sans MT" panose="020B0502020104020203" pitchFamily="34" charset="0"/>
            </a:endParaRPr>
          </a:p>
        </p:txBody>
      </p:sp>
      <p:sp>
        <p:nvSpPr>
          <p:cNvPr id="2" name="Footer Placeholder 1">
            <a:extLst>
              <a:ext uri="{FF2B5EF4-FFF2-40B4-BE49-F238E27FC236}">
                <a16:creationId xmlns:a16="http://schemas.microsoft.com/office/drawing/2014/main" id="{59D201EC-CE9C-45E8-975E-4CC5AB201B43}"/>
              </a:ext>
            </a:extLst>
          </p:cNvPr>
          <p:cNvSpPr>
            <a:spLocks noGrp="1"/>
          </p:cNvSpPr>
          <p:nvPr>
            <p:ph type="ftr" sz="quarter" idx="11"/>
          </p:nvPr>
        </p:nvSpPr>
        <p:spPr/>
        <p:txBody>
          <a:bodyPr/>
          <a:lstStyle/>
          <a:p>
            <a:pPr>
              <a:defRPr/>
            </a:pPr>
            <a:r>
              <a:rPr lang="en-US"/>
              <a:t>Online Practicum Orientation/Asst. Prof. Robert U. Lao</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9F3478-8586-4648-8D25-EC5FE78FEF40}"/>
              </a:ext>
            </a:extLst>
          </p:cNvPr>
          <p:cNvSpPr>
            <a:spLocks noGrp="1"/>
          </p:cNvSpPr>
          <p:nvPr>
            <p:ph type="title"/>
          </p:nvPr>
        </p:nvSpPr>
        <p:spPr>
          <a:xfrm>
            <a:off x="1371600" y="1295400"/>
            <a:ext cx="6400800" cy="4114800"/>
          </a:xfrm>
        </p:spPr>
        <p:txBody>
          <a:bodyPr rtlCol="0">
            <a:normAutofit/>
          </a:bodyPr>
          <a:lstStyle/>
          <a:p>
            <a:pPr eaLnBrk="1" fontAlgn="auto" hangingPunct="1">
              <a:spcAft>
                <a:spcPts val="0"/>
              </a:spcAft>
              <a:defRPr/>
            </a:pPr>
            <a:r>
              <a:rPr lang="en-US" sz="3200" dirty="0">
                <a:solidFill>
                  <a:schemeClr val="tx2">
                    <a:lumMod val="75000"/>
                  </a:schemeClr>
                </a:solidFill>
                <a:latin typeface="Times New Roman" panose="02020603050405020304" pitchFamily="18" charset="0"/>
                <a:cs typeface="Times New Roman" panose="02020603050405020304" pitchFamily="18" charset="0"/>
              </a:rPr>
              <a:t>And while waiting for your acceptance…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object 11">
            <a:extLst>
              <a:ext uri="{FF2B5EF4-FFF2-40B4-BE49-F238E27FC236}">
                <a16:creationId xmlns:a16="http://schemas.microsoft.com/office/drawing/2014/main" id="{5D0609BE-B607-4AE2-8C8B-0E6030DD934A}"/>
              </a:ext>
            </a:extLst>
          </p:cNvPr>
          <p:cNvSpPr>
            <a:spLocks noChangeArrowheads="1"/>
          </p:cNvSpPr>
          <p:nvPr/>
        </p:nvSpPr>
        <p:spPr bwMode="auto">
          <a:xfrm>
            <a:off x="935038" y="0"/>
            <a:ext cx="157162" cy="6858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60419" name="object 12">
            <a:extLst>
              <a:ext uri="{FF2B5EF4-FFF2-40B4-BE49-F238E27FC236}">
                <a16:creationId xmlns:a16="http://schemas.microsoft.com/office/drawing/2014/main" id="{75CFC08B-EBE0-465D-AF12-3829488D4BDA}"/>
              </a:ext>
            </a:extLst>
          </p:cNvPr>
          <p:cNvSpPr>
            <a:spLocks/>
          </p:cNvSpPr>
          <p:nvPr/>
        </p:nvSpPr>
        <p:spPr bwMode="auto">
          <a:xfrm>
            <a:off x="1014413" y="0"/>
            <a:ext cx="74612" cy="6858000"/>
          </a:xfrm>
          <a:custGeom>
            <a:avLst/>
            <a:gdLst>
              <a:gd name="T0" fmla="*/ 0 w 73659"/>
              <a:gd name="T1" fmla="*/ 6858000 h 6858000"/>
              <a:gd name="T2" fmla="*/ 123917 w 73659"/>
              <a:gd name="T3" fmla="*/ 6858000 h 6858000"/>
              <a:gd name="T4" fmla="*/ 123917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0420" name="object 13">
            <a:extLst>
              <a:ext uri="{FF2B5EF4-FFF2-40B4-BE49-F238E27FC236}">
                <a16:creationId xmlns:a16="http://schemas.microsoft.com/office/drawing/2014/main" id="{4387A876-04FB-487D-B1D9-AABE4A1F1BA5}"/>
              </a:ext>
            </a:extLst>
          </p:cNvPr>
          <p:cNvSpPr>
            <a:spLocks/>
          </p:cNvSpPr>
          <p:nvPr/>
        </p:nvSpPr>
        <p:spPr bwMode="auto">
          <a:xfrm>
            <a:off x="1052513" y="11811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0421" name="object 16">
            <a:extLst>
              <a:ext uri="{FF2B5EF4-FFF2-40B4-BE49-F238E27FC236}">
                <a16:creationId xmlns:a16="http://schemas.microsoft.com/office/drawing/2014/main" id="{D188B6F3-031D-4391-A001-28D4162E0A48}"/>
              </a:ext>
            </a:extLst>
          </p:cNvPr>
          <p:cNvSpPr>
            <a:spLocks noChangeArrowheads="1"/>
          </p:cNvSpPr>
          <p:nvPr/>
        </p:nvSpPr>
        <p:spPr bwMode="auto">
          <a:xfrm>
            <a:off x="8001000" y="206375"/>
            <a:ext cx="665163" cy="91916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7" name="object 17">
            <a:extLst>
              <a:ext uri="{FF2B5EF4-FFF2-40B4-BE49-F238E27FC236}">
                <a16:creationId xmlns:a16="http://schemas.microsoft.com/office/drawing/2014/main" id="{EF648E11-7E2C-4D91-983E-B41202A4757F}"/>
              </a:ext>
            </a:extLst>
          </p:cNvPr>
          <p:cNvSpPr txBox="1">
            <a:spLocks noGrp="1"/>
          </p:cNvSpPr>
          <p:nvPr>
            <p:ph type="title"/>
          </p:nvPr>
        </p:nvSpPr>
        <p:spPr>
          <a:xfrm>
            <a:off x="1325563" y="-127000"/>
            <a:ext cx="6400800" cy="1252538"/>
          </a:xfrm>
        </p:spPr>
        <p:txBody>
          <a:bodyPr lIns="0" tIns="264159" rIns="0" bIns="0" rtlCol="0">
            <a:spAutoFit/>
          </a:bodyPr>
          <a:lstStyle/>
          <a:p>
            <a:pPr marL="561340" eaLnBrk="1" fontAlgn="auto" hangingPunct="1">
              <a:spcAft>
                <a:spcPts val="0"/>
              </a:spcAft>
              <a:defRPr/>
            </a:pPr>
            <a:r>
              <a:rPr sz="3200" spc="-15" dirty="0">
                <a:latin typeface="Times New Roman" panose="02020603050405020304" pitchFamily="18" charset="0"/>
                <a:cs typeface="Times New Roman" panose="02020603050405020304" pitchFamily="18" charset="0"/>
              </a:rPr>
              <a:t>How </a:t>
            </a:r>
            <a:r>
              <a:rPr sz="3200" dirty="0">
                <a:latin typeface="Times New Roman" panose="02020603050405020304" pitchFamily="18" charset="0"/>
                <a:cs typeface="Times New Roman" panose="02020603050405020304" pitchFamily="18" charset="0"/>
              </a:rPr>
              <a:t>to </a:t>
            </a:r>
            <a:r>
              <a:rPr sz="3200" spc="-30" dirty="0">
                <a:latin typeface="Times New Roman" panose="02020603050405020304" pitchFamily="18" charset="0"/>
                <a:cs typeface="Times New Roman" panose="02020603050405020304" pitchFamily="18" charset="0"/>
              </a:rPr>
              <a:t>go </a:t>
            </a:r>
            <a:r>
              <a:rPr sz="3200" dirty="0">
                <a:latin typeface="Times New Roman" panose="02020603050405020304" pitchFamily="18" charset="0"/>
                <a:cs typeface="Times New Roman" panose="02020603050405020304" pitchFamily="18" charset="0"/>
              </a:rPr>
              <a:t>about the </a:t>
            </a:r>
            <a:r>
              <a:rPr sz="3200" spc="-5" dirty="0">
                <a:latin typeface="Times New Roman" panose="02020603050405020304" pitchFamily="18" charset="0"/>
                <a:cs typeface="Times New Roman" panose="02020603050405020304" pitchFamily="18" charset="0"/>
              </a:rPr>
              <a:t>Practicum </a:t>
            </a:r>
            <a:r>
              <a:rPr sz="3200" spc="-15" dirty="0">
                <a:latin typeface="Times New Roman" panose="02020603050405020304" pitchFamily="18" charset="0"/>
                <a:cs typeface="Times New Roman" panose="02020603050405020304" pitchFamily="18" charset="0"/>
              </a:rPr>
              <a:t>Process</a:t>
            </a:r>
            <a:endParaRPr sz="3200" dirty="0">
              <a:latin typeface="Times New Roman" panose="02020603050405020304" pitchFamily="18" charset="0"/>
              <a:cs typeface="Times New Roman" panose="02020603050405020304" pitchFamily="18" charset="0"/>
            </a:endParaRPr>
          </a:p>
        </p:txBody>
      </p:sp>
      <p:sp>
        <p:nvSpPr>
          <p:cNvPr id="60423" name="object 18">
            <a:extLst>
              <a:ext uri="{FF2B5EF4-FFF2-40B4-BE49-F238E27FC236}">
                <a16:creationId xmlns:a16="http://schemas.microsoft.com/office/drawing/2014/main" id="{E2B70E64-F863-47BC-B7B1-CD0EBA5ADD4D}"/>
              </a:ext>
            </a:extLst>
          </p:cNvPr>
          <p:cNvSpPr txBox="1">
            <a:spLocks noChangeArrowheads="1"/>
          </p:cNvSpPr>
          <p:nvPr/>
        </p:nvSpPr>
        <p:spPr bwMode="auto">
          <a:xfrm>
            <a:off x="1082675" y="1816100"/>
            <a:ext cx="7427913"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479425" algn="l"/>
              </a:tabLst>
              <a:defRPr>
                <a:solidFill>
                  <a:schemeClr val="tx1"/>
                </a:solidFill>
                <a:latin typeface="Tahoma" panose="020B0604030504040204" pitchFamily="34" charset="0"/>
                <a:cs typeface="Arial" panose="020B0604020202020204" pitchFamily="34" charset="0"/>
              </a:defRPr>
            </a:lvl1pPr>
            <a:lvl2pPr marL="742950" indent="-285750">
              <a:tabLst>
                <a:tab pos="479425" algn="l"/>
              </a:tabLst>
              <a:defRPr>
                <a:solidFill>
                  <a:schemeClr val="tx1"/>
                </a:solidFill>
                <a:latin typeface="Tahoma" panose="020B0604030504040204" pitchFamily="34" charset="0"/>
                <a:cs typeface="Arial" panose="020B0604020202020204" pitchFamily="34" charset="0"/>
              </a:defRPr>
            </a:lvl2pPr>
            <a:lvl3pPr marL="1143000" indent="-228600">
              <a:tabLst>
                <a:tab pos="479425" algn="l"/>
              </a:tabLst>
              <a:defRPr>
                <a:solidFill>
                  <a:schemeClr val="tx1"/>
                </a:solidFill>
                <a:latin typeface="Tahoma" panose="020B0604030504040204" pitchFamily="34" charset="0"/>
                <a:cs typeface="Arial" panose="020B0604020202020204" pitchFamily="34" charset="0"/>
              </a:defRPr>
            </a:lvl3pPr>
            <a:lvl4pPr marL="1600200" indent="-228600">
              <a:tabLst>
                <a:tab pos="479425" algn="l"/>
              </a:tabLst>
              <a:defRPr>
                <a:solidFill>
                  <a:schemeClr val="tx1"/>
                </a:solidFill>
                <a:latin typeface="Tahoma" panose="020B0604030504040204" pitchFamily="34" charset="0"/>
                <a:cs typeface="Arial" panose="020B0604020202020204" pitchFamily="34" charset="0"/>
              </a:defRPr>
            </a:lvl4pPr>
            <a:lvl5pPr marL="2057400" indent="-228600">
              <a:tabLst>
                <a:tab pos="479425"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9pPr>
          </a:lstStyle>
          <a:p>
            <a:pPr algn="just">
              <a:lnSpc>
                <a:spcPct val="80000"/>
              </a:lnSpc>
              <a:buClr>
                <a:srgbClr val="3891A7"/>
              </a:buClr>
              <a:buSzPct val="80000"/>
            </a:pPr>
            <a:r>
              <a:rPr lang="en-PH" altLang="en-US" sz="3200">
                <a:latin typeface="Times New Roman" panose="02020603050405020304" pitchFamily="18" charset="0"/>
                <a:cs typeface="Times New Roman" panose="02020603050405020304" pitchFamily="18" charset="0"/>
              </a:rPr>
              <a:t>B</a:t>
            </a:r>
            <a:r>
              <a:rPr lang="en-US" altLang="en-US" sz="3200">
                <a:latin typeface="Times New Roman" panose="02020603050405020304" pitchFamily="18" charset="0"/>
                <a:cs typeface="Times New Roman" panose="02020603050405020304" pitchFamily="18" charset="0"/>
              </a:rPr>
              <a:t>efore </a:t>
            </a:r>
            <a:r>
              <a:rPr lang="en-PH" altLang="en-US" sz="3200">
                <a:latin typeface="Times New Roman" panose="02020603050405020304" pitchFamily="18" charset="0"/>
                <a:cs typeface="Times New Roman" panose="02020603050405020304" pitchFamily="18" charset="0"/>
              </a:rPr>
              <a:t>the official start of your Practicum assignment,  prepare</a:t>
            </a:r>
            <a:r>
              <a:rPr lang="en-US" altLang="en-US" sz="3200">
                <a:latin typeface="Times New Roman" panose="02020603050405020304" pitchFamily="18" charset="0"/>
                <a:cs typeface="Times New Roman" panose="02020603050405020304" pitchFamily="18" charset="0"/>
              </a:rPr>
              <a:t> the following documents: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028D-84E9-4E4C-AE6B-5B41516C9BDE}"/>
              </a:ext>
            </a:extLst>
          </p:cNvPr>
          <p:cNvSpPr>
            <a:spLocks noGrp="1"/>
          </p:cNvSpPr>
          <p:nvPr>
            <p:ph type="title"/>
          </p:nvPr>
        </p:nvSpPr>
        <p:spPr>
          <a:xfrm>
            <a:off x="304800" y="304800"/>
            <a:ext cx="8382000" cy="7010400"/>
          </a:xfrm>
        </p:spPr>
        <p:txBody>
          <a:bodyPr rtlCol="0">
            <a:normAutofit fontScale="90000"/>
          </a:bodyPr>
          <a:lstStyle/>
          <a:p>
            <a:pPr eaLnBrk="1" fontAlgn="auto" hangingPunct="1">
              <a:spcAft>
                <a:spcPts val="0"/>
              </a:spcAft>
              <a:defRPr/>
            </a:pP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Submission Checklist:</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1) Cover Page  </a:t>
            </a: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incomplete requirements will not be accepted</a:t>
            </a:r>
            <a:br>
              <a:rPr lang="en-US" sz="31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9">
            <a:extLst>
              <a:ext uri="{FF2B5EF4-FFF2-40B4-BE49-F238E27FC236}">
                <a16:creationId xmlns:a16="http://schemas.microsoft.com/office/drawing/2014/main" id="{19762A16-2D56-4E92-B975-029702E4BADC}"/>
              </a:ext>
            </a:extLst>
          </p:cNvPr>
          <p:cNvSpPr>
            <a:spLocks noChangeArrowheads="1"/>
          </p:cNvSpPr>
          <p:nvPr/>
        </p:nvSpPr>
        <p:spPr bwMode="auto">
          <a:xfrm>
            <a:off x="485775" y="163513"/>
            <a:ext cx="2581275" cy="398462"/>
          </a:xfrm>
          <a:prstGeom prst="rect">
            <a:avLst/>
          </a:prstGeom>
          <a:solidFill>
            <a:srgbClr val="FFFFFF"/>
          </a:solidFill>
          <a:ln w="25400">
            <a:solidFill>
              <a:srgbClr val="000000"/>
            </a:solidFill>
            <a:miter lim="800000"/>
            <a:headEnd/>
            <a:tailEnd/>
          </a:ln>
        </p:spPr>
        <p:txBody>
          <a:bodyPr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PH" altLang="en-US" sz="1200" b="1">
                <a:latin typeface="Times New Roman" panose="02020603050405020304" pitchFamily="18" charset="0"/>
              </a:rPr>
              <a:t>Date of Enrolment;</a:t>
            </a:r>
            <a:endParaRPr lang="en-GB" altLang="en-US" sz="800"/>
          </a:p>
          <a:p>
            <a:endParaRPr lang="en-GB" altLang="en-US"/>
          </a:p>
        </p:txBody>
      </p:sp>
      <p:sp>
        <p:nvSpPr>
          <p:cNvPr id="62467" name="Rectangle 20">
            <a:extLst>
              <a:ext uri="{FF2B5EF4-FFF2-40B4-BE49-F238E27FC236}">
                <a16:creationId xmlns:a16="http://schemas.microsoft.com/office/drawing/2014/main" id="{D3251324-33E7-4CCA-912B-25A4D5A89F12}"/>
              </a:ext>
            </a:extLst>
          </p:cNvPr>
          <p:cNvSpPr>
            <a:spLocks noChangeArrowheads="1"/>
          </p:cNvSpPr>
          <p:nvPr/>
        </p:nvSpPr>
        <p:spPr bwMode="auto">
          <a:xfrm>
            <a:off x="3735388" y="120650"/>
            <a:ext cx="2619375" cy="523875"/>
          </a:xfrm>
          <a:prstGeom prst="rect">
            <a:avLst/>
          </a:prstGeom>
          <a:solidFill>
            <a:srgbClr val="FFFFFF"/>
          </a:solidFill>
          <a:ln w="25400">
            <a:solidFill>
              <a:srgbClr val="000000"/>
            </a:solidFill>
            <a:miter lim="800000"/>
            <a:headEnd/>
            <a:tailEnd/>
          </a:ln>
        </p:spPr>
        <p:txBody>
          <a:bodyPr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PH" altLang="en-US" sz="1200" b="1">
                <a:latin typeface="Times New Roman" panose="02020603050405020304" pitchFamily="18" charset="0"/>
              </a:rPr>
              <a:t>Date of Submission (to be filled-up by Practicum Coordinator)</a:t>
            </a:r>
            <a:endParaRPr lang="en-PH" altLang="en-US"/>
          </a:p>
        </p:txBody>
      </p:sp>
      <p:sp>
        <p:nvSpPr>
          <p:cNvPr id="62468" name="Rectangle 24">
            <a:extLst>
              <a:ext uri="{FF2B5EF4-FFF2-40B4-BE49-F238E27FC236}">
                <a16:creationId xmlns:a16="http://schemas.microsoft.com/office/drawing/2014/main" id="{72F9E678-372E-4A5F-A675-F6F7DDE8C2CE}"/>
              </a:ext>
            </a:extLst>
          </p:cNvPr>
          <p:cNvSpPr>
            <a:spLocks noChangeArrowheads="1"/>
          </p:cNvSpPr>
          <p:nvPr/>
        </p:nvSpPr>
        <p:spPr bwMode="auto">
          <a:xfrm>
            <a:off x="476250" y="1054100"/>
            <a:ext cx="2486025" cy="511175"/>
          </a:xfrm>
          <a:prstGeom prst="rect">
            <a:avLst/>
          </a:prstGeom>
          <a:solidFill>
            <a:srgbClr val="FFFFFF"/>
          </a:solidFill>
          <a:ln w="25400">
            <a:solidFill>
              <a:srgbClr val="000000"/>
            </a:solidFill>
            <a:miter lim="800000"/>
            <a:headEnd/>
            <a:tailEnd/>
          </a:ln>
        </p:spPr>
        <p:txBody>
          <a:bodyPr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PH" altLang="en-US" sz="1200" b="1">
                <a:latin typeface="Times New Roman" panose="02020603050405020304" pitchFamily="18" charset="0"/>
              </a:rPr>
              <a:t>NAME</a:t>
            </a:r>
            <a:endParaRPr lang="en-GB" altLang="en-US" sz="800"/>
          </a:p>
          <a:p>
            <a:endParaRPr lang="en-GB" altLang="en-US"/>
          </a:p>
        </p:txBody>
      </p:sp>
      <p:sp>
        <p:nvSpPr>
          <p:cNvPr id="62469" name="Rectangle 25">
            <a:extLst>
              <a:ext uri="{FF2B5EF4-FFF2-40B4-BE49-F238E27FC236}">
                <a16:creationId xmlns:a16="http://schemas.microsoft.com/office/drawing/2014/main" id="{827F9404-DBFF-4EE9-9425-DC305753412E}"/>
              </a:ext>
            </a:extLst>
          </p:cNvPr>
          <p:cNvSpPr>
            <a:spLocks noChangeArrowheads="1"/>
          </p:cNvSpPr>
          <p:nvPr/>
        </p:nvSpPr>
        <p:spPr bwMode="auto">
          <a:xfrm>
            <a:off x="3784600" y="1054100"/>
            <a:ext cx="2581275" cy="466725"/>
          </a:xfrm>
          <a:prstGeom prst="rect">
            <a:avLst/>
          </a:prstGeom>
          <a:solidFill>
            <a:srgbClr val="FFFFFF"/>
          </a:solidFill>
          <a:ln w="25400">
            <a:solidFill>
              <a:srgbClr val="000000"/>
            </a:solidFill>
            <a:miter lim="800000"/>
            <a:headEnd/>
            <a:tailEnd/>
          </a:ln>
        </p:spPr>
        <p:txBody>
          <a:bodyPr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PH" altLang="en-US" sz="1200" b="1">
                <a:latin typeface="Times New Roman" panose="02020603050405020304" pitchFamily="18" charset="0"/>
              </a:rPr>
              <a:t>Contact Number</a:t>
            </a:r>
            <a:endParaRPr lang="en-GB" altLang="en-US" sz="800"/>
          </a:p>
          <a:p>
            <a:endParaRPr lang="en-GB" altLang="en-US"/>
          </a:p>
        </p:txBody>
      </p:sp>
      <p:sp>
        <p:nvSpPr>
          <p:cNvPr id="62470" name="Rectangle 26">
            <a:extLst>
              <a:ext uri="{FF2B5EF4-FFF2-40B4-BE49-F238E27FC236}">
                <a16:creationId xmlns:a16="http://schemas.microsoft.com/office/drawing/2014/main" id="{56295738-64D8-4126-A3E6-71B8C1F982C3}"/>
              </a:ext>
            </a:extLst>
          </p:cNvPr>
          <p:cNvSpPr>
            <a:spLocks noChangeArrowheads="1"/>
          </p:cNvSpPr>
          <p:nvPr/>
        </p:nvSpPr>
        <p:spPr bwMode="auto">
          <a:xfrm>
            <a:off x="466725" y="1673225"/>
            <a:ext cx="2552700" cy="504825"/>
          </a:xfrm>
          <a:prstGeom prst="rect">
            <a:avLst/>
          </a:prstGeom>
          <a:solidFill>
            <a:srgbClr val="FFFFFF"/>
          </a:solidFill>
          <a:ln w="25400">
            <a:solidFill>
              <a:srgbClr val="000000"/>
            </a:solidFill>
            <a:miter lim="800000"/>
            <a:headEnd/>
            <a:tailEnd/>
          </a:ln>
        </p:spPr>
        <p:txBody>
          <a:bodyPr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PH" altLang="en-US" sz="1200" b="1">
                <a:latin typeface="Times New Roman" panose="02020603050405020304" pitchFamily="18" charset="0"/>
              </a:rPr>
              <a:t>Program of Study</a:t>
            </a:r>
            <a:endParaRPr lang="en-PH" altLang="en-US"/>
          </a:p>
        </p:txBody>
      </p:sp>
      <p:sp>
        <p:nvSpPr>
          <p:cNvPr id="62471" name="Rectangle 27">
            <a:extLst>
              <a:ext uri="{FF2B5EF4-FFF2-40B4-BE49-F238E27FC236}">
                <a16:creationId xmlns:a16="http://schemas.microsoft.com/office/drawing/2014/main" id="{F8E579D8-FBC1-47E9-81AA-2C8CBB29E736}"/>
              </a:ext>
            </a:extLst>
          </p:cNvPr>
          <p:cNvSpPr>
            <a:spLocks noChangeArrowheads="1"/>
          </p:cNvSpPr>
          <p:nvPr/>
        </p:nvSpPr>
        <p:spPr bwMode="auto">
          <a:xfrm>
            <a:off x="3784600" y="1662113"/>
            <a:ext cx="2571750" cy="495300"/>
          </a:xfrm>
          <a:prstGeom prst="rect">
            <a:avLst/>
          </a:prstGeom>
          <a:solidFill>
            <a:srgbClr val="FFFFFF"/>
          </a:solidFill>
          <a:ln w="25400">
            <a:solidFill>
              <a:srgbClr val="000000"/>
            </a:solidFill>
            <a:miter lim="800000"/>
            <a:headEnd/>
            <a:tailEnd/>
          </a:ln>
        </p:spPr>
        <p:txBody>
          <a:bodyPr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PH" altLang="en-US" sz="1200" b="1">
                <a:latin typeface="Times New Roman" panose="02020603050405020304" pitchFamily="18" charset="0"/>
              </a:rPr>
              <a:t>E-mail Address</a:t>
            </a:r>
            <a:endParaRPr lang="en-GB" altLang="en-US" sz="800"/>
          </a:p>
          <a:p>
            <a:endParaRPr lang="en-GB" altLang="en-US"/>
          </a:p>
        </p:txBody>
      </p:sp>
      <p:sp>
        <p:nvSpPr>
          <p:cNvPr id="62472" name="Rectangle 30">
            <a:extLst>
              <a:ext uri="{FF2B5EF4-FFF2-40B4-BE49-F238E27FC236}">
                <a16:creationId xmlns:a16="http://schemas.microsoft.com/office/drawing/2014/main" id="{7F9B9B77-DE0E-47E3-B2E6-581CB7AB46F1}"/>
              </a:ext>
            </a:extLst>
          </p:cNvPr>
          <p:cNvSpPr>
            <a:spLocks noChangeArrowheads="1"/>
          </p:cNvSpPr>
          <p:nvPr/>
        </p:nvSpPr>
        <p:spPr bwMode="auto">
          <a:xfrm>
            <a:off x="485775" y="2295525"/>
            <a:ext cx="2533650" cy="466725"/>
          </a:xfrm>
          <a:prstGeom prst="rect">
            <a:avLst/>
          </a:prstGeom>
          <a:solidFill>
            <a:srgbClr val="FFFFFF"/>
          </a:solidFill>
          <a:ln w="25400">
            <a:solidFill>
              <a:srgbClr val="000000"/>
            </a:solidFill>
            <a:miter lim="800000"/>
            <a:headEnd/>
            <a:tailEnd/>
          </a:ln>
        </p:spPr>
        <p:txBody>
          <a:bodyPr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PH" altLang="en-US" sz="1200" b="1">
                <a:latin typeface="Times New Roman" panose="02020603050405020304" pitchFamily="18" charset="0"/>
              </a:rPr>
              <a:t>Department Chair</a:t>
            </a:r>
            <a:endParaRPr lang="en-PH" altLang="en-US"/>
          </a:p>
        </p:txBody>
      </p:sp>
      <p:sp>
        <p:nvSpPr>
          <p:cNvPr id="62473" name="Rectangle 31">
            <a:extLst>
              <a:ext uri="{FF2B5EF4-FFF2-40B4-BE49-F238E27FC236}">
                <a16:creationId xmlns:a16="http://schemas.microsoft.com/office/drawing/2014/main" id="{4A5C864C-0CDC-4B84-A239-AC2FACB9E6C2}"/>
              </a:ext>
            </a:extLst>
          </p:cNvPr>
          <p:cNvSpPr>
            <a:spLocks noChangeArrowheads="1"/>
          </p:cNvSpPr>
          <p:nvPr/>
        </p:nvSpPr>
        <p:spPr bwMode="auto">
          <a:xfrm>
            <a:off x="3760788" y="2317750"/>
            <a:ext cx="2593975" cy="428625"/>
          </a:xfrm>
          <a:prstGeom prst="rect">
            <a:avLst/>
          </a:prstGeom>
          <a:solidFill>
            <a:srgbClr val="FFFFFF"/>
          </a:solidFill>
          <a:ln w="25400">
            <a:solidFill>
              <a:srgbClr val="000000"/>
            </a:solidFill>
            <a:miter lim="800000"/>
            <a:headEnd/>
            <a:tailEnd/>
          </a:ln>
        </p:spPr>
        <p:txBody>
          <a:bodyPr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PH" altLang="en-US" sz="1200" b="1">
                <a:latin typeface="Times New Roman" panose="02020603050405020304" pitchFamily="18" charset="0"/>
              </a:rPr>
              <a:t>Section</a:t>
            </a:r>
            <a:endParaRPr lang="en-GB" altLang="en-US" sz="800"/>
          </a:p>
          <a:p>
            <a:endParaRPr lang="en-GB" altLang="en-US"/>
          </a:p>
        </p:txBody>
      </p:sp>
      <p:sp>
        <p:nvSpPr>
          <p:cNvPr id="62474" name="Rectangle 33">
            <a:extLst>
              <a:ext uri="{FF2B5EF4-FFF2-40B4-BE49-F238E27FC236}">
                <a16:creationId xmlns:a16="http://schemas.microsoft.com/office/drawing/2014/main" id="{65DFF54B-9D27-4077-87FE-B0C826A833C1}"/>
              </a:ext>
            </a:extLst>
          </p:cNvPr>
          <p:cNvSpPr>
            <a:spLocks noChangeArrowheads="1"/>
          </p:cNvSpPr>
          <p:nvPr/>
        </p:nvSpPr>
        <p:spPr bwMode="auto">
          <a:xfrm>
            <a:off x="466725" y="3222625"/>
            <a:ext cx="2495550" cy="419100"/>
          </a:xfrm>
          <a:prstGeom prst="rect">
            <a:avLst/>
          </a:prstGeom>
          <a:solidFill>
            <a:srgbClr val="FFFFFF"/>
          </a:solidFill>
          <a:ln w="25400">
            <a:solidFill>
              <a:srgbClr val="000000"/>
            </a:solidFill>
            <a:miter lim="800000"/>
            <a:headEnd/>
            <a:tailEnd/>
          </a:ln>
        </p:spPr>
        <p:txBody>
          <a:bodyPr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PH" altLang="en-US" sz="1200" b="1">
                <a:latin typeface="Times New Roman" panose="02020603050405020304" pitchFamily="18" charset="0"/>
              </a:rPr>
              <a:t>NAME OF COMPANY</a:t>
            </a:r>
            <a:endParaRPr lang="en-PH" altLang="en-US"/>
          </a:p>
        </p:txBody>
      </p:sp>
      <p:sp>
        <p:nvSpPr>
          <p:cNvPr id="62475" name="Rectangle 34">
            <a:extLst>
              <a:ext uri="{FF2B5EF4-FFF2-40B4-BE49-F238E27FC236}">
                <a16:creationId xmlns:a16="http://schemas.microsoft.com/office/drawing/2014/main" id="{C4610F35-307D-4D35-9D46-35E5BAF5243A}"/>
              </a:ext>
            </a:extLst>
          </p:cNvPr>
          <p:cNvSpPr>
            <a:spLocks noChangeArrowheads="1"/>
          </p:cNvSpPr>
          <p:nvPr/>
        </p:nvSpPr>
        <p:spPr bwMode="auto">
          <a:xfrm>
            <a:off x="3792538" y="3233738"/>
            <a:ext cx="2505075" cy="428625"/>
          </a:xfrm>
          <a:prstGeom prst="rect">
            <a:avLst/>
          </a:prstGeom>
          <a:solidFill>
            <a:srgbClr val="FFFFFF"/>
          </a:solidFill>
          <a:ln w="25400">
            <a:solidFill>
              <a:srgbClr val="000000"/>
            </a:solidFill>
            <a:miter lim="800000"/>
            <a:headEnd/>
            <a:tailEnd/>
          </a:ln>
        </p:spPr>
        <p:txBody>
          <a:bodyPr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PH" altLang="en-US" sz="1200" b="1">
                <a:latin typeface="Times New Roman" panose="02020603050405020304" pitchFamily="18" charset="0"/>
              </a:rPr>
              <a:t>Contact Number</a:t>
            </a:r>
            <a:endParaRPr lang="en-PH" altLang="en-US"/>
          </a:p>
        </p:txBody>
      </p:sp>
      <p:sp>
        <p:nvSpPr>
          <p:cNvPr id="62476" name="Rectangle 36">
            <a:extLst>
              <a:ext uri="{FF2B5EF4-FFF2-40B4-BE49-F238E27FC236}">
                <a16:creationId xmlns:a16="http://schemas.microsoft.com/office/drawing/2014/main" id="{361EA603-8C76-4A17-9F48-3218B7A5842A}"/>
              </a:ext>
            </a:extLst>
          </p:cNvPr>
          <p:cNvSpPr>
            <a:spLocks noChangeArrowheads="1"/>
          </p:cNvSpPr>
          <p:nvPr/>
        </p:nvSpPr>
        <p:spPr bwMode="auto">
          <a:xfrm>
            <a:off x="466725" y="3783013"/>
            <a:ext cx="5829300" cy="434975"/>
          </a:xfrm>
          <a:prstGeom prst="rect">
            <a:avLst/>
          </a:prstGeom>
          <a:solidFill>
            <a:srgbClr val="FFFFFF"/>
          </a:solidFill>
          <a:ln w="25400">
            <a:solidFill>
              <a:srgbClr val="000000"/>
            </a:solidFill>
            <a:miter lim="800000"/>
            <a:headEnd/>
            <a:tailEnd/>
          </a:ln>
        </p:spPr>
        <p:txBody>
          <a:bodyPr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PH" altLang="en-US" sz="1200" b="1">
                <a:latin typeface="Times New Roman" panose="02020603050405020304" pitchFamily="18" charset="0"/>
              </a:rPr>
              <a:t>Address</a:t>
            </a:r>
            <a:endParaRPr lang="en-GB" altLang="en-US" sz="800"/>
          </a:p>
          <a:p>
            <a:endParaRPr lang="en-GB" altLang="en-US"/>
          </a:p>
        </p:txBody>
      </p:sp>
      <p:sp>
        <p:nvSpPr>
          <p:cNvPr id="62477" name="Rectangle 37">
            <a:extLst>
              <a:ext uri="{FF2B5EF4-FFF2-40B4-BE49-F238E27FC236}">
                <a16:creationId xmlns:a16="http://schemas.microsoft.com/office/drawing/2014/main" id="{3772350B-E31E-47DE-908B-E4DE4324A48A}"/>
              </a:ext>
            </a:extLst>
          </p:cNvPr>
          <p:cNvSpPr>
            <a:spLocks noChangeArrowheads="1"/>
          </p:cNvSpPr>
          <p:nvPr/>
        </p:nvSpPr>
        <p:spPr bwMode="auto">
          <a:xfrm>
            <a:off x="485775" y="4340225"/>
            <a:ext cx="2400300" cy="396875"/>
          </a:xfrm>
          <a:prstGeom prst="rect">
            <a:avLst/>
          </a:prstGeom>
          <a:solidFill>
            <a:srgbClr val="FFFFFF"/>
          </a:solidFill>
          <a:ln w="25400">
            <a:solidFill>
              <a:srgbClr val="000000"/>
            </a:solidFill>
            <a:miter lim="800000"/>
            <a:headEnd/>
            <a:tailEnd/>
          </a:ln>
        </p:spPr>
        <p:txBody>
          <a:bodyPr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PH" altLang="en-US" sz="1200" b="1">
                <a:latin typeface="Times New Roman" panose="02020603050405020304" pitchFamily="18" charset="0"/>
              </a:rPr>
              <a:t>Supervisor</a:t>
            </a:r>
            <a:endParaRPr lang="en-PH" altLang="en-US"/>
          </a:p>
        </p:txBody>
      </p:sp>
      <p:sp>
        <p:nvSpPr>
          <p:cNvPr id="62478" name="Rectangle 38">
            <a:extLst>
              <a:ext uri="{FF2B5EF4-FFF2-40B4-BE49-F238E27FC236}">
                <a16:creationId xmlns:a16="http://schemas.microsoft.com/office/drawing/2014/main" id="{E34F421C-8D14-4BDA-A4F5-076B86AA68FF}"/>
              </a:ext>
            </a:extLst>
          </p:cNvPr>
          <p:cNvSpPr>
            <a:spLocks noChangeArrowheads="1"/>
          </p:cNvSpPr>
          <p:nvPr/>
        </p:nvSpPr>
        <p:spPr bwMode="auto">
          <a:xfrm>
            <a:off x="3735388" y="4365625"/>
            <a:ext cx="2505075" cy="396875"/>
          </a:xfrm>
          <a:prstGeom prst="rect">
            <a:avLst/>
          </a:prstGeom>
          <a:solidFill>
            <a:srgbClr val="FFFFFF"/>
          </a:solidFill>
          <a:ln w="25400">
            <a:solidFill>
              <a:srgbClr val="000000"/>
            </a:solidFill>
            <a:miter lim="800000"/>
            <a:headEnd/>
            <a:tailEnd/>
          </a:ln>
        </p:spPr>
        <p:txBody>
          <a:bodyPr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PH" altLang="en-US" sz="1200" b="1">
                <a:latin typeface="Times New Roman" panose="02020603050405020304" pitchFamily="18" charset="0"/>
              </a:rPr>
              <a:t>E-mail Address/Contact Number</a:t>
            </a:r>
            <a:endParaRPr lang="en-PH" altLang="en-US"/>
          </a:p>
        </p:txBody>
      </p:sp>
      <p:sp>
        <p:nvSpPr>
          <p:cNvPr id="62479" name="Rectangle 40">
            <a:extLst>
              <a:ext uri="{FF2B5EF4-FFF2-40B4-BE49-F238E27FC236}">
                <a16:creationId xmlns:a16="http://schemas.microsoft.com/office/drawing/2014/main" id="{E8E0FBEF-B8E3-4F0A-998A-717DBC985376}"/>
              </a:ext>
            </a:extLst>
          </p:cNvPr>
          <p:cNvSpPr>
            <a:spLocks noChangeArrowheads="1"/>
          </p:cNvSpPr>
          <p:nvPr/>
        </p:nvSpPr>
        <p:spPr bwMode="auto">
          <a:xfrm>
            <a:off x="466725" y="4829175"/>
            <a:ext cx="5781675" cy="1966913"/>
          </a:xfrm>
          <a:prstGeom prst="rect">
            <a:avLst/>
          </a:prstGeom>
          <a:solidFill>
            <a:srgbClr val="FFFFFF"/>
          </a:solidFill>
          <a:ln w="25400">
            <a:solidFill>
              <a:srgbClr val="000000"/>
            </a:solidFill>
            <a:miter lim="800000"/>
            <a:headEnd/>
            <a:tailEnd/>
          </a:ln>
        </p:spPr>
        <p:txBody>
          <a:bodyPr anchor="ctr"/>
          <a:lstStyle>
            <a:lvl1pPr indent="457200">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buFontTx/>
              <a:buChar char="•"/>
            </a:pPr>
            <a:r>
              <a:rPr lang="en-PH" altLang="en-US" sz="1200" b="1">
                <a:latin typeface="Times New Roman" panose="02020603050405020304" pitchFamily="18" charset="0"/>
              </a:rPr>
              <a:t> Cover Page		  	   </a:t>
            </a:r>
            <a:r>
              <a:rPr lang="en-PH" altLang="en-US" sz="1200" b="1">
                <a:latin typeface="Calibri" panose="020F0502020204030204" pitchFamily="34" charset="0"/>
                <a:sym typeface="Wingdings 2" panose="05020102010507070707" pitchFamily="18" charset="2"/>
              </a:rPr>
              <a:t></a:t>
            </a:r>
            <a:r>
              <a:rPr lang="en-PH" altLang="en-US" sz="1200" b="1">
                <a:latin typeface="Calibri" panose="020F0502020204030204" pitchFamily="34" charset="0"/>
              </a:rPr>
              <a:t> YES</a:t>
            </a:r>
            <a:r>
              <a:rPr lang="en-PH" altLang="en-US" sz="1200" b="1">
                <a:latin typeface="Calibri" panose="020F0502020204030204" pitchFamily="34" charset="0"/>
                <a:sym typeface="Wingdings 2" panose="05020102010507070707" pitchFamily="18" charset="2"/>
              </a:rPr>
              <a:t>	</a:t>
            </a:r>
            <a:r>
              <a:rPr lang="en-PH" altLang="en-US" sz="1200" b="1">
                <a:latin typeface="Calibri" panose="020F0502020204030204" pitchFamily="34" charset="0"/>
              </a:rPr>
              <a:t> NO</a:t>
            </a:r>
            <a:endParaRPr lang="en-GB" altLang="en-US" sz="800">
              <a:sym typeface="Wingdings 2" panose="05020102010507070707" pitchFamily="18" charset="2"/>
            </a:endParaRPr>
          </a:p>
          <a:p>
            <a:pPr>
              <a:buFontTx/>
              <a:buChar char="•"/>
            </a:pPr>
            <a:r>
              <a:rPr lang="en-PH" altLang="en-US" sz="1200" b="1">
                <a:latin typeface="Times New Roman" panose="02020603050405020304" pitchFamily="18" charset="0"/>
                <a:sym typeface="Wingdings 2" panose="05020102010507070707" pitchFamily="18" charset="2"/>
              </a:rPr>
              <a:t> Registration Form </a:t>
            </a:r>
            <a:endParaRPr lang="en-GB" altLang="en-US" sz="800">
              <a:sym typeface="Wingdings 2" panose="05020102010507070707" pitchFamily="18" charset="2"/>
            </a:endParaRPr>
          </a:p>
          <a:p>
            <a:r>
              <a:rPr lang="en-PH" altLang="en-US" sz="1200" b="1">
                <a:latin typeface="Times New Roman" panose="02020603050405020304" pitchFamily="18" charset="0"/>
                <a:sym typeface="Wingdings 2" panose="05020102010507070707" pitchFamily="18" charset="2"/>
              </a:rPr>
              <a:t>            (showing Practicum as an enrolled course   </a:t>
            </a:r>
            <a:r>
              <a:rPr lang="en-PH" altLang="en-US" sz="1200" b="1">
                <a:latin typeface="Calibri" panose="020F0502020204030204" pitchFamily="34" charset="0"/>
                <a:sym typeface="Wingdings 2" panose="05020102010507070707" pitchFamily="18" charset="2"/>
              </a:rPr>
              <a:t></a:t>
            </a:r>
            <a:r>
              <a:rPr lang="en-PH" altLang="en-US" sz="1200" b="1">
                <a:latin typeface="Calibri" panose="020F0502020204030204" pitchFamily="34" charset="0"/>
              </a:rPr>
              <a:t> YES</a:t>
            </a:r>
            <a:r>
              <a:rPr lang="en-PH" altLang="en-US" sz="1200" b="1">
                <a:latin typeface="Calibri" panose="020F0502020204030204" pitchFamily="34" charset="0"/>
                <a:sym typeface="Wingdings 2" panose="05020102010507070707" pitchFamily="18" charset="2"/>
              </a:rPr>
              <a:t>	</a:t>
            </a:r>
            <a:r>
              <a:rPr lang="en-PH" altLang="en-US" sz="1200" b="1">
                <a:latin typeface="Calibri" panose="020F0502020204030204" pitchFamily="34" charset="0"/>
              </a:rPr>
              <a:t> NO</a:t>
            </a:r>
            <a:endParaRPr lang="en-GB" altLang="en-US" sz="800">
              <a:sym typeface="Wingdings 2" panose="05020102010507070707" pitchFamily="18" charset="2"/>
            </a:endParaRPr>
          </a:p>
          <a:p>
            <a:pPr>
              <a:buFontTx/>
              <a:buChar char="•"/>
            </a:pPr>
            <a:r>
              <a:rPr lang="en-PH" altLang="en-US" sz="1200" b="1">
                <a:latin typeface="Times New Roman" panose="02020603050405020304" pitchFamily="18" charset="0"/>
                <a:sym typeface="Wingdings 2" panose="05020102010507070707" pitchFamily="18" charset="2"/>
              </a:rPr>
              <a:t>Practicum Engagement Conforme </a:t>
            </a:r>
            <a:endParaRPr lang="en-GB" altLang="en-US" sz="800">
              <a:sym typeface="Wingdings 2" panose="05020102010507070707" pitchFamily="18" charset="2"/>
            </a:endParaRPr>
          </a:p>
          <a:p>
            <a:r>
              <a:rPr lang="en-PH" altLang="en-US" sz="1200" b="1">
                <a:latin typeface="Times New Roman" panose="02020603050405020304" pitchFamily="18" charset="0"/>
                <a:sym typeface="Wingdings 2" panose="05020102010507070707" pitchFamily="18" charset="2"/>
              </a:rPr>
              <a:t>signed by the Host Training Establishment             </a:t>
            </a:r>
            <a:r>
              <a:rPr lang="en-PH" altLang="en-US" sz="1200" b="1">
                <a:latin typeface="Calibri" panose="020F0502020204030204" pitchFamily="34" charset="0"/>
                <a:sym typeface="Wingdings 2" panose="05020102010507070707" pitchFamily="18" charset="2"/>
              </a:rPr>
              <a:t></a:t>
            </a:r>
            <a:r>
              <a:rPr lang="en-PH" altLang="en-US" sz="1200" b="1">
                <a:latin typeface="Calibri" panose="020F0502020204030204" pitchFamily="34" charset="0"/>
              </a:rPr>
              <a:t> YES</a:t>
            </a:r>
            <a:r>
              <a:rPr lang="en-PH" altLang="en-US" sz="1200" b="1">
                <a:latin typeface="Calibri" panose="020F0502020204030204" pitchFamily="34" charset="0"/>
                <a:sym typeface="Wingdings 2" panose="05020102010507070707" pitchFamily="18" charset="2"/>
              </a:rPr>
              <a:t>	</a:t>
            </a:r>
            <a:r>
              <a:rPr lang="en-PH" altLang="en-US" sz="1200" b="1">
                <a:latin typeface="Calibri" panose="020F0502020204030204" pitchFamily="34" charset="0"/>
              </a:rPr>
              <a:t> NO</a:t>
            </a:r>
            <a:endParaRPr lang="en-GB" altLang="en-US" sz="800">
              <a:sym typeface="Wingdings 2" panose="05020102010507070707" pitchFamily="18" charset="2"/>
            </a:endParaRPr>
          </a:p>
          <a:p>
            <a:pPr>
              <a:buFontTx/>
              <a:buChar char="•"/>
            </a:pPr>
            <a:r>
              <a:rPr lang="en-PH" altLang="en-US" sz="1200" b="1">
                <a:latin typeface="Times New Roman" panose="02020603050405020304" pitchFamily="18" charset="0"/>
                <a:sym typeface="Wingdings 2" panose="05020102010507070707" pitchFamily="18" charset="2"/>
              </a:rPr>
              <a:t> Brief  Description of the Host Training </a:t>
            </a:r>
            <a:endParaRPr lang="en-GB" altLang="en-US" sz="800">
              <a:sym typeface="Wingdings 2" panose="05020102010507070707" pitchFamily="18" charset="2"/>
            </a:endParaRPr>
          </a:p>
          <a:p>
            <a:r>
              <a:rPr lang="en-PH" altLang="en-US" sz="1200" b="1">
                <a:latin typeface="Times New Roman" panose="02020603050405020304" pitchFamily="18" charset="0"/>
                <a:sym typeface="Wingdings 2" panose="05020102010507070707" pitchFamily="18" charset="2"/>
              </a:rPr>
              <a:t>            Establishment signed by the student,</a:t>
            </a:r>
            <a:endParaRPr lang="en-GB" altLang="en-US" sz="800">
              <a:sym typeface="Wingdings 2" panose="05020102010507070707" pitchFamily="18" charset="2"/>
            </a:endParaRPr>
          </a:p>
          <a:p>
            <a:r>
              <a:rPr lang="en-PH" altLang="en-US" sz="1200" b="1">
                <a:latin typeface="Times New Roman" panose="02020603050405020304" pitchFamily="18" charset="0"/>
                <a:sym typeface="Wingdings 2" panose="05020102010507070707" pitchFamily="18" charset="2"/>
              </a:rPr>
              <a:t>            Student parent/guardian (with</a:t>
            </a:r>
            <a:endParaRPr lang="en-GB" altLang="en-US" sz="800">
              <a:sym typeface="Wingdings 2" panose="05020102010507070707" pitchFamily="18" charset="2"/>
            </a:endParaRPr>
          </a:p>
          <a:p>
            <a:r>
              <a:rPr lang="en-PH" altLang="en-US" sz="1200" b="1">
                <a:latin typeface="Times New Roman" panose="02020603050405020304" pitchFamily="18" charset="0"/>
                <a:sym typeface="Wingdings 2" panose="05020102010507070707" pitchFamily="18" charset="2"/>
              </a:rPr>
              <a:t>            photocopied valid ID)                       	 </a:t>
            </a:r>
            <a:r>
              <a:rPr lang="en-PH" altLang="en-US" sz="1200" b="1">
                <a:latin typeface="Calibri" panose="020F0502020204030204" pitchFamily="34" charset="0"/>
                <a:sym typeface="Wingdings 2" panose="05020102010507070707" pitchFamily="18" charset="2"/>
              </a:rPr>
              <a:t></a:t>
            </a:r>
            <a:r>
              <a:rPr lang="en-PH" altLang="en-US" sz="1200" b="1">
                <a:latin typeface="Calibri" panose="020F0502020204030204" pitchFamily="34" charset="0"/>
              </a:rPr>
              <a:t> YES</a:t>
            </a:r>
            <a:r>
              <a:rPr lang="en-PH" altLang="en-US" sz="1200" b="1">
                <a:latin typeface="Calibri" panose="020F0502020204030204" pitchFamily="34" charset="0"/>
                <a:sym typeface="Wingdings 2" panose="05020102010507070707" pitchFamily="18" charset="2"/>
              </a:rPr>
              <a:t>	</a:t>
            </a:r>
            <a:r>
              <a:rPr lang="en-PH" altLang="en-US" sz="1200" b="1">
                <a:latin typeface="Calibri" panose="020F0502020204030204" pitchFamily="34" charset="0"/>
              </a:rPr>
              <a:t> NO</a:t>
            </a:r>
            <a:endParaRPr lang="en-GB" altLang="en-US" sz="800">
              <a:sym typeface="Wingdings 2" panose="05020102010507070707" pitchFamily="18" charset="2"/>
            </a:endParaRPr>
          </a:p>
          <a:p>
            <a:pPr algn="ctr"/>
            <a:r>
              <a:rPr lang="en-PH" altLang="en-US" sz="1200" b="1" i="1">
                <a:latin typeface="Times New Roman" panose="02020603050405020304" pitchFamily="18" charset="0"/>
                <a:sym typeface="Wingdings 2" panose="05020102010507070707" pitchFamily="18" charset="2"/>
              </a:rPr>
              <a:t>Incomplete Requirements will not be accepted</a:t>
            </a:r>
            <a:endParaRPr lang="en-PH" altLang="en-US" sz="1200" b="1">
              <a:latin typeface="Calibri" panose="020F0502020204030204" pitchFamily="34" charset="0"/>
              <a:sym typeface="Wingdings 2" panose="05020102010507070707" pitchFamily="18" charset="2"/>
            </a:endParaRPr>
          </a:p>
        </p:txBody>
      </p:sp>
      <p:sp>
        <p:nvSpPr>
          <p:cNvPr id="62480" name="Rectangle 126">
            <a:extLst>
              <a:ext uri="{FF2B5EF4-FFF2-40B4-BE49-F238E27FC236}">
                <a16:creationId xmlns:a16="http://schemas.microsoft.com/office/drawing/2014/main" id="{0ACAFB63-C53D-4CD5-B5D9-D9FD22A29DC6}"/>
              </a:ext>
            </a:extLst>
          </p:cNvPr>
          <p:cNvSpPr>
            <a:spLocks noChangeArrowheads="1"/>
          </p:cNvSpPr>
          <p:nvPr/>
        </p:nvSpPr>
        <p:spPr bwMode="auto">
          <a:xfrm>
            <a:off x="4552950" y="5143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62481" name="Rectangle 144">
            <a:extLst>
              <a:ext uri="{FF2B5EF4-FFF2-40B4-BE49-F238E27FC236}">
                <a16:creationId xmlns:a16="http://schemas.microsoft.com/office/drawing/2014/main" id="{4DA0ADC4-F4AD-416D-AE83-6E636F3F67AD}"/>
              </a:ext>
            </a:extLst>
          </p:cNvPr>
          <p:cNvSpPr>
            <a:spLocks noChangeArrowheads="1"/>
          </p:cNvSpPr>
          <p:nvPr/>
        </p:nvSpPr>
        <p:spPr bwMode="auto">
          <a:xfrm>
            <a:off x="4552950" y="971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6AEDB-9AFE-4AFD-ADC3-64D7AD86FBD9}"/>
              </a:ext>
            </a:extLst>
          </p:cNvPr>
          <p:cNvSpPr>
            <a:spLocks noGrp="1"/>
          </p:cNvSpPr>
          <p:nvPr>
            <p:ph type="title"/>
          </p:nvPr>
        </p:nvSpPr>
        <p:spPr>
          <a:xfrm>
            <a:off x="304800" y="228600"/>
            <a:ext cx="8610600" cy="7086600"/>
          </a:xfrm>
        </p:spPr>
        <p:txBody>
          <a:bodyPr rtlCol="0">
            <a:normAutofit fontScale="90000"/>
          </a:bodyPr>
          <a:lstStyle/>
          <a:p>
            <a:pPr eaLnBrk="1" fontAlgn="auto" hangingPunct="1">
              <a:spcAft>
                <a:spcPts val="0"/>
              </a:spcAft>
              <a:defRPr/>
            </a:pP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Submission Checklist:</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1) Cover Page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2</a:t>
            </a:r>
            <a:r>
              <a:rPr lang="en-US" sz="3600" b="1" dirty="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Registration Form (Showing Practicum  as an enrolled course)</a:t>
            </a:r>
            <a:br>
              <a:rPr lang="en-US" sz="4000" b="1"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
            </a:r>
            <a:br>
              <a:rPr lang="en-US" sz="3600" b="1" dirty="0">
                <a:latin typeface="Times New Roman" panose="02020603050405020304" pitchFamily="18" charset="0"/>
                <a:cs typeface="Times New Roman" panose="02020603050405020304" pitchFamily="18" charset="0"/>
              </a:rPr>
            </a:br>
            <a:r>
              <a:rPr lang="en-US" sz="1800" b="1" dirty="0">
                <a:latin typeface="Times New Roman" panose="02020603050405020304" pitchFamily="18" charset="0"/>
                <a:cs typeface="Times New Roman" panose="02020603050405020304" pitchFamily="18" charset="0"/>
              </a:rPr>
              <a:t/>
            </a:r>
            <a:br>
              <a:rPr lang="en-US" sz="1800" b="1" dirty="0">
                <a:latin typeface="Times New Roman" panose="02020603050405020304" pitchFamily="18" charset="0"/>
                <a:cs typeface="Times New Roman" panose="02020603050405020304" pitchFamily="18" charset="0"/>
              </a:rPr>
            </a:br>
            <a:r>
              <a:rPr lang="en-US" sz="1800" b="1" dirty="0">
                <a:latin typeface="Times New Roman" panose="02020603050405020304" pitchFamily="18" charset="0"/>
                <a:cs typeface="Times New Roman" panose="02020603050405020304" pitchFamily="18" charset="0"/>
              </a:rPr>
              <a:t/>
            </a:r>
            <a:br>
              <a:rPr lang="en-US" sz="1800" b="1" dirty="0">
                <a:latin typeface="Times New Roman" panose="02020603050405020304" pitchFamily="18" charset="0"/>
                <a:cs typeface="Times New Roman" panose="02020603050405020304" pitchFamily="18" charset="0"/>
              </a:rPr>
            </a:br>
            <a:r>
              <a:rPr lang="en-US" sz="1800" b="1" dirty="0">
                <a:latin typeface="Times New Roman" panose="02020603050405020304" pitchFamily="18" charset="0"/>
                <a:cs typeface="Times New Roman" panose="02020603050405020304" pitchFamily="18" charset="0"/>
              </a:rPr>
              <a:t/>
            </a:r>
            <a:br>
              <a:rPr lang="en-US" sz="1800" b="1"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t>
            </a:r>
            <a:r>
              <a:rPr lang="en-US" sz="3100" dirty="0">
                <a:latin typeface="Times New Roman" panose="02020603050405020304" pitchFamily="18" charset="0"/>
                <a:cs typeface="Times New Roman" panose="02020603050405020304" pitchFamily="18" charset="0"/>
              </a:rPr>
              <a:t>incomplete requirements will not be accepted</a:t>
            </a:r>
            <a:br>
              <a:rPr lang="en-US" sz="31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B7829-BAC1-4895-B137-7854E8F824BA}"/>
              </a:ext>
            </a:extLst>
          </p:cNvPr>
          <p:cNvSpPr>
            <a:spLocks noGrp="1"/>
          </p:cNvSpPr>
          <p:nvPr>
            <p:ph type="title"/>
          </p:nvPr>
        </p:nvSpPr>
        <p:spPr>
          <a:xfrm>
            <a:off x="304800" y="228600"/>
            <a:ext cx="8610600" cy="7086600"/>
          </a:xfrm>
        </p:spPr>
        <p:txBody>
          <a:bodyPr rtlCol="0">
            <a:normAutofit fontScale="90000"/>
          </a:bodyPr>
          <a:lstStyle/>
          <a:p>
            <a:pPr eaLnBrk="1" fontAlgn="auto" hangingPunct="1">
              <a:spcAft>
                <a:spcPts val="0"/>
              </a:spcAft>
              <a:defRPr/>
            </a:pP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Submission Checklist:</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1) Cover Page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2) Registration Form (Showing Practicum  as an enrolled course)</a:t>
            </a:r>
            <a:br>
              <a:rPr lang="en-US" sz="3600"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3) </a:t>
            </a:r>
            <a:r>
              <a:rPr lang="en-US" sz="4000" b="1" dirty="0">
                <a:latin typeface="Times New Roman" panose="02020603050405020304" pitchFamily="18" charset="0"/>
                <a:cs typeface="Times New Roman" panose="02020603050405020304" pitchFamily="18" charset="0"/>
              </a:rPr>
              <a:t>Practicum Engagement </a:t>
            </a:r>
            <a:r>
              <a:rPr lang="en-US" sz="4000" b="1" dirty="0" err="1">
                <a:latin typeface="Times New Roman" panose="02020603050405020304" pitchFamily="18" charset="0"/>
                <a:cs typeface="Times New Roman" panose="02020603050405020304" pitchFamily="18" charset="0"/>
              </a:rPr>
              <a:t>Conforme</a:t>
            </a:r>
            <a:r>
              <a:rPr lang="en-US" sz="4000" b="1" dirty="0">
                <a:latin typeface="Times New Roman" panose="02020603050405020304" pitchFamily="18" charset="0"/>
                <a:cs typeface="Times New Roman" panose="02020603050405020304" pitchFamily="18" charset="0"/>
              </a:rPr>
              <a:t> signed by the Host Training Establishment</a:t>
            </a: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t>
            </a:r>
            <a:r>
              <a:rPr lang="en-US" sz="3100" dirty="0">
                <a:latin typeface="Times New Roman" panose="02020603050405020304" pitchFamily="18" charset="0"/>
                <a:cs typeface="Times New Roman" panose="02020603050405020304" pitchFamily="18" charset="0"/>
              </a:rPr>
              <a:t>incomplete requirements will not be accepted</a:t>
            </a:r>
            <a:br>
              <a:rPr lang="en-US" sz="31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object 12">
            <a:extLst>
              <a:ext uri="{FF2B5EF4-FFF2-40B4-BE49-F238E27FC236}">
                <a16:creationId xmlns:a16="http://schemas.microsoft.com/office/drawing/2014/main" id="{E23ADDBC-E352-46C5-A0E7-1E1D913B7B59}"/>
              </a:ext>
            </a:extLst>
          </p:cNvPr>
          <p:cNvSpPr>
            <a:spLocks/>
          </p:cNvSpPr>
          <p:nvPr/>
        </p:nvSpPr>
        <p:spPr bwMode="auto">
          <a:xfrm>
            <a:off x="8050213" y="1046163"/>
            <a:ext cx="74612" cy="6858000"/>
          </a:xfrm>
          <a:custGeom>
            <a:avLst/>
            <a:gdLst>
              <a:gd name="T0" fmla="*/ 0 w 73659"/>
              <a:gd name="T1" fmla="*/ 6858000 h 6858000"/>
              <a:gd name="T2" fmla="*/ 123917 w 73659"/>
              <a:gd name="T3" fmla="*/ 6858000 h 6858000"/>
              <a:gd name="T4" fmla="*/ 123917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5539" name="object 13">
            <a:extLst>
              <a:ext uri="{FF2B5EF4-FFF2-40B4-BE49-F238E27FC236}">
                <a16:creationId xmlns:a16="http://schemas.microsoft.com/office/drawing/2014/main" id="{48DD1F85-C17F-441F-8B48-4AF608B00008}"/>
              </a:ext>
            </a:extLst>
          </p:cNvPr>
          <p:cNvSpPr>
            <a:spLocks/>
          </p:cNvSpPr>
          <p:nvPr/>
        </p:nvSpPr>
        <p:spPr bwMode="auto">
          <a:xfrm>
            <a:off x="1066800" y="9906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5540" name="object 16">
            <a:extLst>
              <a:ext uri="{FF2B5EF4-FFF2-40B4-BE49-F238E27FC236}">
                <a16:creationId xmlns:a16="http://schemas.microsoft.com/office/drawing/2014/main" id="{D30536B7-BADD-4523-B920-E68F3B770DB8}"/>
              </a:ext>
            </a:extLst>
          </p:cNvPr>
          <p:cNvSpPr>
            <a:spLocks noChangeArrowheads="1"/>
          </p:cNvSpPr>
          <p:nvPr/>
        </p:nvSpPr>
        <p:spPr bwMode="auto">
          <a:xfrm>
            <a:off x="8077200" y="206375"/>
            <a:ext cx="665163" cy="9191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7" name="object 17">
            <a:extLst>
              <a:ext uri="{FF2B5EF4-FFF2-40B4-BE49-F238E27FC236}">
                <a16:creationId xmlns:a16="http://schemas.microsoft.com/office/drawing/2014/main" id="{5996748B-F313-4EDE-AA57-8DBA714BA365}"/>
              </a:ext>
            </a:extLst>
          </p:cNvPr>
          <p:cNvSpPr txBox="1">
            <a:spLocks noGrp="1"/>
          </p:cNvSpPr>
          <p:nvPr>
            <p:ph type="title"/>
          </p:nvPr>
        </p:nvSpPr>
        <p:spPr>
          <a:xfrm>
            <a:off x="1598613" y="-260350"/>
            <a:ext cx="6400800" cy="1250950"/>
          </a:xfrm>
        </p:spPr>
        <p:txBody>
          <a:bodyPr lIns="0" tIns="264159" rIns="0" bIns="0" rtlCol="0">
            <a:spAutoFit/>
          </a:bodyPr>
          <a:lstStyle/>
          <a:p>
            <a:pPr marL="637540" eaLnBrk="1" fontAlgn="auto" hangingPunct="1">
              <a:spcAft>
                <a:spcPts val="0"/>
              </a:spcAft>
              <a:defRPr/>
            </a:pPr>
            <a:r>
              <a:rPr sz="3200" spc="-15" dirty="0">
                <a:latin typeface="Times New Roman" panose="02020603050405020304" pitchFamily="18" charset="0"/>
                <a:cs typeface="Times New Roman" panose="02020603050405020304" pitchFamily="18" charset="0"/>
              </a:rPr>
              <a:t>How </a:t>
            </a:r>
            <a:r>
              <a:rPr sz="3200" dirty="0">
                <a:latin typeface="Times New Roman" panose="02020603050405020304" pitchFamily="18" charset="0"/>
                <a:cs typeface="Times New Roman" panose="02020603050405020304" pitchFamily="18" charset="0"/>
              </a:rPr>
              <a:t>to </a:t>
            </a:r>
            <a:r>
              <a:rPr sz="3200" spc="-30" dirty="0">
                <a:latin typeface="Times New Roman" panose="02020603050405020304" pitchFamily="18" charset="0"/>
                <a:cs typeface="Times New Roman" panose="02020603050405020304" pitchFamily="18" charset="0"/>
              </a:rPr>
              <a:t>go </a:t>
            </a:r>
            <a:r>
              <a:rPr sz="3200" dirty="0">
                <a:latin typeface="Times New Roman" panose="02020603050405020304" pitchFamily="18" charset="0"/>
                <a:cs typeface="Times New Roman" panose="02020603050405020304" pitchFamily="18" charset="0"/>
              </a:rPr>
              <a:t>about the </a:t>
            </a:r>
            <a:r>
              <a:rPr sz="3200" spc="-5" dirty="0">
                <a:latin typeface="Times New Roman" panose="02020603050405020304" pitchFamily="18" charset="0"/>
                <a:cs typeface="Times New Roman" panose="02020603050405020304" pitchFamily="18" charset="0"/>
              </a:rPr>
              <a:t>Practicum </a:t>
            </a:r>
            <a:r>
              <a:rPr sz="3200" spc="-15" dirty="0">
                <a:latin typeface="Times New Roman" panose="02020603050405020304" pitchFamily="18" charset="0"/>
                <a:cs typeface="Times New Roman" panose="02020603050405020304" pitchFamily="18" charset="0"/>
              </a:rPr>
              <a:t>Process</a:t>
            </a:r>
            <a:endParaRPr sz="3200" dirty="0">
              <a:latin typeface="Times New Roman" panose="02020603050405020304" pitchFamily="18" charset="0"/>
              <a:cs typeface="Times New Roman" panose="02020603050405020304" pitchFamily="18" charset="0"/>
            </a:endParaRPr>
          </a:p>
        </p:txBody>
      </p:sp>
      <p:sp>
        <p:nvSpPr>
          <p:cNvPr id="65542" name="object 18">
            <a:extLst>
              <a:ext uri="{FF2B5EF4-FFF2-40B4-BE49-F238E27FC236}">
                <a16:creationId xmlns:a16="http://schemas.microsoft.com/office/drawing/2014/main" id="{220AF708-B4B9-4E40-A275-D90C75B9510E}"/>
              </a:ext>
            </a:extLst>
          </p:cNvPr>
          <p:cNvSpPr txBox="1">
            <a:spLocks noChangeArrowheads="1"/>
          </p:cNvSpPr>
          <p:nvPr/>
        </p:nvSpPr>
        <p:spPr bwMode="auto">
          <a:xfrm>
            <a:off x="1071563" y="1181100"/>
            <a:ext cx="7346950" cy="33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479425" indent="-466725">
              <a:tabLst>
                <a:tab pos="479425" algn="l"/>
              </a:tabLst>
              <a:defRPr>
                <a:solidFill>
                  <a:schemeClr val="tx1"/>
                </a:solidFill>
                <a:latin typeface="Tahoma" panose="020B0604030504040204" pitchFamily="34" charset="0"/>
                <a:cs typeface="Arial" panose="020B0604020202020204" pitchFamily="34" charset="0"/>
              </a:defRPr>
            </a:lvl1pPr>
            <a:lvl2pPr marL="742950" indent="-285750">
              <a:tabLst>
                <a:tab pos="479425" algn="l"/>
              </a:tabLst>
              <a:defRPr>
                <a:solidFill>
                  <a:schemeClr val="tx1"/>
                </a:solidFill>
                <a:latin typeface="Tahoma" panose="020B0604030504040204" pitchFamily="34" charset="0"/>
                <a:cs typeface="Arial" panose="020B0604020202020204" pitchFamily="34" charset="0"/>
              </a:defRPr>
            </a:lvl2pPr>
            <a:lvl3pPr marL="1143000" indent="-228600">
              <a:tabLst>
                <a:tab pos="479425" algn="l"/>
              </a:tabLst>
              <a:defRPr>
                <a:solidFill>
                  <a:schemeClr val="tx1"/>
                </a:solidFill>
                <a:latin typeface="Tahoma" panose="020B0604030504040204" pitchFamily="34" charset="0"/>
                <a:cs typeface="Arial" panose="020B0604020202020204" pitchFamily="34" charset="0"/>
              </a:defRPr>
            </a:lvl3pPr>
            <a:lvl4pPr marL="1600200" indent="-228600">
              <a:tabLst>
                <a:tab pos="479425" algn="l"/>
              </a:tabLst>
              <a:defRPr>
                <a:solidFill>
                  <a:schemeClr val="tx1"/>
                </a:solidFill>
                <a:latin typeface="Tahoma" panose="020B0604030504040204" pitchFamily="34" charset="0"/>
                <a:cs typeface="Arial" panose="020B0604020202020204" pitchFamily="34" charset="0"/>
              </a:defRPr>
            </a:lvl4pPr>
            <a:lvl5pPr marL="2057400" indent="-228600">
              <a:tabLst>
                <a:tab pos="479425"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9pPr>
          </a:lstStyle>
          <a:p>
            <a:pPr>
              <a:buClr>
                <a:srgbClr val="3891A7"/>
              </a:buClr>
              <a:buSzPct val="80000"/>
              <a:buFontTx/>
              <a:buAutoNum type="arabicPeriod" startAt="6"/>
            </a:pPr>
            <a:endParaRPr lang="en-PH" altLang="en-US" sz="2200">
              <a:latin typeface="Times New Roman" panose="02020603050405020304" pitchFamily="18" charset="0"/>
              <a:cs typeface="Times New Roman" panose="02020603050405020304" pitchFamily="18" charset="0"/>
            </a:endParaRPr>
          </a:p>
          <a:p>
            <a:pPr>
              <a:spcBef>
                <a:spcPts val="600"/>
              </a:spcBef>
              <a:buClr>
                <a:srgbClr val="007937"/>
              </a:buClr>
              <a:buSzPct val="80000"/>
            </a:pPr>
            <a:r>
              <a:rPr lang="en-US" altLang="en-US" sz="2200">
                <a:latin typeface="Times New Roman" panose="02020603050405020304" pitchFamily="18" charset="0"/>
                <a:cs typeface="Times New Roman" panose="02020603050405020304" pitchFamily="18" charset="0"/>
              </a:rPr>
              <a:t> </a:t>
            </a:r>
          </a:p>
          <a:p>
            <a:pPr>
              <a:spcBef>
                <a:spcPts val="600"/>
              </a:spcBef>
              <a:buClr>
                <a:srgbClr val="007937"/>
              </a:buClr>
              <a:buSzPct val="80000"/>
            </a:pPr>
            <a:r>
              <a:rPr lang="en-US" altLang="en-US" sz="3200">
                <a:latin typeface="Times New Roman" panose="02020603050405020304" pitchFamily="18" charset="0"/>
                <a:cs typeface="Times New Roman" panose="02020603050405020304" pitchFamily="18" charset="0"/>
              </a:rPr>
              <a:t>    Once accepted, request  the official Company/Institution  Representative to sign the Practicum Engagement Conforme.</a:t>
            </a:r>
            <a:endParaRPr lang="en-PH" altLang="en-US" sz="3200">
              <a:latin typeface="Times New Roman" panose="02020603050405020304" pitchFamily="18" charset="0"/>
              <a:cs typeface="Times New Roman" panose="02020603050405020304" pitchFamily="18" charset="0"/>
            </a:endParaRPr>
          </a:p>
          <a:p>
            <a:pPr>
              <a:spcBef>
                <a:spcPts val="600"/>
              </a:spcBef>
              <a:buClr>
                <a:srgbClr val="3891A7"/>
              </a:buClr>
              <a:buSzPct val="80000"/>
            </a:pPr>
            <a:endParaRPr lang="en-US" altLang="en-US" sz="3200">
              <a:latin typeface="Gill Sans MT" panose="020B0502020104020203"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a:extLst>
              <a:ext uri="{FF2B5EF4-FFF2-40B4-BE49-F238E27FC236}">
                <a16:creationId xmlns:a16="http://schemas.microsoft.com/office/drawing/2014/main" id="{5487A02A-2E54-43F4-90D3-D8B69581DDCC}"/>
              </a:ext>
            </a:extLst>
          </p:cNvPr>
          <p:cNvSpPr>
            <a:spLocks noChangeArrowheads="1"/>
          </p:cNvSpPr>
          <p:nvPr/>
        </p:nvSpPr>
        <p:spPr bwMode="auto">
          <a:xfrm>
            <a:off x="228600" y="58738"/>
            <a:ext cx="8763000" cy="671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defRPr/>
            </a:pPr>
            <a:r>
              <a:rPr lang="en-US" altLang="en-US" sz="1050" b="1" dirty="0">
                <a:latin typeface="Bookman Old Style" panose="02050604050505020204" pitchFamily="18" charset="0"/>
                <a:cs typeface="Times New Roman" panose="02020603050405020304" pitchFamily="18" charset="0"/>
              </a:rPr>
              <a:t>Asst. Prof. Robert U. Lao</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Practicum Coordinator</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College of Commerce </a:t>
            </a:r>
            <a:r>
              <a:rPr lang="en-US" altLang="en-US" sz="1050" dirty="0" err="1">
                <a:latin typeface="Bookman Old Style" panose="02050604050505020204" pitchFamily="18" charset="0"/>
                <a:cs typeface="Times New Roman" panose="02020603050405020304" pitchFamily="18" charset="0"/>
              </a:rPr>
              <a:t>nd</a:t>
            </a:r>
            <a:r>
              <a:rPr lang="en-US" altLang="en-US" sz="1050" dirty="0">
                <a:latin typeface="Bookman Old Style" panose="02050604050505020204" pitchFamily="18" charset="0"/>
                <a:cs typeface="Times New Roman" panose="02020603050405020304" pitchFamily="18" charset="0"/>
              </a:rPr>
              <a:t> </a:t>
            </a:r>
            <a:r>
              <a:rPr lang="en-US" altLang="en-US" sz="1050" dirty="0" err="1">
                <a:latin typeface="Bookman Old Style" panose="02050604050505020204" pitchFamily="18" charset="0"/>
                <a:cs typeface="Times New Roman" panose="02020603050405020304" pitchFamily="18" charset="0"/>
              </a:rPr>
              <a:t>Busines</a:t>
            </a:r>
            <a:r>
              <a:rPr lang="en-US" altLang="en-US" sz="1050" dirty="0">
                <a:latin typeface="Bookman Old Style" panose="02050604050505020204" pitchFamily="18" charset="0"/>
                <a:cs typeface="Times New Roman" panose="02020603050405020304" pitchFamily="18" charset="0"/>
              </a:rPr>
              <a:t> Administration</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University of Santo Tomas</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 </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 </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Dear </a:t>
            </a:r>
            <a:r>
              <a:rPr lang="en-US" altLang="en-US" sz="1050" b="1" dirty="0">
                <a:latin typeface="Bookman Old Style" panose="02050604050505020204" pitchFamily="18" charset="0"/>
                <a:cs typeface="Times New Roman" panose="02020603050405020304" pitchFamily="18" charset="0"/>
              </a:rPr>
              <a:t>Sir Lao</a:t>
            </a:r>
            <a:r>
              <a:rPr lang="en-US" altLang="en-US" sz="1050" dirty="0">
                <a:latin typeface="Bookman Old Style" panose="02050604050505020204" pitchFamily="18" charset="0"/>
                <a:cs typeface="Times New Roman" panose="02020603050405020304" pitchFamily="18" charset="0"/>
              </a:rPr>
              <a:t>:</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 </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 </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We are pleased to accept your student </a:t>
            </a:r>
            <a:r>
              <a:rPr lang="en-US" altLang="en-US" sz="1050" u="sng" dirty="0">
                <a:latin typeface="Bookman Old Style" panose="02050604050505020204" pitchFamily="18" charset="0"/>
                <a:cs typeface="Times New Roman" panose="02020603050405020304" pitchFamily="18" charset="0"/>
              </a:rPr>
              <a:t>(</a:t>
            </a:r>
            <a:r>
              <a:rPr lang="en-US" altLang="en-US" sz="1050" b="1" u="sng" dirty="0">
                <a:latin typeface="Bookman Old Style" panose="02050604050505020204" pitchFamily="18" charset="0"/>
                <a:cs typeface="Times New Roman" panose="02020603050405020304" pitchFamily="18" charset="0"/>
              </a:rPr>
              <a:t>NAME OF STUDEN</a:t>
            </a:r>
            <a:r>
              <a:rPr lang="en-US" altLang="en-US" sz="1050" u="sng" dirty="0">
                <a:latin typeface="Bookman Old Style" panose="02050604050505020204" pitchFamily="18" charset="0"/>
                <a:cs typeface="Times New Roman" panose="02020603050405020304" pitchFamily="18" charset="0"/>
              </a:rPr>
              <a:t>T) </a:t>
            </a:r>
            <a:r>
              <a:rPr lang="en-US" altLang="en-US" sz="1050" dirty="0">
                <a:latin typeface="Bookman Old Style" panose="02050604050505020204" pitchFamily="18" charset="0"/>
                <a:cs typeface="Times New Roman" panose="02020603050405020304" pitchFamily="18" charset="0"/>
              </a:rPr>
              <a:t>for ONLINE Practicum in our company.  The student understands that he/she abides with the company rules and regulations specifically on security, discipline, safety and confidentiality.</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 </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Further the student is willing to do a modular business output pertaining to his major as follows:</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 </a:t>
            </a:r>
          </a:p>
          <a:p>
            <a:pPr algn="just">
              <a:defRPr/>
            </a:pPr>
            <a:r>
              <a:rPr lang="en-US" altLang="en-US" sz="1050" b="1" i="1" dirty="0">
                <a:latin typeface="Bookman Old Style" panose="02050604050505020204" pitchFamily="18" charset="0"/>
                <a:cs typeface="Times New Roman" panose="02020603050405020304" pitchFamily="18" charset="0"/>
              </a:rPr>
              <a:t>Each department will provide specific modular business output per type of industry subject to changes depending on the perceived needs of the OJT company per evaluation of the Faculty adviser.</a:t>
            </a:r>
            <a:endParaRPr lang="en-US" altLang="en-US" sz="1050" b="1" i="1"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 </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The details of his/her internship are as follows:</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 </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Name of the Company:_____________________________________________________</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Unit/Department Assignment:_____________________________________________</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Unit Head:________________________________________________________________</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Contact Details:___________________________________________________________</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Start of Practicum:________________________________________________________</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End of Practicum:_________________________________________________________</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 </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The company fully support this ONLINE Practicum Program and is willing to give the students of the UNIVERSITY, currently enrolled in the College of Commerce, course related work assignments and expose them to actual learning experiences within the time allotted for the training program.</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 </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 </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Very truly yours,</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 </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_________________________________________</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b="1" dirty="0">
                <a:latin typeface="Bookman Old Style" panose="02050604050505020204" pitchFamily="18" charset="0"/>
                <a:cs typeface="Times New Roman" panose="02020603050405020304" pitchFamily="18" charset="0"/>
              </a:rPr>
              <a:t>COMPANY REPRESENTATIVE SIGNATURE</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 </a:t>
            </a:r>
            <a:endParaRPr lang="en-US" altLang="en-US" sz="1050" dirty="0">
              <a:latin typeface="Times New Roman" panose="02020603050405020304" pitchFamily="18" charset="0"/>
              <a:cs typeface="Times New Roman" panose="02020603050405020304" pitchFamily="18" charset="0"/>
            </a:endParaRPr>
          </a:p>
          <a:p>
            <a:pPr>
              <a:defRPr/>
            </a:pPr>
            <a:r>
              <a:rPr lang="en-US" altLang="en-US" sz="1050" dirty="0">
                <a:latin typeface="Bookman Old Style" panose="02050604050505020204" pitchFamily="18" charset="0"/>
                <a:cs typeface="Times New Roman" panose="02020603050405020304" pitchFamily="18" charset="0"/>
              </a:rPr>
              <a:t>__________________________________________________________</a:t>
            </a:r>
            <a:endParaRPr lang="en-US" altLang="en-US" sz="1050" dirty="0">
              <a:latin typeface="Times New Roman" panose="02020603050405020304" pitchFamily="18" charset="0"/>
              <a:cs typeface="Times New Roman" panose="02020603050405020304" pitchFamily="18" charset="0"/>
            </a:endParaRPr>
          </a:p>
          <a:p>
            <a:pPr>
              <a:defRPr/>
            </a:pPr>
            <a:r>
              <a:rPr lang="en-US" altLang="en-US" sz="1050" b="1" dirty="0">
                <a:latin typeface="Bookman Old Style" panose="02050604050505020204" pitchFamily="18" charset="0"/>
                <a:cs typeface="Times New Roman" panose="02020603050405020304" pitchFamily="18" charset="0"/>
              </a:rPr>
              <a:t>COMPANY REPRESENTATIVE NAME AND DESIGNATION</a:t>
            </a:r>
            <a:endParaRPr lang="en-US" altLang="en-US" sz="1050" dirty="0">
              <a:latin typeface="Times New Roman" panose="02020603050405020304" pitchFamily="18" charset="0"/>
              <a:cs typeface="Times New Roman" panose="02020603050405020304" pitchFamily="18" charset="0"/>
            </a:endParaRPr>
          </a:p>
          <a:p>
            <a:pPr>
              <a:defRPr/>
            </a:pPr>
            <a:r>
              <a:rPr lang="en-US" altLang="en-US" sz="1050" dirty="0">
                <a:latin typeface="Bookman Old Style" panose="02050604050505020204" pitchFamily="18" charset="0"/>
                <a:cs typeface="Times New Roman" panose="02020603050405020304" pitchFamily="18" charset="0"/>
              </a:rPr>
              <a:t> </a:t>
            </a:r>
            <a:endParaRPr lang="en-US" altLang="en-US" sz="1050" dirty="0">
              <a:latin typeface="Times New Roman" panose="02020603050405020304" pitchFamily="18" charset="0"/>
              <a:cs typeface="Times New Roman" panose="02020603050405020304" pitchFamily="18" charset="0"/>
            </a:endParaRPr>
          </a:p>
          <a:p>
            <a:pPr>
              <a:defRPr/>
            </a:pPr>
            <a:r>
              <a:rPr lang="en-US" altLang="en-US" sz="1050" dirty="0">
                <a:latin typeface="Bookman Old Style" panose="02050604050505020204" pitchFamily="18" charset="0"/>
                <a:cs typeface="Times New Roman" panose="02020603050405020304" pitchFamily="18" charset="0"/>
              </a:rPr>
              <a:t>________________________________</a:t>
            </a:r>
            <a:endParaRPr lang="en-US" altLang="en-US" sz="1050" dirty="0">
              <a:latin typeface="Times New Roman" panose="02020603050405020304" pitchFamily="18" charset="0"/>
              <a:cs typeface="Times New Roman" panose="02020603050405020304" pitchFamily="18" charset="0"/>
            </a:endParaRPr>
          </a:p>
          <a:p>
            <a:pPr>
              <a:defRPr/>
            </a:pPr>
            <a:r>
              <a:rPr lang="en-US" altLang="en-US" sz="1050" b="1" dirty="0">
                <a:latin typeface="Bookman Old Style" panose="02050604050505020204" pitchFamily="18" charset="0"/>
                <a:cs typeface="Times New Roman" panose="02020603050405020304" pitchFamily="18" charset="0"/>
              </a:rPr>
              <a:t>DATE</a:t>
            </a:r>
            <a:endParaRPr lang="en-US" altLang="en-US" sz="105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39F65-2B67-49B6-B278-EA2B30BDEAF5}"/>
              </a:ext>
            </a:extLst>
          </p:cNvPr>
          <p:cNvSpPr>
            <a:spLocks noGrp="1"/>
          </p:cNvSpPr>
          <p:nvPr>
            <p:ph type="title"/>
          </p:nvPr>
        </p:nvSpPr>
        <p:spPr>
          <a:xfrm>
            <a:off x="304800" y="228600"/>
            <a:ext cx="8610600" cy="7086600"/>
          </a:xfrm>
        </p:spPr>
        <p:txBody>
          <a:bodyPr rtlCol="0">
            <a:normAutofit fontScale="90000"/>
          </a:bodyPr>
          <a:lstStyle/>
          <a:p>
            <a:pPr eaLnBrk="1" fontAlgn="auto" hangingPunct="1">
              <a:spcAft>
                <a:spcPts val="0"/>
              </a:spcAft>
              <a:defRPr/>
            </a:pP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Submission Checklist:</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1) Cover Page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2) Registration Form (Showing Practicum  as an enrolled course)</a:t>
            </a:r>
            <a:br>
              <a:rPr lang="en-US" sz="3600"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3) </a:t>
            </a:r>
            <a:r>
              <a:rPr lang="en-US" sz="3600" dirty="0">
                <a:latin typeface="Times New Roman" panose="02020603050405020304" pitchFamily="18" charset="0"/>
                <a:cs typeface="Times New Roman" panose="02020603050405020304" pitchFamily="18" charset="0"/>
              </a:rPr>
              <a:t>Practicum Engagement </a:t>
            </a:r>
            <a:r>
              <a:rPr lang="en-US" sz="3600" dirty="0" err="1">
                <a:latin typeface="Times New Roman" panose="02020603050405020304" pitchFamily="18" charset="0"/>
                <a:cs typeface="Times New Roman" panose="02020603050405020304" pitchFamily="18" charset="0"/>
              </a:rPr>
              <a:t>Conforme</a:t>
            </a:r>
            <a:r>
              <a:rPr lang="en-US" sz="3600" dirty="0">
                <a:latin typeface="Times New Roman" panose="02020603050405020304" pitchFamily="18" charset="0"/>
                <a:cs typeface="Times New Roman" panose="02020603050405020304" pitchFamily="18" charset="0"/>
              </a:rPr>
              <a:t> signed by the Host Training Establishment</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4) </a:t>
            </a:r>
            <a:r>
              <a:rPr lang="en-US" sz="4000" b="1" dirty="0">
                <a:latin typeface="Times New Roman" panose="02020603050405020304" pitchFamily="18" charset="0"/>
                <a:cs typeface="Times New Roman" panose="02020603050405020304" pitchFamily="18" charset="0"/>
              </a:rPr>
              <a:t>Brief Description of the Host Training Establishment signed by the student, the student parent/guardian (with photocopied valid ID)</a:t>
            </a:r>
            <a:br>
              <a:rPr lang="en-US" sz="4000" b="1"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t>
            </a:r>
            <a:r>
              <a:rPr lang="en-US" sz="3100" dirty="0">
                <a:latin typeface="Times New Roman" panose="02020603050405020304" pitchFamily="18" charset="0"/>
                <a:cs typeface="Times New Roman" panose="02020603050405020304" pitchFamily="18" charset="0"/>
              </a:rPr>
              <a:t>incomplete requirements will not be accepted</a:t>
            </a:r>
            <a:br>
              <a:rPr lang="en-US" sz="31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12D15B2-FE37-4195-9240-B31E5A8CE27F}"/>
              </a:ext>
            </a:extLst>
          </p:cNvPr>
          <p:cNvSpPr/>
          <p:nvPr/>
        </p:nvSpPr>
        <p:spPr>
          <a:xfrm>
            <a:off x="2286000" y="228600"/>
            <a:ext cx="5257800" cy="5770563"/>
          </a:xfrm>
          <a:prstGeom prst="rect">
            <a:avLst/>
          </a:prstGeom>
        </p:spPr>
        <p:txBody>
          <a:bodyPr>
            <a:spAutoFit/>
          </a:bodyPr>
          <a:lstStyle/>
          <a:p>
            <a:pPr marL="800100" indent="-342900" algn="ctr">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SHORT DESCRIPTION OF THE COMPANY</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dirty="0">
                <a:latin typeface="Times New Roman" panose="02020603050405020304" pitchFamily="18" charset="0"/>
                <a:ea typeface="Times New Roman" panose="02020603050405020304" pitchFamily="18" charset="0"/>
              </a:rPr>
              <a:t> </a:t>
            </a:r>
          </a:p>
          <a:p>
            <a:pPr marL="800100" indent="-342900">
              <a:spcBef>
                <a:spcPts val="0"/>
              </a:spcBef>
              <a:spcAft>
                <a:spcPts val="0"/>
              </a:spcAft>
              <a:tabLst>
                <a:tab pos="800100" algn="l"/>
              </a:tabLst>
              <a:defRPr/>
            </a:pPr>
            <a:r>
              <a:rPr lang="en-US" sz="900" dirty="0">
                <a:latin typeface="Times New Roman" panose="02020603050405020304" pitchFamily="18" charset="0"/>
                <a:ea typeface="Times New Roman" panose="02020603050405020304" pitchFamily="18" charset="0"/>
              </a:rPr>
              <a:t> </a:t>
            </a:r>
          </a:p>
          <a:p>
            <a:pPr marL="800100" indent="-342900">
              <a:spcBef>
                <a:spcPts val="0"/>
              </a:spcBef>
              <a:spcAft>
                <a:spcPts val="0"/>
              </a:spcAft>
              <a:tabLst>
                <a:tab pos="800100" algn="l"/>
              </a:tabLst>
              <a:defRPr/>
            </a:pPr>
            <a:r>
              <a:rPr lang="en-US" sz="900" dirty="0">
                <a:latin typeface="Times New Roman" panose="02020603050405020304" pitchFamily="18" charset="0"/>
                <a:ea typeface="Times New Roman" panose="02020603050405020304" pitchFamily="18" charset="0"/>
              </a:rPr>
              <a:t> </a:t>
            </a: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NAME OF THE COMPANY: </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_______________________________________________________________________</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 </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LOCATION:</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_______________________________________________________________________</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 </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LINE OF BUSINESS:</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 ______________________________________________________________________</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 </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INCORPORATORS/OWNERS:</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________________________________________________________________________</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________________________________________________________________________</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________________________________________________________________________</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________________________________________________________________________</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________________________________________________________________________</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________________________________________________________________________</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________________________________________________________________________</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________________________________________________________________________</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 </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DATE OF ORGANIZATION/ESTABLISHMENT: </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________________________________________________________________________</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 </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 </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 We certify that to the best of our knowledge and belief, the said business is </a:t>
            </a:r>
            <a:r>
              <a:rPr lang="en-US" sz="900" b="1" dirty="0" err="1">
                <a:latin typeface="Times New Roman" panose="02020603050405020304" pitchFamily="18" charset="0"/>
                <a:ea typeface="Times New Roman" panose="02020603050405020304" pitchFamily="18" charset="0"/>
              </a:rPr>
              <a:t>presentl</a:t>
            </a:r>
            <a:endParaRPr lang="en-US" sz="900" b="1"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 operating in its line of business.</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 </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 </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 </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 </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__________________________________     __________________________________</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           Print Name/Signature                                         Print Name/Signature</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                       Student                                                        Parent/Guardian</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 </a:t>
            </a:r>
            <a:endParaRPr lang="en-US" sz="900" dirty="0">
              <a:latin typeface="Times New Roman" panose="02020603050405020304" pitchFamily="18" charset="0"/>
              <a:ea typeface="Times New Roman" panose="02020603050405020304" pitchFamily="18" charset="0"/>
            </a:endParaRPr>
          </a:p>
          <a:p>
            <a:pPr marL="3429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 </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 </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 </a:t>
            </a:r>
            <a:endParaRPr lang="en-US" sz="900" dirty="0">
              <a:latin typeface="Times New Roman" panose="02020603050405020304" pitchFamily="18" charset="0"/>
              <a:ea typeface="Times New Roman" panose="02020603050405020304" pitchFamily="18" charset="0"/>
            </a:endParaRPr>
          </a:p>
          <a:p>
            <a:pPr>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                                     PHOTOCOPY OF PARENT/GUARDIAN VALID ID</a:t>
            </a:r>
            <a:endParaRPr lang="en-US" sz="9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bject 12">
            <a:extLst>
              <a:ext uri="{FF2B5EF4-FFF2-40B4-BE49-F238E27FC236}">
                <a16:creationId xmlns:a16="http://schemas.microsoft.com/office/drawing/2014/main" id="{02F4F4A7-E720-4EE1-8566-45FE9C3F741E}"/>
              </a:ext>
            </a:extLst>
          </p:cNvPr>
          <p:cNvSpPr>
            <a:spLocks/>
          </p:cNvSpPr>
          <p:nvPr/>
        </p:nvSpPr>
        <p:spPr bwMode="auto">
          <a:xfrm>
            <a:off x="1014413" y="0"/>
            <a:ext cx="74612" cy="6858000"/>
          </a:xfrm>
          <a:custGeom>
            <a:avLst/>
            <a:gdLst>
              <a:gd name="T0" fmla="*/ 0 w 73659"/>
              <a:gd name="T1" fmla="*/ 6858000 h 6858000"/>
              <a:gd name="T2" fmla="*/ 123917 w 73659"/>
              <a:gd name="T3" fmla="*/ 6858000 h 6858000"/>
              <a:gd name="T4" fmla="*/ 123917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3315" name="object 14">
            <a:extLst>
              <a:ext uri="{FF2B5EF4-FFF2-40B4-BE49-F238E27FC236}">
                <a16:creationId xmlns:a16="http://schemas.microsoft.com/office/drawing/2014/main" id="{2B3795CF-8C4A-4E3D-AE93-11D5818E98BA}"/>
              </a:ext>
            </a:extLst>
          </p:cNvPr>
          <p:cNvSpPr>
            <a:spLocks noChangeArrowheads="1"/>
          </p:cNvSpPr>
          <p:nvPr/>
        </p:nvSpPr>
        <p:spPr bwMode="auto">
          <a:xfrm>
            <a:off x="4918075" y="127000"/>
            <a:ext cx="882650" cy="12223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3316" name="object 15">
            <a:extLst>
              <a:ext uri="{FF2B5EF4-FFF2-40B4-BE49-F238E27FC236}">
                <a16:creationId xmlns:a16="http://schemas.microsoft.com/office/drawing/2014/main" id="{9DB98909-878A-4EAD-91EC-1BBBD8C9A1E6}"/>
              </a:ext>
            </a:extLst>
          </p:cNvPr>
          <p:cNvSpPr>
            <a:spLocks noGrp="1"/>
          </p:cNvSpPr>
          <p:nvPr>
            <p:ph type="title"/>
          </p:nvPr>
        </p:nvSpPr>
        <p:spPr>
          <a:xfrm>
            <a:off x="1163638" y="384175"/>
            <a:ext cx="7629525" cy="661988"/>
          </a:xfrm>
        </p:spPr>
        <p:txBody>
          <a:bodyPr lIns="0" tIns="0" rIns="0" bIns="0">
            <a:spAutoFit/>
          </a:bodyPr>
          <a:lstStyle/>
          <a:p>
            <a:pPr marL="12700" eaLnBrk="1" hangingPunct="1">
              <a:tabLst>
                <a:tab pos="7616825" algn="l"/>
              </a:tabLst>
            </a:pPr>
            <a:r>
              <a:rPr lang="en-US" altLang="en-US" u="sng">
                <a:latin typeface="Times New Roman" panose="02020603050405020304" pitchFamily="18" charset="0"/>
                <a:cs typeface="Times New Roman" panose="02020603050405020304" pitchFamily="18" charset="0"/>
              </a:rPr>
              <a:t>Objectives of practicum?</a:t>
            </a:r>
            <a:r>
              <a:rPr lang="en-US" altLang="en-US" sz="4300" u="sng">
                <a:latin typeface="Times New Roman" panose="02020603050405020304" pitchFamily="18" charset="0"/>
                <a:cs typeface="Times New Roman" panose="02020603050405020304" pitchFamily="18" charset="0"/>
              </a:rPr>
              <a:t>	</a:t>
            </a:r>
          </a:p>
        </p:txBody>
      </p:sp>
      <p:sp>
        <p:nvSpPr>
          <p:cNvPr id="13317" name="object 16">
            <a:extLst>
              <a:ext uri="{FF2B5EF4-FFF2-40B4-BE49-F238E27FC236}">
                <a16:creationId xmlns:a16="http://schemas.microsoft.com/office/drawing/2014/main" id="{6EA01B51-64AF-4E07-87AE-CB0A9FDF3325}"/>
              </a:ext>
            </a:extLst>
          </p:cNvPr>
          <p:cNvSpPr txBox="1">
            <a:spLocks noChangeArrowheads="1"/>
          </p:cNvSpPr>
          <p:nvPr/>
        </p:nvSpPr>
        <p:spPr bwMode="auto">
          <a:xfrm>
            <a:off x="1306513" y="1328738"/>
            <a:ext cx="6757987"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293688" algn="l"/>
              </a:tabLst>
              <a:defRPr>
                <a:solidFill>
                  <a:schemeClr val="tx1"/>
                </a:solidFill>
                <a:latin typeface="Tahoma" panose="020B0604030504040204" pitchFamily="34" charset="0"/>
                <a:cs typeface="Arial" panose="020B0604020202020204" pitchFamily="34" charset="0"/>
              </a:defRPr>
            </a:lvl1pPr>
            <a:lvl2pPr marL="742950" indent="-285750">
              <a:tabLst>
                <a:tab pos="293688" algn="l"/>
              </a:tabLst>
              <a:defRPr>
                <a:solidFill>
                  <a:schemeClr val="tx1"/>
                </a:solidFill>
                <a:latin typeface="Tahoma" panose="020B0604030504040204" pitchFamily="34" charset="0"/>
                <a:cs typeface="Arial" panose="020B0604020202020204" pitchFamily="34" charset="0"/>
              </a:defRPr>
            </a:lvl2pPr>
            <a:lvl3pPr marL="1143000" indent="-228600">
              <a:tabLst>
                <a:tab pos="293688" algn="l"/>
              </a:tabLst>
              <a:defRPr>
                <a:solidFill>
                  <a:schemeClr val="tx1"/>
                </a:solidFill>
                <a:latin typeface="Tahoma" panose="020B0604030504040204" pitchFamily="34" charset="0"/>
                <a:cs typeface="Arial" panose="020B0604020202020204" pitchFamily="34" charset="0"/>
              </a:defRPr>
            </a:lvl3pPr>
            <a:lvl4pPr marL="1600200" indent="-228600">
              <a:tabLst>
                <a:tab pos="293688" algn="l"/>
              </a:tabLst>
              <a:defRPr>
                <a:solidFill>
                  <a:schemeClr val="tx1"/>
                </a:solidFill>
                <a:latin typeface="Tahoma" panose="020B0604030504040204" pitchFamily="34" charset="0"/>
                <a:cs typeface="Arial" panose="020B0604020202020204" pitchFamily="34" charset="0"/>
              </a:defRPr>
            </a:lvl4pPr>
            <a:lvl5pPr marL="2057400" indent="-228600">
              <a:tabLst>
                <a:tab pos="293688"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9pPr>
          </a:lstStyle>
          <a:p>
            <a:pPr>
              <a:buClr>
                <a:srgbClr val="3891A7"/>
              </a:buClr>
              <a:buSzPct val="79000"/>
            </a:pPr>
            <a:r>
              <a:rPr lang="en-US" altLang="en-US" sz="3200" b="1">
                <a:latin typeface="Times New Roman" panose="02020603050405020304" pitchFamily="18" charset="0"/>
                <a:cs typeface="Times New Roman" panose="02020603050405020304" pitchFamily="18" charset="0"/>
              </a:rPr>
              <a:t>For Students:</a:t>
            </a:r>
          </a:p>
          <a:p>
            <a:pPr>
              <a:buClr>
                <a:srgbClr val="3891A7"/>
              </a:buClr>
              <a:buSzPct val="79000"/>
            </a:pPr>
            <a:endParaRPr lang="en-US" altLang="en-US" sz="3200">
              <a:latin typeface="Times New Roman" panose="02020603050405020304" pitchFamily="18" charset="0"/>
              <a:cs typeface="Times New Roman" panose="02020603050405020304" pitchFamily="18" charset="0"/>
            </a:endParaRPr>
          </a:p>
          <a:p>
            <a:pPr>
              <a:buClr>
                <a:srgbClr val="3891A7"/>
              </a:buClr>
              <a:buSzPct val="79000"/>
            </a:pPr>
            <a:r>
              <a:rPr lang="en-US" altLang="en-US" sz="3200">
                <a:latin typeface="Times New Roman" panose="02020603050405020304" pitchFamily="18" charset="0"/>
                <a:cs typeface="Times New Roman" panose="02020603050405020304" pitchFamily="18" charset="0"/>
              </a:rPr>
              <a:t>Provide students with opportunities to apply relevant knowledge and skills acquired from formal education to actual work setting provided by reputable companies in our country.</a:t>
            </a:r>
          </a:p>
          <a:p>
            <a:pPr>
              <a:buClr>
                <a:srgbClr val="3891A7"/>
              </a:buClr>
              <a:buSzPct val="79000"/>
            </a:pPr>
            <a:endParaRPr lang="en-US" altLang="en-US" sz="3200">
              <a:latin typeface="Times New Roman" panose="02020603050405020304" pitchFamily="18" charset="0"/>
              <a:cs typeface="Times New Roman" panose="02020603050405020304" pitchFamily="18" charset="0"/>
            </a:endParaRPr>
          </a:p>
          <a:p>
            <a:pPr>
              <a:buClr>
                <a:srgbClr val="3891A7"/>
              </a:buClr>
              <a:buSzPct val="79000"/>
            </a:pPr>
            <a:r>
              <a:rPr lang="en-US" altLang="en-US" sz="3200">
                <a:latin typeface="Times New Roman" panose="02020603050405020304" pitchFamily="18" charset="0"/>
                <a:cs typeface="Times New Roman" panose="02020603050405020304" pitchFamily="18" charset="0"/>
              </a:rPr>
              <a:t>APPLY</a:t>
            </a:r>
          </a:p>
          <a:p>
            <a:pPr>
              <a:buClr>
                <a:srgbClr val="3891A7"/>
              </a:buClr>
              <a:buSzPct val="79000"/>
              <a:buFont typeface="Wingdings 2" panose="05020102010507070707" pitchFamily="18" charset="2"/>
              <a:buChar char=""/>
            </a:pPr>
            <a:endParaRPr lang="en-US" altLang="en-US" sz="2800">
              <a:latin typeface="Gill Sans MT" panose="020B0502020104020203" pitchFamily="34" charset="0"/>
            </a:endParaRPr>
          </a:p>
          <a:p>
            <a:pPr>
              <a:buClr>
                <a:srgbClr val="3891A7"/>
              </a:buClr>
              <a:buSzPct val="80000"/>
            </a:pPr>
            <a:endParaRPr lang="en-PH" altLang="en-US" sz="2800">
              <a:solidFill>
                <a:srgbClr val="000000"/>
              </a:solidFill>
              <a:latin typeface="Gill Sans MT" panose="020B0502020104020203" pitchFamily="34" charset="0"/>
            </a:endParaRPr>
          </a:p>
          <a:p>
            <a:pPr>
              <a:buClr>
                <a:srgbClr val="3891A7"/>
              </a:buClr>
              <a:buSzPct val="79000"/>
            </a:pPr>
            <a:endParaRPr lang="en-US" altLang="en-US" sz="2800">
              <a:solidFill>
                <a:srgbClr val="000000"/>
              </a:solidFill>
              <a:latin typeface="Gill Sans MT" panose="020B0502020104020203"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0C2B956A-5179-4C6C-9C52-1B946B9BEF15}"/>
              </a:ext>
            </a:extLst>
          </p:cNvPr>
          <p:cNvSpPr>
            <a:spLocks noGrp="1"/>
          </p:cNvSpPr>
          <p:nvPr>
            <p:ph type="title"/>
          </p:nvPr>
        </p:nvSpPr>
        <p:spPr>
          <a:xfrm>
            <a:off x="628650" y="365125"/>
            <a:ext cx="7886700" cy="6188075"/>
          </a:xfrm>
        </p:spPr>
        <p:txBody>
          <a:bodyPr/>
          <a:lstStyle/>
          <a:p>
            <a:pPr eaLnBrk="1" hangingPunct="1"/>
            <a:r>
              <a:rPr lang="en-US" altLang="en-US" sz="3200">
                <a:latin typeface="Times New Roman" panose="02020603050405020304" pitchFamily="18" charset="0"/>
                <a:cs typeface="Times New Roman" panose="02020603050405020304" pitchFamily="18" charset="0"/>
              </a:rPr>
              <a:t>Except for the Registration Form, all documents are downloadable from our OJT site.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9E44EAB7-C67A-4CBE-825A-1A734B7EF1F1}"/>
              </a:ext>
            </a:extLst>
          </p:cNvPr>
          <p:cNvSpPr>
            <a:spLocks noGrp="1"/>
          </p:cNvSpPr>
          <p:nvPr>
            <p:ph type="title"/>
          </p:nvPr>
        </p:nvSpPr>
        <p:spPr>
          <a:xfrm>
            <a:off x="628650" y="365125"/>
            <a:ext cx="7886700" cy="6188075"/>
          </a:xfrm>
        </p:spPr>
        <p:txBody>
          <a:bodyPr/>
          <a:lstStyle/>
          <a:p>
            <a:pPr eaLnBrk="1" hangingPunct="1"/>
            <a:r>
              <a:rPr lang="en-US" altLang="en-US" sz="3200" b="1">
                <a:solidFill>
                  <a:srgbClr val="FF0000"/>
                </a:solidFill>
                <a:latin typeface="Times New Roman" panose="02020603050405020304" pitchFamily="18" charset="0"/>
                <a:cs typeface="Times New Roman" panose="02020603050405020304" pitchFamily="18" charset="0"/>
              </a:rPr>
              <a:t>The students to submit to the Practicum Coordinator the required documents, also using their surname and name on file (e.g. laorobert)</a:t>
            </a:r>
            <a:br>
              <a:rPr lang="en-US" altLang="en-US" sz="3200" b="1">
                <a:solidFill>
                  <a:srgbClr val="FF0000"/>
                </a:solidFill>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2000" b="1">
                <a:latin typeface="Times New Roman" panose="02020603050405020304" pitchFamily="18" charset="0"/>
                <a:cs typeface="Times New Roman" panose="02020603050405020304" pitchFamily="18" charset="0"/>
              </a:rPr>
              <a:t>FINANCIAL MANAGEMENT PRACTICUM REQUIREMENTS AY 2021-2022</a:t>
            </a: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600">
                <a:solidFill>
                  <a:srgbClr val="0070C0"/>
                </a:solidFill>
              </a:rPr>
              <a:t>https://drive.google.com/drive/folders/1Ml2YZKG0BrWTQQsHGQiE48Mas8fa52xT?usp=sharing</a:t>
            </a:r>
            <a:br>
              <a:rPr lang="en-US" altLang="en-US" sz="3600">
                <a:solidFill>
                  <a:srgbClr val="0070C0"/>
                </a:solidFill>
              </a:rPr>
            </a:br>
            <a:endParaRPr lang="en-US" altLang="en-US" sz="3600" b="1">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E4C2BDD7-E943-423F-8290-0B1363A8AF40}"/>
              </a:ext>
            </a:extLst>
          </p:cNvPr>
          <p:cNvSpPr>
            <a:spLocks noGrp="1"/>
          </p:cNvSpPr>
          <p:nvPr>
            <p:ph type="title"/>
          </p:nvPr>
        </p:nvSpPr>
        <p:spPr>
          <a:xfrm>
            <a:off x="628650" y="365125"/>
            <a:ext cx="7886700" cy="5991225"/>
          </a:xfrm>
        </p:spPr>
        <p:txBody>
          <a:bodyPr/>
          <a:lstStyle/>
          <a:p>
            <a:r>
              <a:rPr lang="en-US" altLang="en-US">
                <a:solidFill>
                  <a:srgbClr val="FF0000"/>
                </a:solidFill>
                <a:latin typeface="Times New Roman" panose="02020603050405020304" pitchFamily="18" charset="0"/>
                <a:cs typeface="Times New Roman" panose="02020603050405020304" pitchFamily="18" charset="0"/>
              </a:rPr>
              <a:t>You need to read and understand the</a:t>
            </a:r>
            <a:br>
              <a:rPr lang="en-US" altLang="en-US">
                <a:solidFill>
                  <a:srgbClr val="FF0000"/>
                </a:solidFill>
                <a:latin typeface="Times New Roman" panose="02020603050405020304" pitchFamily="18" charset="0"/>
                <a:cs typeface="Times New Roman" panose="02020603050405020304" pitchFamily="18" charset="0"/>
              </a:rPr>
            </a:br>
            <a:r>
              <a:rPr lang="en-US" altLang="en-US">
                <a:solidFill>
                  <a:srgbClr val="FF0000"/>
                </a:solidFill>
                <a:latin typeface="Times New Roman" panose="02020603050405020304" pitchFamily="18" charset="0"/>
                <a:cs typeface="Times New Roman" panose="02020603050405020304" pitchFamily="18" charset="0"/>
              </a:rPr>
              <a:t/>
            </a:r>
            <a:br>
              <a:rPr lang="en-US" altLang="en-US">
                <a:solidFill>
                  <a:srgbClr val="FF0000"/>
                </a:solidFill>
                <a:latin typeface="Times New Roman" panose="02020603050405020304" pitchFamily="18" charset="0"/>
                <a:cs typeface="Times New Roman" panose="02020603050405020304" pitchFamily="18" charset="0"/>
              </a:rPr>
            </a:br>
            <a:r>
              <a:rPr lang="en-US" altLang="en-US">
                <a:solidFill>
                  <a:srgbClr val="FF0000"/>
                </a:solidFill>
                <a:latin typeface="Times New Roman" panose="02020603050405020304" pitchFamily="18" charset="0"/>
                <a:cs typeface="Times New Roman" panose="02020603050405020304" pitchFamily="18" charset="0"/>
              </a:rPr>
              <a:t>ONLINE </a:t>
            </a:r>
            <a:br>
              <a:rPr lang="en-US" altLang="en-US">
                <a:solidFill>
                  <a:srgbClr val="FF0000"/>
                </a:solidFill>
                <a:latin typeface="Times New Roman" panose="02020603050405020304" pitchFamily="18" charset="0"/>
                <a:cs typeface="Times New Roman" panose="02020603050405020304" pitchFamily="18" charset="0"/>
              </a:rPr>
            </a:br>
            <a:r>
              <a:rPr lang="en-US" altLang="en-US">
                <a:solidFill>
                  <a:srgbClr val="FF0000"/>
                </a:solidFill>
                <a:latin typeface="Times New Roman" panose="02020603050405020304" pitchFamily="18" charset="0"/>
                <a:cs typeface="Times New Roman" panose="02020603050405020304" pitchFamily="18" charset="0"/>
              </a:rPr>
              <a:t>PRACTICUM GENERAL GUIDELINES</a:t>
            </a:r>
            <a:br>
              <a:rPr lang="en-US" altLang="en-US">
                <a:solidFill>
                  <a:srgbClr val="FF0000"/>
                </a:solidFill>
                <a:latin typeface="Times New Roman" panose="02020603050405020304" pitchFamily="18" charset="0"/>
                <a:cs typeface="Times New Roman" panose="02020603050405020304" pitchFamily="18" charset="0"/>
              </a:rPr>
            </a:br>
            <a:r>
              <a:rPr lang="en-US" altLang="en-US">
                <a:solidFill>
                  <a:srgbClr val="FF0000"/>
                </a:solidFill>
                <a:latin typeface="Times New Roman" panose="02020603050405020304" pitchFamily="18" charset="0"/>
                <a:cs typeface="Times New Roman" panose="02020603050405020304" pitchFamily="18" charset="0"/>
              </a:rPr>
              <a:t>AY 2021-2022</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F891AA13-C5DF-42AC-90F2-8416BCD2DE81}"/>
              </a:ext>
            </a:extLst>
          </p:cNvPr>
          <p:cNvSpPr>
            <a:spLocks noChangeArrowheads="1"/>
          </p:cNvSpPr>
          <p:nvPr/>
        </p:nvSpPr>
        <p:spPr bwMode="auto">
          <a:xfrm>
            <a:off x="228600" y="533400"/>
            <a:ext cx="8534400" cy="525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lnSpc>
                <a:spcPct val="115000"/>
              </a:lnSpc>
            </a:pPr>
            <a:r>
              <a:rPr lang="en-US" altLang="en-US" sz="2000" b="1">
                <a:latin typeface="Times New Roman" panose="02020603050405020304" pitchFamily="18" charset="0"/>
                <a:cs typeface="Times New Roman" panose="02020603050405020304" pitchFamily="18" charset="0"/>
              </a:rPr>
              <a:t>ONLINE PRACTICUM GENERAL GUIDELINES (AY 2021-2022)</a:t>
            </a:r>
            <a:endParaRPr lang="en-US" altLang="en-US" sz="2000">
              <a:latin typeface="Times New Roman" panose="02020603050405020304" pitchFamily="18" charset="0"/>
              <a:cs typeface="Times New Roman" panose="02020603050405020304" pitchFamily="18" charset="0"/>
            </a:endParaRPr>
          </a:p>
          <a:p>
            <a:pPr algn="ctr">
              <a:lnSpc>
                <a:spcPct val="115000"/>
              </a:lnSpc>
            </a:pPr>
            <a:r>
              <a:rPr lang="en-US" altLang="en-US" sz="2000" b="1">
                <a:latin typeface="Times New Roman" panose="02020603050405020304" pitchFamily="18" charset="0"/>
                <a:cs typeface="Times New Roman" panose="02020603050405020304" pitchFamily="18" charset="0"/>
              </a:rPr>
              <a:t> </a:t>
            </a:r>
            <a:endParaRPr lang="en-US" altLang="en-US" sz="2000">
              <a:latin typeface="Times New Roman" panose="02020603050405020304" pitchFamily="18" charset="0"/>
              <a:cs typeface="Times New Roman" panose="02020603050405020304" pitchFamily="18" charset="0"/>
            </a:endParaRPr>
          </a:p>
          <a:p>
            <a:pPr algn="ctr">
              <a:lnSpc>
                <a:spcPct val="115000"/>
              </a:lnSpc>
            </a:pPr>
            <a:r>
              <a:rPr lang="en-US" altLang="en-US" sz="2000" b="1">
                <a:latin typeface="Times New Roman" panose="02020603050405020304" pitchFamily="18" charset="0"/>
                <a:cs typeface="Times New Roman" panose="02020603050405020304" pitchFamily="18" charset="0"/>
              </a:rPr>
              <a:t>UNIVERSITY OF SANTO TOMAS</a:t>
            </a:r>
            <a:endParaRPr lang="en-US" altLang="en-US" sz="2000">
              <a:latin typeface="Times New Roman" panose="02020603050405020304" pitchFamily="18" charset="0"/>
              <a:cs typeface="Times New Roman" panose="02020603050405020304" pitchFamily="18" charset="0"/>
            </a:endParaRPr>
          </a:p>
          <a:p>
            <a:pPr algn="ctr">
              <a:lnSpc>
                <a:spcPct val="115000"/>
              </a:lnSpc>
            </a:pPr>
            <a:r>
              <a:rPr lang="en-US" altLang="en-US" sz="2000" b="1">
                <a:latin typeface="Times New Roman" panose="02020603050405020304" pitchFamily="18" charset="0"/>
                <a:cs typeface="Times New Roman" panose="02020603050405020304" pitchFamily="18" charset="0"/>
              </a:rPr>
              <a:t>COLLEGE OF COMMERCE AND BUSINESS ADMINISTRATION</a:t>
            </a:r>
            <a:endParaRPr lang="en-US" altLang="en-US" sz="2000">
              <a:latin typeface="Times New Roman" panose="02020603050405020304" pitchFamily="18" charset="0"/>
              <a:cs typeface="Times New Roman" panose="02020603050405020304" pitchFamily="18" charset="0"/>
            </a:endParaRPr>
          </a:p>
          <a:p>
            <a:pPr algn="just">
              <a:lnSpc>
                <a:spcPct val="115000"/>
              </a:lnSpc>
            </a:pPr>
            <a:r>
              <a:rPr lang="en-US" altLang="en-US" sz="2000">
                <a:latin typeface="Times New Roman" panose="02020603050405020304" pitchFamily="18" charset="0"/>
                <a:cs typeface="Times New Roman" panose="02020603050405020304" pitchFamily="18" charset="0"/>
              </a:rPr>
              <a:t> </a:t>
            </a:r>
          </a:p>
          <a:p>
            <a:pPr algn="just">
              <a:lnSpc>
                <a:spcPct val="115000"/>
              </a:lnSpc>
            </a:pPr>
            <a:r>
              <a:rPr lang="en-US" altLang="en-US" sz="3200" i="1">
                <a:solidFill>
                  <a:srgbClr val="FF0000"/>
                </a:solidFill>
                <a:latin typeface="Times New Roman" panose="02020603050405020304" pitchFamily="18" charset="0"/>
                <a:cs typeface="Times New Roman" panose="02020603050405020304" pitchFamily="18" charset="0"/>
              </a:rPr>
              <a:t>The Online Practicum is a modular output-based, experiential course to be undertaken by students in recognized Host Training Establishments (HTEs) or companies duly registered under Securities and Exchange Commission or Department of Trade and Industry.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689168-F2C5-47C9-B8E7-A99597B15849}"/>
              </a:ext>
            </a:extLst>
          </p:cNvPr>
          <p:cNvSpPr/>
          <p:nvPr/>
        </p:nvSpPr>
        <p:spPr>
          <a:xfrm>
            <a:off x="228600" y="533400"/>
            <a:ext cx="8534400" cy="6888163"/>
          </a:xfrm>
          <a:prstGeom prst="rect">
            <a:avLst/>
          </a:prstGeom>
        </p:spPr>
        <p:txBody>
          <a:bodyPr>
            <a:spAutoFit/>
          </a:bodyPr>
          <a:lstStyle/>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This is mandated by the Commission on Higher Education (CHED) through memorandum 104 series of 2017 that is meant to provide students with an opportunity to complement their formal learning with practical knowledge, skills and desirable attitudes. This course is a requirement for the following majors:</a:t>
            </a:r>
          </a:p>
          <a:p>
            <a:pPr marL="513080" indent="-514350" algn="just">
              <a:lnSpc>
                <a:spcPct val="115000"/>
              </a:lnSpc>
              <a:spcBef>
                <a:spcPts val="0"/>
              </a:spcBef>
              <a:spcAft>
                <a:spcPts val="0"/>
              </a:spcAft>
              <a:buFontTx/>
              <a:buAutoNum type="alphaLcPeriod"/>
              <a:defRPr/>
            </a:pPr>
            <a:r>
              <a:rPr lang="en-US" sz="3200" dirty="0">
                <a:latin typeface="Times New Roman" panose="02020603050405020304" pitchFamily="18" charset="0"/>
                <a:ea typeface="Times New Roman" panose="02020603050405020304" pitchFamily="18" charset="0"/>
              </a:rPr>
              <a:t>Business Economics</a:t>
            </a:r>
          </a:p>
          <a:p>
            <a:pPr marL="513080" indent="-514350" algn="just">
              <a:lnSpc>
                <a:spcPct val="115000"/>
              </a:lnSpc>
              <a:spcBef>
                <a:spcPts val="0"/>
              </a:spcBef>
              <a:spcAft>
                <a:spcPts val="0"/>
              </a:spcAft>
              <a:buFontTx/>
              <a:buAutoNum type="alphaLcPeriod"/>
              <a:defRPr/>
            </a:pPr>
            <a:r>
              <a:rPr lang="en-US" sz="3200" dirty="0">
                <a:latin typeface="Times New Roman" panose="02020603050405020304" pitchFamily="18" charset="0"/>
                <a:ea typeface="Times New Roman" panose="02020603050405020304" pitchFamily="18" charset="0"/>
              </a:rPr>
              <a:t>Financial Management</a:t>
            </a:r>
          </a:p>
          <a:p>
            <a:pPr marL="513080" indent="-514350" algn="just">
              <a:lnSpc>
                <a:spcPct val="115000"/>
              </a:lnSpc>
              <a:spcBef>
                <a:spcPts val="0"/>
              </a:spcBef>
              <a:spcAft>
                <a:spcPts val="0"/>
              </a:spcAft>
              <a:buFontTx/>
              <a:buAutoNum type="alphaLcPeriod"/>
              <a:defRPr/>
            </a:pPr>
            <a:r>
              <a:rPr lang="en-US" sz="3200" dirty="0">
                <a:latin typeface="Times New Roman" panose="02020603050405020304" pitchFamily="18" charset="0"/>
                <a:ea typeface="Times New Roman" panose="02020603050405020304" pitchFamily="18" charset="0"/>
              </a:rPr>
              <a:t>Human Resources Management</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d.  Marketing Management</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F3D3DE-2250-46C9-8BB9-4AD03D50630E}"/>
              </a:ext>
            </a:extLst>
          </p:cNvPr>
          <p:cNvSpPr/>
          <p:nvPr/>
        </p:nvSpPr>
        <p:spPr>
          <a:xfrm>
            <a:off x="228600" y="533400"/>
            <a:ext cx="8534400" cy="5507038"/>
          </a:xfrm>
          <a:prstGeom prst="rect">
            <a:avLst/>
          </a:prstGeom>
        </p:spPr>
        <p:txBody>
          <a:bodyPr>
            <a:spAutoFit/>
          </a:bodyPr>
          <a:lstStyle/>
          <a:p>
            <a:pPr indent="-1270" algn="just">
              <a:lnSpc>
                <a:spcPct val="115000"/>
              </a:lnSpc>
              <a:spcBef>
                <a:spcPts val="0"/>
              </a:spcBef>
              <a:spcAft>
                <a:spcPts val="0"/>
              </a:spcAft>
              <a:defRPr/>
            </a:pPr>
            <a:r>
              <a:rPr lang="en-US" dirty="0">
                <a:latin typeface="Times New Roman" panose="02020603050405020304" pitchFamily="18" charset="0"/>
                <a:ea typeface="Times New Roman" panose="02020603050405020304" pitchFamily="18" charset="0"/>
              </a:rPr>
              <a:t> </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Notable Course Revisions:</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i="1" dirty="0">
                <a:solidFill>
                  <a:srgbClr val="FF0000"/>
                </a:solidFill>
                <a:latin typeface="Times New Roman" panose="02020603050405020304" pitchFamily="18" charset="0"/>
                <a:ea typeface="Times New Roman" panose="02020603050405020304" pitchFamily="18" charset="0"/>
              </a:rPr>
              <a:t>The course has been revised to accommodate </a:t>
            </a:r>
            <a:r>
              <a:rPr lang="en-US" sz="3200" b="1" i="1" dirty="0">
                <a:solidFill>
                  <a:srgbClr val="FF0000"/>
                </a:solidFill>
                <a:latin typeface="Times New Roman" panose="02020603050405020304" pitchFamily="18" charset="0"/>
                <a:ea typeface="Times New Roman" panose="02020603050405020304" pitchFamily="18" charset="0"/>
              </a:rPr>
              <a:t>pure online practicum with HTEs</a:t>
            </a:r>
            <a:r>
              <a:rPr lang="en-US" sz="3200" i="1" dirty="0">
                <a:solidFill>
                  <a:srgbClr val="FF0000"/>
                </a:solidFill>
                <a:latin typeface="Times New Roman" panose="02020603050405020304" pitchFamily="18" charset="0"/>
                <a:ea typeface="Times New Roman" panose="02020603050405020304" pitchFamily="18" charset="0"/>
              </a:rPr>
              <a:t> (Host Training Establishments) duly registered under the Securities and Exchange Commission or the Department of Trade and Industry </a:t>
            </a:r>
            <a:r>
              <a:rPr lang="en-US" sz="3200" dirty="0">
                <a:latin typeface="Times New Roman" panose="02020603050405020304" pitchFamily="18" charset="0"/>
                <a:ea typeface="Times New Roman" panose="02020603050405020304" pitchFamily="18" charset="0"/>
              </a:rPr>
              <a:t>as specified in section 17 of the memoranda. </a:t>
            </a:r>
          </a:p>
          <a:p>
            <a:pPr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048BE68-6ED5-4122-B980-17A2E4D62627}"/>
              </a:ext>
            </a:extLst>
          </p:cNvPr>
          <p:cNvSpPr/>
          <p:nvPr/>
        </p:nvSpPr>
        <p:spPr>
          <a:xfrm>
            <a:off x="228600" y="533400"/>
            <a:ext cx="8534400" cy="5507038"/>
          </a:xfrm>
          <a:prstGeom prst="rect">
            <a:avLst/>
          </a:prstGeom>
        </p:spPr>
        <p:txBody>
          <a:bodyPr>
            <a:spAutoFit/>
          </a:bodyPr>
          <a:lstStyle/>
          <a:p>
            <a:pPr indent="-1270" algn="just">
              <a:lnSpc>
                <a:spcPct val="115000"/>
              </a:lnSpc>
              <a:spcBef>
                <a:spcPts val="0"/>
              </a:spcBef>
              <a:spcAft>
                <a:spcPts val="0"/>
              </a:spcAft>
              <a:defRPr/>
            </a:pPr>
            <a:r>
              <a:rPr lang="en-US" dirty="0">
                <a:latin typeface="Times New Roman" panose="02020603050405020304" pitchFamily="18" charset="0"/>
                <a:ea typeface="Times New Roman" panose="02020603050405020304" pitchFamily="18" charset="0"/>
              </a:rPr>
              <a:t> </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Notable Course Revisions:</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i="1" dirty="0">
                <a:solidFill>
                  <a:srgbClr val="FF0000"/>
                </a:solidFill>
                <a:latin typeface="Times New Roman" panose="02020603050405020304" pitchFamily="18" charset="0"/>
                <a:ea typeface="Times New Roman" panose="02020603050405020304" pitchFamily="18" charset="0"/>
              </a:rPr>
              <a:t>From the traditional 300 hours of on-site experiential exposure, this course will now transition to a 600 hours modular output-based experiential approach which is rationalized across a duration of 5 Months </a:t>
            </a:r>
            <a:r>
              <a:rPr lang="en-US" sz="3200" dirty="0">
                <a:latin typeface="Times New Roman" panose="02020603050405020304" pitchFamily="18" charset="0"/>
                <a:ea typeface="Times New Roman" panose="02020603050405020304" pitchFamily="18" charset="0"/>
              </a:rPr>
              <a:t>in pursuant to Art 6, Section 7 of the CHED Memo.</a:t>
            </a:r>
          </a:p>
          <a:p>
            <a:pPr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EDA05527-C804-424C-BEB9-C7742C40E625}"/>
              </a:ext>
            </a:extLst>
          </p:cNvPr>
          <p:cNvSpPr>
            <a:spLocks noChangeArrowheads="1"/>
          </p:cNvSpPr>
          <p:nvPr/>
        </p:nvSpPr>
        <p:spPr bwMode="auto">
          <a:xfrm>
            <a:off x="228600" y="533400"/>
            <a:ext cx="8534400" cy="550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lnSpc>
                <a:spcPct val="115000"/>
              </a:lnSpc>
            </a:pPr>
            <a:r>
              <a:rPr lang="en-US" altLang="en-US">
                <a:latin typeface="Times New Roman" panose="02020603050405020304" pitchFamily="18" charset="0"/>
                <a:cs typeface="Times New Roman" panose="02020603050405020304" pitchFamily="18" charset="0"/>
              </a:rPr>
              <a:t> </a:t>
            </a:r>
          </a:p>
          <a:p>
            <a:pPr algn="just">
              <a:lnSpc>
                <a:spcPct val="115000"/>
              </a:lnSpc>
            </a:pPr>
            <a:r>
              <a:rPr lang="en-US" altLang="en-US" sz="3200">
                <a:latin typeface="Times New Roman" panose="02020603050405020304" pitchFamily="18" charset="0"/>
                <a:cs typeface="Times New Roman" panose="02020603050405020304" pitchFamily="18" charset="0"/>
              </a:rPr>
              <a:t>Notable Course Revisions:</a:t>
            </a:r>
          </a:p>
          <a:p>
            <a:pPr algn="just">
              <a:lnSpc>
                <a:spcPct val="115000"/>
              </a:lnSpc>
            </a:pPr>
            <a:r>
              <a:rPr lang="en-US" altLang="en-US" sz="3200">
                <a:latin typeface="Times New Roman" panose="02020603050405020304" pitchFamily="18" charset="0"/>
                <a:cs typeface="Times New Roman" panose="02020603050405020304" pitchFamily="18" charset="0"/>
              </a:rPr>
              <a:t> </a:t>
            </a:r>
          </a:p>
          <a:p>
            <a:pPr algn="just">
              <a:lnSpc>
                <a:spcPct val="115000"/>
              </a:lnSpc>
            </a:pPr>
            <a:r>
              <a:rPr lang="en-US" altLang="en-US" sz="3200" i="1">
                <a:solidFill>
                  <a:srgbClr val="FF0000"/>
                </a:solidFill>
                <a:latin typeface="Times New Roman" panose="02020603050405020304" pitchFamily="18" charset="0"/>
                <a:cs typeface="Times New Roman" panose="02020603050405020304" pitchFamily="18" charset="0"/>
              </a:rPr>
              <a:t>The modular based experiential report will be developed by the different departments on a per industry basis, but can still be modified by the faculty adviser depending on the actual needs of the HTEs.  This modular reports which can range from 3 to 5 modules will be submitted on agreed dates by Faculty advisers and advisees.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D000D0A2-C6D7-4682-9C67-0646A1607E24}"/>
              </a:ext>
            </a:extLst>
          </p:cNvPr>
          <p:cNvSpPr>
            <a:spLocks noChangeArrowheads="1"/>
          </p:cNvSpPr>
          <p:nvPr/>
        </p:nvSpPr>
        <p:spPr bwMode="auto">
          <a:xfrm>
            <a:off x="228600" y="533400"/>
            <a:ext cx="8534400"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lnSpc>
                <a:spcPct val="115000"/>
              </a:lnSpc>
            </a:pPr>
            <a:r>
              <a:rPr lang="en-US" altLang="en-US">
                <a:latin typeface="Times New Roman" panose="02020603050405020304" pitchFamily="18" charset="0"/>
                <a:cs typeface="Times New Roman" panose="02020603050405020304" pitchFamily="18" charset="0"/>
              </a:rPr>
              <a:t> </a:t>
            </a:r>
          </a:p>
          <a:p>
            <a:pPr algn="just">
              <a:lnSpc>
                <a:spcPct val="115000"/>
              </a:lnSpc>
            </a:pPr>
            <a:r>
              <a:rPr lang="en-US" altLang="en-US" sz="3200">
                <a:latin typeface="Times New Roman" panose="02020603050405020304" pitchFamily="18" charset="0"/>
                <a:cs typeface="Times New Roman" panose="02020603050405020304" pitchFamily="18" charset="0"/>
              </a:rPr>
              <a:t>Notable Course Revisions:</a:t>
            </a:r>
          </a:p>
          <a:p>
            <a:pPr algn="just">
              <a:lnSpc>
                <a:spcPct val="115000"/>
              </a:lnSpc>
            </a:pPr>
            <a:r>
              <a:rPr lang="en-US" altLang="en-US" sz="3200">
                <a:latin typeface="Times New Roman" panose="02020603050405020304" pitchFamily="18" charset="0"/>
                <a:cs typeface="Times New Roman" panose="02020603050405020304" pitchFamily="18" charset="0"/>
              </a:rPr>
              <a:t> </a:t>
            </a:r>
          </a:p>
          <a:p>
            <a:pPr algn="just">
              <a:lnSpc>
                <a:spcPct val="115000"/>
              </a:lnSpc>
            </a:pPr>
            <a:r>
              <a:rPr lang="en-US" altLang="en-US" sz="3200" b="1" i="1">
                <a:solidFill>
                  <a:srgbClr val="FF0000"/>
                </a:solidFill>
                <a:latin typeface="Times New Roman" panose="02020603050405020304" pitchFamily="18" charset="0"/>
                <a:cs typeface="Times New Roman" panose="02020603050405020304" pitchFamily="18" charset="0"/>
              </a:rPr>
              <a:t>These modular reports should be original as in use only in  Practicum,  and were not submitted partly or wholly in other subjects.  Any misrepresentation will automatically give the student a FAILED grade.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B63DA8-E142-455C-88AF-7A13E738B0D2}"/>
              </a:ext>
            </a:extLst>
          </p:cNvPr>
          <p:cNvSpPr/>
          <p:nvPr/>
        </p:nvSpPr>
        <p:spPr>
          <a:xfrm>
            <a:off x="228600" y="609600"/>
            <a:ext cx="8534400" cy="4941888"/>
          </a:xfrm>
          <a:prstGeom prst="rect">
            <a:avLst/>
          </a:prstGeom>
        </p:spPr>
        <p:txBody>
          <a:bodyPr>
            <a:spAutoFit/>
          </a:bodyPr>
          <a:lstStyle/>
          <a:p>
            <a:pPr indent="-1270" algn="just">
              <a:lnSpc>
                <a:spcPct val="115000"/>
              </a:lnSpc>
              <a:spcBef>
                <a:spcPts val="0"/>
              </a:spcBef>
              <a:spcAft>
                <a:spcPts val="0"/>
              </a:spcAft>
              <a:defRPr/>
            </a:pPr>
            <a:r>
              <a:rPr lang="en-US" dirty="0">
                <a:latin typeface="Times New Roman" panose="02020603050405020304" pitchFamily="18" charset="0"/>
                <a:ea typeface="Times New Roman" panose="02020603050405020304" pitchFamily="18" charset="0"/>
              </a:rPr>
              <a:t> </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Notable Course Revisions:</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From a university generated list of accredited HTEs, </a:t>
            </a:r>
            <a:r>
              <a:rPr lang="en-US" sz="3200" i="1" dirty="0">
                <a:solidFill>
                  <a:srgbClr val="FF0000"/>
                </a:solidFill>
                <a:latin typeface="Times New Roman" panose="02020603050405020304" pitchFamily="18" charset="0"/>
                <a:ea typeface="Times New Roman" panose="02020603050405020304" pitchFamily="18" charset="0"/>
              </a:rPr>
              <a:t>the students are now given the freedom to search for their own qualified HTEs subject to the approval of their respective Department Chairs </a:t>
            </a:r>
            <a:r>
              <a:rPr lang="en-US" sz="3200" dirty="0">
                <a:latin typeface="Times New Roman" panose="02020603050405020304" pitchFamily="18" charset="0"/>
                <a:ea typeface="Times New Roman" panose="02020603050405020304" pitchFamily="18" charset="0"/>
              </a:rPr>
              <a:t>who will ensure that the said organizations meet the requirements of the memoranda.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bject 14">
            <a:extLst>
              <a:ext uri="{FF2B5EF4-FFF2-40B4-BE49-F238E27FC236}">
                <a16:creationId xmlns:a16="http://schemas.microsoft.com/office/drawing/2014/main" id="{E71BFF63-26A7-4A46-A013-A3366732876C}"/>
              </a:ext>
            </a:extLst>
          </p:cNvPr>
          <p:cNvSpPr>
            <a:spLocks noChangeArrowheads="1"/>
          </p:cNvSpPr>
          <p:nvPr/>
        </p:nvSpPr>
        <p:spPr bwMode="auto">
          <a:xfrm>
            <a:off x="4918075" y="127000"/>
            <a:ext cx="882650" cy="12223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4339" name="object 15">
            <a:extLst>
              <a:ext uri="{FF2B5EF4-FFF2-40B4-BE49-F238E27FC236}">
                <a16:creationId xmlns:a16="http://schemas.microsoft.com/office/drawing/2014/main" id="{E92214D7-5C8C-4EDE-A69E-5B4B3E95949D}"/>
              </a:ext>
            </a:extLst>
          </p:cNvPr>
          <p:cNvSpPr>
            <a:spLocks noGrp="1"/>
          </p:cNvSpPr>
          <p:nvPr>
            <p:ph type="title"/>
          </p:nvPr>
        </p:nvSpPr>
        <p:spPr>
          <a:xfrm>
            <a:off x="1163638" y="384175"/>
            <a:ext cx="7629525" cy="661988"/>
          </a:xfrm>
        </p:spPr>
        <p:txBody>
          <a:bodyPr lIns="0" tIns="0" rIns="0" bIns="0">
            <a:spAutoFit/>
          </a:bodyPr>
          <a:lstStyle/>
          <a:p>
            <a:pPr marL="12700" eaLnBrk="1" hangingPunct="1">
              <a:tabLst>
                <a:tab pos="7616825" algn="l"/>
              </a:tabLst>
            </a:pPr>
            <a:r>
              <a:rPr lang="en-US" altLang="en-US" u="sng">
                <a:latin typeface="Times New Roman" panose="02020603050405020304" pitchFamily="18" charset="0"/>
                <a:cs typeface="Times New Roman" panose="02020603050405020304" pitchFamily="18" charset="0"/>
              </a:rPr>
              <a:t>Objectives of practicum?</a:t>
            </a:r>
            <a:r>
              <a:rPr lang="en-US" altLang="en-US" sz="4300" u="sng"/>
              <a:t>	</a:t>
            </a:r>
          </a:p>
        </p:txBody>
      </p:sp>
      <p:sp>
        <p:nvSpPr>
          <p:cNvPr id="14340" name="object 16">
            <a:extLst>
              <a:ext uri="{FF2B5EF4-FFF2-40B4-BE49-F238E27FC236}">
                <a16:creationId xmlns:a16="http://schemas.microsoft.com/office/drawing/2014/main" id="{7667F9A0-3C46-4CEC-8DA3-529BF2B49126}"/>
              </a:ext>
            </a:extLst>
          </p:cNvPr>
          <p:cNvSpPr txBox="1">
            <a:spLocks noChangeArrowheads="1"/>
          </p:cNvSpPr>
          <p:nvPr/>
        </p:nvSpPr>
        <p:spPr bwMode="auto">
          <a:xfrm>
            <a:off x="1306513" y="1328738"/>
            <a:ext cx="6757987" cy="535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293688" algn="l"/>
              </a:tabLst>
              <a:defRPr>
                <a:solidFill>
                  <a:schemeClr val="tx1"/>
                </a:solidFill>
                <a:latin typeface="Tahoma" panose="020B0604030504040204" pitchFamily="34" charset="0"/>
                <a:cs typeface="Arial" panose="020B0604020202020204" pitchFamily="34" charset="0"/>
              </a:defRPr>
            </a:lvl1pPr>
            <a:lvl2pPr marL="742950" indent="-285750">
              <a:tabLst>
                <a:tab pos="293688" algn="l"/>
              </a:tabLst>
              <a:defRPr>
                <a:solidFill>
                  <a:schemeClr val="tx1"/>
                </a:solidFill>
                <a:latin typeface="Tahoma" panose="020B0604030504040204" pitchFamily="34" charset="0"/>
                <a:cs typeface="Arial" panose="020B0604020202020204" pitchFamily="34" charset="0"/>
              </a:defRPr>
            </a:lvl2pPr>
            <a:lvl3pPr marL="1143000" indent="-228600">
              <a:tabLst>
                <a:tab pos="293688" algn="l"/>
              </a:tabLst>
              <a:defRPr>
                <a:solidFill>
                  <a:schemeClr val="tx1"/>
                </a:solidFill>
                <a:latin typeface="Tahoma" panose="020B0604030504040204" pitchFamily="34" charset="0"/>
                <a:cs typeface="Arial" panose="020B0604020202020204" pitchFamily="34" charset="0"/>
              </a:defRPr>
            </a:lvl3pPr>
            <a:lvl4pPr marL="1600200" indent="-228600">
              <a:tabLst>
                <a:tab pos="293688" algn="l"/>
              </a:tabLst>
              <a:defRPr>
                <a:solidFill>
                  <a:schemeClr val="tx1"/>
                </a:solidFill>
                <a:latin typeface="Tahoma" panose="020B0604030504040204" pitchFamily="34" charset="0"/>
                <a:cs typeface="Arial" panose="020B0604020202020204" pitchFamily="34" charset="0"/>
              </a:defRPr>
            </a:lvl4pPr>
            <a:lvl5pPr marL="2057400" indent="-228600">
              <a:tabLst>
                <a:tab pos="293688"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9pPr>
          </a:lstStyle>
          <a:p>
            <a:pPr>
              <a:buClr>
                <a:srgbClr val="3891A7"/>
              </a:buClr>
              <a:buSzPct val="79000"/>
            </a:pPr>
            <a:r>
              <a:rPr lang="en-US" altLang="en-US" sz="3200" b="1">
                <a:latin typeface="Times New Roman" panose="02020603050405020304" pitchFamily="18" charset="0"/>
                <a:cs typeface="Times New Roman" panose="02020603050405020304" pitchFamily="18" charset="0"/>
              </a:rPr>
              <a:t>For Students:</a:t>
            </a:r>
          </a:p>
          <a:p>
            <a:pPr>
              <a:buClr>
                <a:srgbClr val="3891A7"/>
              </a:buClr>
              <a:buSzPct val="79000"/>
            </a:pPr>
            <a:endParaRPr lang="en-US" altLang="en-US" sz="3200">
              <a:latin typeface="Times New Roman" panose="02020603050405020304" pitchFamily="18" charset="0"/>
              <a:cs typeface="Times New Roman" panose="02020603050405020304" pitchFamily="18" charset="0"/>
            </a:endParaRPr>
          </a:p>
          <a:p>
            <a:pPr>
              <a:buClr>
                <a:srgbClr val="3891A7"/>
              </a:buClr>
              <a:buSzPct val="79000"/>
            </a:pPr>
            <a:r>
              <a:rPr lang="en-US" altLang="en-US" sz="3200">
                <a:latin typeface="Times New Roman" panose="02020603050405020304" pitchFamily="18" charset="0"/>
                <a:cs typeface="Times New Roman" panose="02020603050405020304" pitchFamily="18" charset="0"/>
              </a:rPr>
              <a:t>Enhance the knowledge and skill acquired in formal education of students through employer-based training, in order for them to become more responsive to the future demands of the labor market.</a:t>
            </a:r>
          </a:p>
          <a:p>
            <a:pPr>
              <a:buClr>
                <a:srgbClr val="3891A7"/>
              </a:buClr>
              <a:buSzPct val="79000"/>
            </a:pPr>
            <a:endParaRPr lang="en-US" altLang="en-US" sz="3200">
              <a:latin typeface="Times New Roman" panose="02020603050405020304" pitchFamily="18" charset="0"/>
              <a:cs typeface="Times New Roman" panose="02020603050405020304" pitchFamily="18" charset="0"/>
            </a:endParaRPr>
          </a:p>
          <a:p>
            <a:pPr>
              <a:buClr>
                <a:srgbClr val="3891A7"/>
              </a:buClr>
              <a:buSzPct val="79000"/>
            </a:pPr>
            <a:r>
              <a:rPr lang="en-US" altLang="en-US" sz="3200">
                <a:latin typeface="Times New Roman" panose="02020603050405020304" pitchFamily="18" charset="0"/>
                <a:cs typeface="Times New Roman" panose="02020603050405020304" pitchFamily="18" charset="0"/>
              </a:rPr>
              <a:t>ENHANCE</a:t>
            </a:r>
            <a:endParaRPr lang="en-PH" altLang="en-US" sz="3200">
              <a:latin typeface="Times New Roman" panose="02020603050405020304" pitchFamily="18" charset="0"/>
              <a:cs typeface="Times New Roman" panose="02020603050405020304" pitchFamily="18" charset="0"/>
            </a:endParaRPr>
          </a:p>
          <a:p>
            <a:pPr>
              <a:buClr>
                <a:srgbClr val="3891A7"/>
              </a:buClr>
              <a:buSzPct val="79000"/>
            </a:pPr>
            <a:endParaRPr lang="en-US" altLang="en-US" sz="2800">
              <a:latin typeface="Gill Sans MT" panose="020B0502020104020203"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C4C1DF-5730-4509-AFAF-9C13C9517C74}"/>
              </a:ext>
            </a:extLst>
          </p:cNvPr>
          <p:cNvSpPr/>
          <p:nvPr/>
        </p:nvSpPr>
        <p:spPr>
          <a:xfrm>
            <a:off x="457200" y="304800"/>
            <a:ext cx="8229600" cy="7064375"/>
          </a:xfrm>
          <a:prstGeom prst="rect">
            <a:avLst/>
          </a:prstGeom>
        </p:spPr>
        <p:txBody>
          <a:bodyPr>
            <a:spAutoFit/>
          </a:bodyPr>
          <a:lstStyle/>
          <a:p>
            <a:pPr indent="-1270" algn="just">
              <a:lnSpc>
                <a:spcPct val="115000"/>
              </a:lnSpc>
              <a:spcBef>
                <a:spcPts val="0"/>
              </a:spcBef>
              <a:spcAft>
                <a:spcPts val="0"/>
              </a:spcAft>
              <a:defRPr/>
            </a:pPr>
            <a:r>
              <a:rPr lang="en-US"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b="1" dirty="0">
                <a:latin typeface="Times New Roman" panose="02020603050405020304" pitchFamily="18" charset="0"/>
                <a:ea typeface="Times New Roman" panose="02020603050405020304" pitchFamily="18" charset="0"/>
              </a:rPr>
              <a:t>Qualification</a:t>
            </a:r>
            <a:endParaRPr lang="en-US" sz="3200" dirty="0">
              <a:latin typeface="Times New Roman" panose="02020603050405020304" pitchFamily="18" charset="0"/>
              <a:ea typeface="Times New Roman" panose="02020603050405020304" pitchFamily="18" charset="0"/>
            </a:endParaRP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The following students are eligible to undergo student internship/practicum: </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a. Regular students – 4</a:t>
            </a:r>
            <a:r>
              <a:rPr lang="en-US" sz="3200" baseline="30000" dirty="0">
                <a:latin typeface="Times New Roman" panose="02020603050405020304" pitchFamily="18" charset="0"/>
                <a:ea typeface="Times New Roman" panose="02020603050405020304" pitchFamily="18" charset="0"/>
              </a:rPr>
              <a:t>th</a:t>
            </a:r>
            <a:r>
              <a:rPr lang="en-US" sz="3200" dirty="0">
                <a:latin typeface="Times New Roman" panose="02020603050405020304" pitchFamily="18" charset="0"/>
                <a:ea typeface="Times New Roman" panose="02020603050405020304" pitchFamily="18" charset="0"/>
              </a:rPr>
              <a:t> year standing and enrolled in the 6-unit Practicum course</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b. Irregular students -  must have taken all the prerequisite courses for Practicum. In case of deficiencies, the student have to enroll first the deficiency prerequisite to the Practicum during the Special Term and after passing the deficiency, enroll the Practicum</a:t>
            </a:r>
          </a:p>
          <a:p>
            <a:pPr indent="-1270" algn="just">
              <a:lnSpc>
                <a:spcPct val="115000"/>
              </a:lnSpc>
              <a:spcBef>
                <a:spcPts val="0"/>
              </a:spcBef>
              <a:spcAft>
                <a:spcPts val="0"/>
              </a:spcAft>
              <a:defRPr/>
            </a:pPr>
            <a:r>
              <a:rPr lang="en-US" sz="2400" dirty="0">
                <a:latin typeface="Times New Roman" panose="02020603050405020304" pitchFamily="18" charset="0"/>
                <a:ea typeface="Times New Roman" panose="02020603050405020304" pitchFamily="18" charset="0"/>
              </a:rPr>
              <a:t>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3662AB-781F-4F54-8D6C-0B556A3DA501}"/>
              </a:ext>
            </a:extLst>
          </p:cNvPr>
          <p:cNvSpPr/>
          <p:nvPr/>
        </p:nvSpPr>
        <p:spPr>
          <a:xfrm>
            <a:off x="457200" y="304800"/>
            <a:ext cx="8229600" cy="7207250"/>
          </a:xfrm>
          <a:prstGeom prst="rect">
            <a:avLst/>
          </a:prstGeom>
        </p:spPr>
        <p:txBody>
          <a:bodyPr>
            <a:spAutoFit/>
          </a:bodyPr>
          <a:lstStyle/>
          <a:p>
            <a:pPr indent="-1270" algn="just">
              <a:lnSpc>
                <a:spcPct val="115000"/>
              </a:lnSpc>
              <a:spcBef>
                <a:spcPts val="0"/>
              </a:spcBef>
              <a:spcAft>
                <a:spcPts val="0"/>
              </a:spcAft>
              <a:defRPr/>
            </a:pPr>
            <a:r>
              <a:rPr lang="en-US"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b="1" dirty="0">
                <a:latin typeface="Times New Roman" panose="02020603050405020304" pitchFamily="18" charset="0"/>
                <a:ea typeface="Times New Roman" panose="02020603050405020304" pitchFamily="18" charset="0"/>
              </a:rPr>
              <a:t>Procedures</a:t>
            </a:r>
            <a:r>
              <a:rPr lang="en-US" sz="3200" dirty="0">
                <a:latin typeface="Times New Roman" panose="02020603050405020304" pitchFamily="18" charset="0"/>
                <a:ea typeface="Times New Roman" panose="02020603050405020304" pitchFamily="18" charset="0"/>
              </a:rPr>
              <a:t>  </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The Practicum/OJT Briefing/Orientation is conducted by the Practicum Coordinator. The orientation is conducted before the start of the first semester of the Academic Year, in time for the start of OJT during the First Term for Business Economics, Financial Management and Human Resources Management departments or before the second semester of  the Academic Year, in time for the start of OJT during the Second Term for Marketing Management.</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944DE7-EF31-4BB9-9DDA-3710532DCBC8}"/>
              </a:ext>
            </a:extLst>
          </p:cNvPr>
          <p:cNvSpPr/>
          <p:nvPr/>
        </p:nvSpPr>
        <p:spPr>
          <a:xfrm>
            <a:off x="457200" y="304800"/>
            <a:ext cx="8229600" cy="5437188"/>
          </a:xfrm>
          <a:prstGeom prst="rect">
            <a:avLst/>
          </a:prstGeom>
        </p:spPr>
        <p:txBody>
          <a:bodyPr>
            <a:spAutoFit/>
          </a:bodyPr>
          <a:lstStyle/>
          <a:p>
            <a:pPr indent="-1270" algn="just">
              <a:lnSpc>
                <a:spcPct val="115000"/>
              </a:lnSpc>
              <a:spcBef>
                <a:spcPts val="0"/>
              </a:spcBef>
              <a:spcAft>
                <a:spcPts val="0"/>
              </a:spcAft>
              <a:defRPr/>
            </a:pPr>
            <a:r>
              <a:rPr lang="en-US"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b="1" dirty="0">
                <a:latin typeface="Times New Roman" panose="02020603050405020304" pitchFamily="18" charset="0"/>
                <a:ea typeface="Times New Roman" panose="02020603050405020304" pitchFamily="18" charset="0"/>
              </a:rPr>
              <a:t>Procedures</a:t>
            </a:r>
            <a:r>
              <a:rPr lang="en-US" sz="3200" dirty="0">
                <a:latin typeface="Times New Roman" panose="02020603050405020304" pitchFamily="18" charset="0"/>
                <a:ea typeface="Times New Roman" panose="02020603050405020304" pitchFamily="18" charset="0"/>
              </a:rPr>
              <a:t>  </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Students SHOULD take the initiative in identifying companies/institutions/ organizations that will accept them as online trainees after completion of third year courses. Selection of companies should meet the criteria set by the college, and approved by the Department Chairs</a:t>
            </a:r>
          </a:p>
          <a:p>
            <a:pPr algn="just">
              <a:lnSpc>
                <a:spcPct val="115000"/>
              </a:lnSpc>
              <a:spcBef>
                <a:spcPts val="0"/>
              </a:spcBef>
              <a:spcAft>
                <a:spcPts val="0"/>
              </a:spcAft>
              <a:tabLst>
                <a:tab pos="0" algn="l"/>
                <a:tab pos="6286500" algn="l"/>
              </a:tabLst>
              <a:defRPr/>
            </a:pPr>
            <a:endParaRPr lang="en-US" sz="28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0E56E2-7005-440F-B71A-F3D271277142}"/>
              </a:ext>
            </a:extLst>
          </p:cNvPr>
          <p:cNvSpPr/>
          <p:nvPr/>
        </p:nvSpPr>
        <p:spPr>
          <a:xfrm>
            <a:off x="457200" y="304800"/>
            <a:ext cx="8229600" cy="5434013"/>
          </a:xfrm>
          <a:prstGeom prst="rect">
            <a:avLst/>
          </a:prstGeom>
        </p:spPr>
        <p:txBody>
          <a:bodyPr>
            <a:spAutoFit/>
          </a:bodyPr>
          <a:lstStyle/>
          <a:p>
            <a:pPr indent="-1270" algn="just">
              <a:lnSpc>
                <a:spcPct val="115000"/>
              </a:lnSpc>
              <a:spcBef>
                <a:spcPts val="0"/>
              </a:spcBef>
              <a:spcAft>
                <a:spcPts val="0"/>
              </a:spcAft>
              <a:defRPr/>
            </a:pPr>
            <a:r>
              <a:rPr lang="en-US"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b="1" dirty="0">
                <a:latin typeface="Times New Roman" panose="02020603050405020304" pitchFamily="18" charset="0"/>
                <a:ea typeface="Times New Roman" panose="02020603050405020304" pitchFamily="18" charset="0"/>
              </a:rPr>
              <a:t>Procedures</a:t>
            </a:r>
            <a:r>
              <a:rPr lang="en-US" sz="3200" dirty="0">
                <a:latin typeface="Times New Roman" panose="02020603050405020304" pitchFamily="18" charset="0"/>
                <a:ea typeface="Times New Roman" panose="02020603050405020304" pitchFamily="18" charset="0"/>
              </a:rPr>
              <a:t>  </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tabLst>
                <a:tab pos="0" algn="l"/>
                <a:tab pos="6286500" algn="l"/>
              </a:tabLst>
              <a:defRPr/>
            </a:pPr>
            <a:r>
              <a:rPr lang="en-US" sz="3200" dirty="0">
                <a:latin typeface="Times New Roman" panose="02020603050405020304" pitchFamily="18" charset="0"/>
                <a:ea typeface="Times New Roman" panose="02020603050405020304" pitchFamily="18" charset="0"/>
              </a:rPr>
              <a:t>Only students who are enrolled in the 6-unit Practicum Course shall be allowed to undergo the practicum. The official start of Practicum shall be at the earliest, the day AFTER the student’s enrollment and submission of complete initial documents  </a:t>
            </a:r>
          </a:p>
          <a:p>
            <a:pPr indent="-1270">
              <a:spcBef>
                <a:spcPts val="0"/>
              </a:spcBef>
              <a:spcAft>
                <a:spcPts val="0"/>
              </a:spcAft>
              <a:defRPr/>
            </a:pPr>
            <a:r>
              <a:rPr lang="en-US" sz="3200" dirty="0">
                <a:solidFill>
                  <a:srgbClr val="000000"/>
                </a:solidFill>
                <a:latin typeface="Times New Roman" panose="02020603050405020304" pitchFamily="18" charset="0"/>
                <a:ea typeface="Times New Roman" panose="02020603050405020304" pitchFamily="18" charset="0"/>
              </a:rPr>
              <a:t> </a:t>
            </a:r>
            <a:endParaRPr lang="en-US" sz="32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A6191D-61A9-4766-9ABC-6706651063EE}"/>
              </a:ext>
            </a:extLst>
          </p:cNvPr>
          <p:cNvSpPr/>
          <p:nvPr/>
        </p:nvSpPr>
        <p:spPr>
          <a:xfrm>
            <a:off x="457200" y="304800"/>
            <a:ext cx="8229600" cy="5408613"/>
          </a:xfrm>
          <a:prstGeom prst="rect">
            <a:avLst/>
          </a:prstGeom>
        </p:spPr>
        <p:txBody>
          <a:bodyPr>
            <a:spAutoFit/>
          </a:bodyPr>
          <a:lstStyle/>
          <a:p>
            <a:pPr indent="-1270" algn="just">
              <a:lnSpc>
                <a:spcPct val="115000"/>
              </a:lnSpc>
              <a:spcBef>
                <a:spcPts val="0"/>
              </a:spcBef>
              <a:spcAft>
                <a:spcPts val="0"/>
              </a:spcAft>
              <a:defRPr/>
            </a:pPr>
            <a:r>
              <a:rPr lang="en-US" dirty="0">
                <a:latin typeface="Times New Roman" panose="02020603050405020304" pitchFamily="18" charset="0"/>
                <a:ea typeface="Times New Roman" panose="02020603050405020304" pitchFamily="18" charset="0"/>
              </a:rPr>
              <a:t> </a:t>
            </a:r>
          </a:p>
          <a:p>
            <a:pPr indent="-1270">
              <a:spcBef>
                <a:spcPts val="0"/>
              </a:spcBef>
              <a:spcAft>
                <a:spcPts val="0"/>
              </a:spcAft>
              <a:defRPr/>
            </a:pPr>
            <a:r>
              <a:rPr lang="en-US" sz="3200" dirty="0">
                <a:latin typeface="Times New Roman" panose="02020603050405020304" pitchFamily="18" charset="0"/>
                <a:ea typeface="Times New Roman" panose="02020603050405020304" pitchFamily="18" charset="0"/>
              </a:rPr>
              <a:t>Once accepted by the company, the student must submit the following initial documents: </a:t>
            </a:r>
          </a:p>
          <a:p>
            <a:pPr indent="-1270">
              <a:spcBef>
                <a:spcPts val="0"/>
              </a:spcBef>
              <a:spcAft>
                <a:spcPts val="0"/>
              </a:spcAft>
              <a:defRPr/>
            </a:pPr>
            <a:r>
              <a:rPr lang="en-US" sz="3200" dirty="0">
                <a:latin typeface="Times New Roman" panose="02020603050405020304" pitchFamily="18" charset="0"/>
                <a:ea typeface="Times New Roman" panose="02020603050405020304" pitchFamily="18" charset="0"/>
              </a:rPr>
              <a:t>1. Cover page with Date of Enrollment, Student Name, Student Contact Numbers, Program of Study, Student E-mail Address, Department Chair, Student Section, Name of Institution, Institution Contact Number, Institution Address, Practicum Supervisor, and Practicum Supervisor E-mail Address. </a:t>
            </a:r>
          </a:p>
          <a:p>
            <a:pPr indent="-635"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A3A565-3355-4AD7-A943-DF34F5D82C5C}"/>
              </a:ext>
            </a:extLst>
          </p:cNvPr>
          <p:cNvSpPr/>
          <p:nvPr/>
        </p:nvSpPr>
        <p:spPr>
          <a:xfrm>
            <a:off x="457200" y="304800"/>
            <a:ext cx="8229600" cy="3735388"/>
          </a:xfrm>
          <a:prstGeom prst="rect">
            <a:avLst/>
          </a:prstGeom>
        </p:spPr>
        <p:txBody>
          <a:bodyPr>
            <a:spAutoFit/>
          </a:bodyPr>
          <a:lstStyle/>
          <a:p>
            <a:pPr indent="-1270" algn="just">
              <a:lnSpc>
                <a:spcPct val="115000"/>
              </a:lnSpc>
              <a:spcBef>
                <a:spcPts val="0"/>
              </a:spcBef>
              <a:spcAft>
                <a:spcPts val="0"/>
              </a:spcAft>
              <a:defRPr/>
            </a:pPr>
            <a:r>
              <a:rPr lang="en-US" dirty="0">
                <a:latin typeface="Times New Roman" panose="02020603050405020304" pitchFamily="18" charset="0"/>
                <a:ea typeface="Times New Roman" panose="02020603050405020304" pitchFamily="18" charset="0"/>
              </a:rPr>
              <a:t> </a:t>
            </a:r>
          </a:p>
          <a:p>
            <a:pPr indent="-1270">
              <a:spcBef>
                <a:spcPts val="0"/>
              </a:spcBef>
              <a:spcAft>
                <a:spcPts val="0"/>
              </a:spcAft>
              <a:defRPr/>
            </a:pPr>
            <a:endParaRPr lang="en-US" sz="3200" dirty="0">
              <a:latin typeface="Times New Roman" panose="02020603050405020304" pitchFamily="18" charset="0"/>
              <a:ea typeface="Times New Roman" panose="02020603050405020304" pitchFamily="18" charset="0"/>
            </a:endParaRPr>
          </a:p>
          <a:p>
            <a:pPr marL="285750" indent="-28702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2. Registration Form Showing Practicum as an 	Enrolled Course</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3. Signed Practicum Engagement </a:t>
            </a:r>
            <a:r>
              <a:rPr lang="en-US" sz="3200" dirty="0" err="1">
                <a:latin typeface="Times New Roman" panose="02020603050405020304" pitchFamily="18" charset="0"/>
                <a:ea typeface="Times New Roman" panose="02020603050405020304" pitchFamily="18" charset="0"/>
              </a:rPr>
              <a:t>Conforme</a:t>
            </a:r>
            <a:r>
              <a:rPr lang="en-US" sz="3200" dirty="0">
                <a:latin typeface="Times New Roman" panose="02020603050405020304" pitchFamily="18" charset="0"/>
                <a:ea typeface="Times New Roman" panose="02020603050405020304" pitchFamily="18" charset="0"/>
              </a:rPr>
              <a:t> by      	the Host Training Establishment (HTE) </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
            <a:extLst>
              <a:ext uri="{FF2B5EF4-FFF2-40B4-BE49-F238E27FC236}">
                <a16:creationId xmlns:a16="http://schemas.microsoft.com/office/drawing/2014/main" id="{7290FF01-EF8E-46B6-81DC-5655ED96C440}"/>
              </a:ext>
            </a:extLst>
          </p:cNvPr>
          <p:cNvSpPr>
            <a:spLocks noChangeArrowheads="1"/>
          </p:cNvSpPr>
          <p:nvPr/>
        </p:nvSpPr>
        <p:spPr bwMode="auto">
          <a:xfrm>
            <a:off x="457200" y="304800"/>
            <a:ext cx="8229600" cy="550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lnSpc>
                <a:spcPct val="115000"/>
              </a:lnSpc>
            </a:pPr>
            <a:r>
              <a:rPr lang="en-US" altLang="en-US">
                <a:latin typeface="Times New Roman" panose="02020603050405020304" pitchFamily="18" charset="0"/>
                <a:cs typeface="Times New Roman" panose="02020603050405020304" pitchFamily="18" charset="0"/>
              </a:rPr>
              <a:t> </a:t>
            </a:r>
          </a:p>
          <a:p>
            <a:pPr algn="just">
              <a:lnSpc>
                <a:spcPct val="115000"/>
              </a:lnSpc>
            </a:pPr>
            <a:r>
              <a:rPr lang="en-US" altLang="en-US" sz="2400">
                <a:latin typeface="Times New Roman" panose="02020603050405020304" pitchFamily="18" charset="0"/>
                <a:cs typeface="Times New Roman" panose="02020603050405020304" pitchFamily="18" charset="0"/>
              </a:rPr>
              <a:t>	4</a:t>
            </a:r>
            <a:r>
              <a:rPr lang="en-US" altLang="en-US" sz="3200">
                <a:latin typeface="Times New Roman" panose="02020603050405020304" pitchFamily="18" charset="0"/>
                <a:cs typeface="Times New Roman" panose="02020603050405020304" pitchFamily="18" charset="0"/>
              </a:rPr>
              <a:t>. Short Description of the Host Training 	Establishment 	signed by the student and 	his/her parent/guardian with 	photocopied valid ID </a:t>
            </a:r>
          </a:p>
          <a:p>
            <a:pPr algn="just">
              <a:lnSpc>
                <a:spcPct val="115000"/>
              </a:lnSpc>
            </a:pPr>
            <a:r>
              <a:rPr lang="en-US" altLang="en-US" sz="3200" b="1" i="1">
                <a:latin typeface="Times New Roman" panose="02020603050405020304" pitchFamily="18" charset="0"/>
                <a:cs typeface="Times New Roman" panose="02020603050405020304" pitchFamily="18" charset="0"/>
              </a:rPr>
              <a:t>This document will legitimize the OJT company as witnessed by parents/guardians, so any misrepresentation of a company will automatically give the student a FAILED grade.</a:t>
            </a:r>
            <a:endParaRPr lang="en-US" altLang="en-US" sz="3200">
              <a:latin typeface="Times New Roman" panose="02020603050405020304" pitchFamily="18" charset="0"/>
              <a:cs typeface="Times New Roman" panose="02020603050405020304" pitchFamily="18" charset="0"/>
            </a:endParaRPr>
          </a:p>
          <a:p>
            <a:pPr algn="just">
              <a:lnSpc>
                <a:spcPct val="115000"/>
              </a:lnSpc>
            </a:pPr>
            <a:r>
              <a:rPr lang="en-US" altLang="en-US" sz="3200">
                <a:latin typeface="Times New Roman" panose="02020603050405020304" pitchFamily="18" charset="0"/>
                <a:cs typeface="Times New Roman" panose="02020603050405020304" pitchFamily="18" charset="0"/>
              </a:rPr>
              <a:t>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637C04-105D-4818-A579-B6564EF461F7}"/>
              </a:ext>
            </a:extLst>
          </p:cNvPr>
          <p:cNvSpPr/>
          <p:nvPr/>
        </p:nvSpPr>
        <p:spPr>
          <a:xfrm>
            <a:off x="457200" y="304800"/>
            <a:ext cx="8229600" cy="3808413"/>
          </a:xfrm>
          <a:prstGeom prst="rect">
            <a:avLst/>
          </a:prstGeom>
        </p:spPr>
        <p:txBody>
          <a:bodyPr>
            <a:spAutoFit/>
          </a:bodyPr>
          <a:lstStyle/>
          <a:p>
            <a:pPr indent="-1270" algn="just">
              <a:lnSpc>
                <a:spcPct val="115000"/>
              </a:lnSpc>
              <a:spcBef>
                <a:spcPts val="0"/>
              </a:spcBef>
              <a:spcAft>
                <a:spcPts val="0"/>
              </a:spcAft>
              <a:defRPr/>
            </a:pPr>
            <a:r>
              <a:rPr lang="en-US"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The above documents should be submitted to the Practicum Coordinator  before the start of Practicum which will be endorsed to the respective Department Chairs and which will in turn be given to the Faculty advisers.</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
            <a:extLst>
              <a:ext uri="{FF2B5EF4-FFF2-40B4-BE49-F238E27FC236}">
                <a16:creationId xmlns:a16="http://schemas.microsoft.com/office/drawing/2014/main" id="{41C8F454-C234-4F48-8D3F-CFBA6B6BD3DF}"/>
              </a:ext>
            </a:extLst>
          </p:cNvPr>
          <p:cNvSpPr>
            <a:spLocks noChangeArrowheads="1"/>
          </p:cNvSpPr>
          <p:nvPr/>
        </p:nvSpPr>
        <p:spPr bwMode="auto">
          <a:xfrm>
            <a:off x="457200" y="304800"/>
            <a:ext cx="8229600" cy="607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lnSpc>
                <a:spcPct val="115000"/>
              </a:lnSpc>
            </a:pPr>
            <a:r>
              <a:rPr lang="en-US" altLang="en-US">
                <a:latin typeface="Times New Roman" panose="02020603050405020304" pitchFamily="18" charset="0"/>
                <a:cs typeface="Times New Roman" panose="02020603050405020304" pitchFamily="18" charset="0"/>
              </a:rPr>
              <a:t> </a:t>
            </a:r>
          </a:p>
          <a:p>
            <a:pPr algn="just">
              <a:lnSpc>
                <a:spcPct val="115000"/>
              </a:lnSpc>
            </a:pPr>
            <a:r>
              <a:rPr lang="en-US" altLang="en-US" sz="3200">
                <a:latin typeface="Times New Roman" panose="02020603050405020304" pitchFamily="18" charset="0"/>
                <a:cs typeface="Times New Roman" panose="02020603050405020304" pitchFamily="18" charset="0"/>
              </a:rPr>
              <a:t> </a:t>
            </a:r>
          </a:p>
          <a:p>
            <a:pPr algn="just">
              <a:lnSpc>
                <a:spcPct val="115000"/>
              </a:lnSpc>
            </a:pPr>
            <a:r>
              <a:rPr lang="en-US" altLang="en-US" sz="3200">
                <a:latin typeface="Times New Roman" panose="02020603050405020304" pitchFamily="18" charset="0"/>
                <a:cs typeface="Times New Roman" panose="02020603050405020304" pitchFamily="18" charset="0"/>
              </a:rPr>
              <a:t>The Department Chairs shall assign a Practicum Adviser within fifteen (15) calendar days from receipt of complete initial documents from the Practicum Coordinator. </a:t>
            </a:r>
          </a:p>
          <a:p>
            <a:pPr algn="just">
              <a:lnSpc>
                <a:spcPct val="115000"/>
              </a:lnSpc>
            </a:pPr>
            <a:r>
              <a:rPr lang="en-US" altLang="en-US" sz="3200">
                <a:latin typeface="Times New Roman" panose="02020603050405020304" pitchFamily="18" charset="0"/>
                <a:cs typeface="Times New Roman" panose="02020603050405020304" pitchFamily="18" charset="0"/>
              </a:rPr>
              <a:t>Only practicumers who have submitted the above documents shall be assigned an adviser, and shall be guided and monitored during the practicum assignment. </a:t>
            </a:r>
          </a:p>
          <a:p>
            <a:pPr algn="just">
              <a:lnSpc>
                <a:spcPct val="115000"/>
              </a:lnSpc>
            </a:pPr>
            <a:r>
              <a:rPr lang="en-US" altLang="en-US" sz="3200">
                <a:latin typeface="Times New Roman" panose="02020603050405020304" pitchFamily="18" charset="0"/>
                <a:cs typeface="Times New Roman" panose="02020603050405020304" pitchFamily="18" charset="0"/>
              </a:rPr>
              <a:t>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A78688-000A-4974-9941-CECC1FD35745}"/>
              </a:ext>
            </a:extLst>
          </p:cNvPr>
          <p:cNvSpPr/>
          <p:nvPr/>
        </p:nvSpPr>
        <p:spPr>
          <a:xfrm>
            <a:off x="457200" y="304800"/>
            <a:ext cx="8229600" cy="5365750"/>
          </a:xfrm>
          <a:prstGeom prst="rect">
            <a:avLst/>
          </a:prstGeom>
        </p:spPr>
        <p:txBody>
          <a:bodyPr>
            <a:spAutoFit/>
          </a:bodyPr>
          <a:lstStyle/>
          <a:p>
            <a:pPr indent="-1270" algn="just">
              <a:lnSpc>
                <a:spcPct val="115000"/>
              </a:lnSpc>
              <a:spcBef>
                <a:spcPts val="0"/>
              </a:spcBef>
              <a:spcAft>
                <a:spcPts val="0"/>
              </a:spcAft>
              <a:defRPr/>
            </a:pPr>
            <a:r>
              <a:rPr lang="en-US" dirty="0">
                <a:latin typeface="Times New Roman" panose="02020603050405020304" pitchFamily="18" charset="0"/>
                <a:ea typeface="Times New Roman" panose="02020603050405020304" pitchFamily="18" charset="0"/>
              </a:rPr>
              <a:t> </a:t>
            </a:r>
          </a:p>
          <a:p>
            <a:pPr indent="-1270" algn="just">
              <a:lnSpc>
                <a:spcPct val="115000"/>
              </a:lnSpc>
              <a:spcBef>
                <a:spcPts val="0"/>
              </a:spcBef>
              <a:spcAft>
                <a:spcPts val="0"/>
              </a:spcAft>
              <a:defRPr/>
            </a:pPr>
            <a:endParaRPr lang="en-US" sz="2400" dirty="0">
              <a:latin typeface="Times New Roman" panose="02020603050405020304" pitchFamily="18" charset="0"/>
              <a:ea typeface="Times New Roman" panose="02020603050405020304" pitchFamily="18" charset="0"/>
            </a:endParaRPr>
          </a:p>
          <a:p>
            <a:pPr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The </a:t>
            </a:r>
            <a:r>
              <a:rPr lang="en-US" sz="3200" dirty="0" err="1">
                <a:latin typeface="Times New Roman" panose="02020603050405020304" pitchFamily="18" charset="0"/>
                <a:ea typeface="Times New Roman" panose="02020603050405020304" pitchFamily="18" charset="0"/>
              </a:rPr>
              <a:t>practicumer</a:t>
            </a:r>
            <a:r>
              <a:rPr lang="en-US" sz="3200" dirty="0">
                <a:latin typeface="Times New Roman" panose="02020603050405020304" pitchFamily="18" charset="0"/>
                <a:ea typeface="Times New Roman" panose="02020603050405020304" pitchFamily="18" charset="0"/>
              </a:rPr>
              <a:t> must compile his/her Practicum Portfolio (</a:t>
            </a:r>
            <a:r>
              <a:rPr lang="en-US" sz="3200" i="1" dirty="0" err="1">
                <a:latin typeface="Times New Roman" panose="02020603050405020304" pitchFamily="18" charset="0"/>
                <a:ea typeface="Times New Roman" panose="02020603050405020304" pitchFamily="18" charset="0"/>
              </a:rPr>
              <a:t>Pracfolio</a:t>
            </a:r>
            <a:r>
              <a:rPr lang="en-US" sz="3200" dirty="0">
                <a:latin typeface="Times New Roman" panose="02020603050405020304" pitchFamily="18" charset="0"/>
                <a:ea typeface="Times New Roman" panose="02020603050405020304" pitchFamily="18" charset="0"/>
              </a:rPr>
              <a:t>) that must be submitted to</a:t>
            </a:r>
          </a:p>
          <a:p>
            <a:pPr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the Practicum Adviser on a predetermined date but shall not be later than the official last day</a:t>
            </a:r>
          </a:p>
          <a:p>
            <a:pPr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of classes for the 1st Term for Business Economics, Financial Management and Human Resources Management Departments or 2</a:t>
            </a:r>
            <a:r>
              <a:rPr lang="en-US" sz="3200" baseline="30000" dirty="0">
                <a:latin typeface="Times New Roman" panose="02020603050405020304" pitchFamily="18" charset="0"/>
                <a:ea typeface="Times New Roman" panose="02020603050405020304" pitchFamily="18" charset="0"/>
              </a:rPr>
              <a:t>nd</a:t>
            </a:r>
            <a:r>
              <a:rPr lang="en-US" sz="3200" dirty="0">
                <a:latin typeface="Times New Roman" panose="02020603050405020304" pitchFamily="18" charset="0"/>
                <a:ea typeface="Times New Roman" panose="02020603050405020304" pitchFamily="18" charset="0"/>
              </a:rPr>
              <a:t> Term for Marketing Management.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bject 14">
            <a:extLst>
              <a:ext uri="{FF2B5EF4-FFF2-40B4-BE49-F238E27FC236}">
                <a16:creationId xmlns:a16="http://schemas.microsoft.com/office/drawing/2014/main" id="{10A5601E-021C-41A8-B300-7256364B0AE8}"/>
              </a:ext>
            </a:extLst>
          </p:cNvPr>
          <p:cNvSpPr>
            <a:spLocks noChangeArrowheads="1"/>
          </p:cNvSpPr>
          <p:nvPr/>
        </p:nvSpPr>
        <p:spPr bwMode="auto">
          <a:xfrm>
            <a:off x="4918075" y="127000"/>
            <a:ext cx="882650" cy="12223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5363" name="object 15">
            <a:extLst>
              <a:ext uri="{FF2B5EF4-FFF2-40B4-BE49-F238E27FC236}">
                <a16:creationId xmlns:a16="http://schemas.microsoft.com/office/drawing/2014/main" id="{0BF665DB-1E0C-40DC-ACCA-875A8C7CF803}"/>
              </a:ext>
            </a:extLst>
          </p:cNvPr>
          <p:cNvSpPr>
            <a:spLocks noGrp="1"/>
          </p:cNvSpPr>
          <p:nvPr>
            <p:ph type="title"/>
          </p:nvPr>
        </p:nvSpPr>
        <p:spPr>
          <a:xfrm>
            <a:off x="1163638" y="384175"/>
            <a:ext cx="7629525" cy="661988"/>
          </a:xfrm>
        </p:spPr>
        <p:txBody>
          <a:bodyPr lIns="0" tIns="0" rIns="0" bIns="0">
            <a:spAutoFit/>
          </a:bodyPr>
          <a:lstStyle/>
          <a:p>
            <a:pPr marL="12700" eaLnBrk="1" hangingPunct="1">
              <a:tabLst>
                <a:tab pos="7616825" algn="l"/>
              </a:tabLst>
            </a:pPr>
            <a:r>
              <a:rPr lang="en-US" altLang="en-US" u="sng">
                <a:latin typeface="Times New Roman" panose="02020603050405020304" pitchFamily="18" charset="0"/>
                <a:cs typeface="Times New Roman" panose="02020603050405020304" pitchFamily="18" charset="0"/>
              </a:rPr>
              <a:t>Obectives of practicum?</a:t>
            </a:r>
            <a:r>
              <a:rPr lang="en-US" altLang="en-US" sz="4300" u="sng"/>
              <a:t>	</a:t>
            </a:r>
          </a:p>
        </p:txBody>
      </p:sp>
      <p:sp>
        <p:nvSpPr>
          <p:cNvPr id="15364" name="object 16">
            <a:extLst>
              <a:ext uri="{FF2B5EF4-FFF2-40B4-BE49-F238E27FC236}">
                <a16:creationId xmlns:a16="http://schemas.microsoft.com/office/drawing/2014/main" id="{05E4D474-9D29-4088-94BA-27F61A8E3ED9}"/>
              </a:ext>
            </a:extLst>
          </p:cNvPr>
          <p:cNvSpPr txBox="1">
            <a:spLocks noChangeArrowheads="1"/>
          </p:cNvSpPr>
          <p:nvPr/>
        </p:nvSpPr>
        <p:spPr bwMode="auto">
          <a:xfrm>
            <a:off x="1306513" y="1328738"/>
            <a:ext cx="6757987" cy="437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293688" algn="l"/>
              </a:tabLst>
              <a:defRPr>
                <a:solidFill>
                  <a:schemeClr val="tx1"/>
                </a:solidFill>
                <a:latin typeface="Tahoma" panose="020B0604030504040204" pitchFamily="34" charset="0"/>
                <a:cs typeface="Arial" panose="020B0604020202020204" pitchFamily="34" charset="0"/>
              </a:defRPr>
            </a:lvl1pPr>
            <a:lvl2pPr marL="742950" indent="-285750">
              <a:tabLst>
                <a:tab pos="293688" algn="l"/>
              </a:tabLst>
              <a:defRPr>
                <a:solidFill>
                  <a:schemeClr val="tx1"/>
                </a:solidFill>
                <a:latin typeface="Tahoma" panose="020B0604030504040204" pitchFamily="34" charset="0"/>
                <a:cs typeface="Arial" panose="020B0604020202020204" pitchFamily="34" charset="0"/>
              </a:defRPr>
            </a:lvl2pPr>
            <a:lvl3pPr marL="1143000" indent="-228600">
              <a:tabLst>
                <a:tab pos="293688" algn="l"/>
              </a:tabLst>
              <a:defRPr>
                <a:solidFill>
                  <a:schemeClr val="tx1"/>
                </a:solidFill>
                <a:latin typeface="Tahoma" panose="020B0604030504040204" pitchFamily="34" charset="0"/>
                <a:cs typeface="Arial" panose="020B0604020202020204" pitchFamily="34" charset="0"/>
              </a:defRPr>
            </a:lvl3pPr>
            <a:lvl4pPr marL="1600200" indent="-228600">
              <a:tabLst>
                <a:tab pos="293688" algn="l"/>
              </a:tabLst>
              <a:defRPr>
                <a:solidFill>
                  <a:schemeClr val="tx1"/>
                </a:solidFill>
                <a:latin typeface="Tahoma" panose="020B0604030504040204" pitchFamily="34" charset="0"/>
                <a:cs typeface="Arial" panose="020B0604020202020204" pitchFamily="34" charset="0"/>
              </a:defRPr>
            </a:lvl4pPr>
            <a:lvl5pPr marL="2057400" indent="-228600">
              <a:tabLst>
                <a:tab pos="293688"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9pPr>
          </a:lstStyle>
          <a:p>
            <a:pPr>
              <a:buClr>
                <a:srgbClr val="3891A7"/>
              </a:buClr>
              <a:buSzPct val="79000"/>
            </a:pPr>
            <a:r>
              <a:rPr lang="en-US" altLang="en-US" sz="3200" b="1">
                <a:latin typeface="Times New Roman" panose="02020603050405020304" pitchFamily="18" charset="0"/>
                <a:cs typeface="Times New Roman" panose="02020603050405020304" pitchFamily="18" charset="0"/>
              </a:rPr>
              <a:t>For Students:</a:t>
            </a:r>
          </a:p>
          <a:p>
            <a:pPr>
              <a:buClr>
                <a:srgbClr val="3891A7"/>
              </a:buClr>
              <a:buSzPct val="79000"/>
            </a:pPr>
            <a:endParaRPr lang="en-US" altLang="en-US" sz="3200">
              <a:latin typeface="Times New Roman" panose="02020603050405020304" pitchFamily="18" charset="0"/>
              <a:cs typeface="Times New Roman" panose="02020603050405020304" pitchFamily="18" charset="0"/>
            </a:endParaRPr>
          </a:p>
          <a:p>
            <a:pPr>
              <a:buClr>
                <a:srgbClr val="3891A7"/>
              </a:buClr>
              <a:buSzPct val="79000"/>
            </a:pPr>
            <a:r>
              <a:rPr lang="en-US" altLang="en-US" sz="3200">
                <a:latin typeface="Times New Roman" panose="02020603050405020304" pitchFamily="18" charset="0"/>
                <a:cs typeface="Times New Roman" panose="02020603050405020304" pitchFamily="18" charset="0"/>
              </a:rPr>
              <a:t>Develop the life skills of the students, including those relevant to the values of professionalism and work appreciation. </a:t>
            </a:r>
          </a:p>
          <a:p>
            <a:pPr>
              <a:buClr>
                <a:srgbClr val="3891A7"/>
              </a:buClr>
              <a:buSzPct val="79000"/>
            </a:pPr>
            <a:endParaRPr lang="en-US" altLang="en-US" sz="3200">
              <a:latin typeface="Times New Roman" panose="02020603050405020304" pitchFamily="18" charset="0"/>
              <a:cs typeface="Times New Roman" panose="02020603050405020304" pitchFamily="18" charset="0"/>
            </a:endParaRPr>
          </a:p>
          <a:p>
            <a:pPr>
              <a:buClr>
                <a:srgbClr val="3891A7"/>
              </a:buClr>
              <a:buSzPct val="79000"/>
            </a:pPr>
            <a:endParaRPr lang="en-US" altLang="en-US" sz="3200">
              <a:latin typeface="Times New Roman" panose="02020603050405020304" pitchFamily="18" charset="0"/>
              <a:cs typeface="Times New Roman" panose="02020603050405020304" pitchFamily="18" charset="0"/>
            </a:endParaRPr>
          </a:p>
          <a:p>
            <a:pPr>
              <a:buClr>
                <a:srgbClr val="3891A7"/>
              </a:buClr>
              <a:buSzPct val="79000"/>
            </a:pPr>
            <a:r>
              <a:rPr lang="en-US" altLang="en-US" sz="3200">
                <a:latin typeface="Times New Roman" panose="02020603050405020304" pitchFamily="18" charset="0"/>
                <a:cs typeface="Times New Roman" panose="02020603050405020304" pitchFamily="18" charset="0"/>
              </a:rPr>
              <a:t>DEVELOP </a:t>
            </a:r>
          </a:p>
          <a:p>
            <a:pPr>
              <a:buClr>
                <a:srgbClr val="3891A7"/>
              </a:buClr>
              <a:buSzPct val="79000"/>
            </a:pPr>
            <a:endParaRPr lang="en-US" altLang="en-US" sz="2800">
              <a:latin typeface="Times New Roman" panose="02020603050405020304" pitchFamily="18" charset="0"/>
              <a:cs typeface="Times New Roman" panose="02020603050405020304" pitchFamily="18"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
            <a:extLst>
              <a:ext uri="{FF2B5EF4-FFF2-40B4-BE49-F238E27FC236}">
                <a16:creationId xmlns:a16="http://schemas.microsoft.com/office/drawing/2014/main" id="{90DE723C-038D-43D3-B57F-07447643A2F5}"/>
              </a:ext>
            </a:extLst>
          </p:cNvPr>
          <p:cNvSpPr>
            <a:spLocks noChangeArrowheads="1"/>
          </p:cNvSpPr>
          <p:nvPr/>
        </p:nvSpPr>
        <p:spPr bwMode="auto">
          <a:xfrm>
            <a:off x="457200" y="304800"/>
            <a:ext cx="8229600" cy="639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lnSpc>
                <a:spcPct val="115000"/>
              </a:lnSpc>
            </a:pPr>
            <a:r>
              <a:rPr lang="en-US" altLang="en-US">
                <a:latin typeface="Times New Roman" panose="02020603050405020304" pitchFamily="18" charset="0"/>
                <a:cs typeface="Times New Roman" panose="02020603050405020304" pitchFamily="18" charset="0"/>
              </a:rPr>
              <a:t> </a:t>
            </a:r>
          </a:p>
          <a:p>
            <a:pPr algn="just">
              <a:lnSpc>
                <a:spcPct val="115000"/>
              </a:lnSpc>
            </a:pPr>
            <a:r>
              <a:rPr lang="en-US" altLang="en-US">
                <a:latin typeface="Times New Roman" panose="02020603050405020304" pitchFamily="18" charset="0"/>
                <a:cs typeface="Times New Roman" panose="02020603050405020304" pitchFamily="18" charset="0"/>
              </a:rPr>
              <a:t> </a:t>
            </a:r>
          </a:p>
          <a:p>
            <a:pPr algn="just">
              <a:lnSpc>
                <a:spcPct val="115000"/>
              </a:lnSpc>
            </a:pPr>
            <a:r>
              <a:rPr lang="en-US" altLang="en-US" sz="3200">
                <a:latin typeface="Times New Roman" panose="02020603050405020304" pitchFamily="18" charset="0"/>
                <a:cs typeface="Times New Roman" panose="02020603050405020304" pitchFamily="18" charset="0"/>
              </a:rPr>
              <a:t>The </a:t>
            </a:r>
            <a:r>
              <a:rPr lang="en-US" altLang="en-US" sz="3200" i="1">
                <a:latin typeface="Times New Roman" panose="02020603050405020304" pitchFamily="18" charset="0"/>
                <a:cs typeface="Times New Roman" panose="02020603050405020304" pitchFamily="18" charset="0"/>
              </a:rPr>
              <a:t>Pracfolio</a:t>
            </a:r>
            <a:r>
              <a:rPr lang="en-US" altLang="en-US" sz="3200">
                <a:latin typeface="Times New Roman" panose="02020603050405020304" pitchFamily="18" charset="0"/>
                <a:cs typeface="Times New Roman" panose="02020603050405020304" pitchFamily="18" charset="0"/>
              </a:rPr>
              <a:t> shall be submitted to the Practicum Adviser on a pre- determined date based on the official start of the Practicum engagement with the HTE. It shall contain the following :</a:t>
            </a:r>
          </a:p>
          <a:p>
            <a:pPr algn="just">
              <a:lnSpc>
                <a:spcPct val="115000"/>
              </a:lnSpc>
            </a:pPr>
            <a:r>
              <a:rPr lang="en-US" altLang="en-US" sz="3200">
                <a:latin typeface="Times New Roman" panose="02020603050405020304" pitchFamily="18" charset="0"/>
                <a:cs typeface="Times New Roman" panose="02020603050405020304" pitchFamily="18" charset="0"/>
              </a:rPr>
              <a:t>   a.  Cover Page with Student Name, Practicum 	Coordinator 	Name and the Practicum  	Adviser Name</a:t>
            </a:r>
          </a:p>
          <a:p>
            <a:pPr algn="just">
              <a:lnSpc>
                <a:spcPct val="115000"/>
              </a:lnSpc>
            </a:pPr>
            <a:r>
              <a:rPr lang="en-US" altLang="en-US" sz="3200">
                <a:latin typeface="Times New Roman" panose="02020603050405020304" pitchFamily="18" charset="0"/>
                <a:cs typeface="Times New Roman" panose="02020603050405020304" pitchFamily="18" charset="0"/>
              </a:rPr>
              <a:t>   b. A Short Description of the Practicum 	Company</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
            <a:extLst>
              <a:ext uri="{FF2B5EF4-FFF2-40B4-BE49-F238E27FC236}">
                <a16:creationId xmlns:a16="http://schemas.microsoft.com/office/drawing/2014/main" id="{7E6D2C9D-7597-4044-A906-17D1D38BED19}"/>
              </a:ext>
            </a:extLst>
          </p:cNvPr>
          <p:cNvSpPr>
            <a:spLocks noChangeArrowheads="1"/>
          </p:cNvSpPr>
          <p:nvPr/>
        </p:nvSpPr>
        <p:spPr bwMode="auto">
          <a:xfrm>
            <a:off x="457200" y="304800"/>
            <a:ext cx="8229600" cy="398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lnSpc>
                <a:spcPct val="115000"/>
              </a:lnSpc>
            </a:pPr>
            <a:r>
              <a:rPr lang="en-US" altLang="en-US">
                <a:latin typeface="Times New Roman" panose="02020603050405020304" pitchFamily="18" charset="0"/>
                <a:cs typeface="Times New Roman" panose="02020603050405020304" pitchFamily="18" charset="0"/>
              </a:rPr>
              <a:t> </a:t>
            </a:r>
          </a:p>
          <a:p>
            <a:pPr algn="just">
              <a:lnSpc>
                <a:spcPct val="115000"/>
              </a:lnSpc>
            </a:pPr>
            <a:r>
              <a:rPr lang="en-US" altLang="en-US">
                <a:latin typeface="Times New Roman" panose="02020603050405020304" pitchFamily="18" charset="0"/>
                <a:cs typeface="Times New Roman" panose="02020603050405020304" pitchFamily="18" charset="0"/>
              </a:rPr>
              <a:t> </a:t>
            </a:r>
          </a:p>
          <a:p>
            <a:pPr algn="just">
              <a:lnSpc>
                <a:spcPct val="115000"/>
              </a:lnSpc>
            </a:pPr>
            <a:r>
              <a:rPr lang="en-US" altLang="en-US" sz="3200">
                <a:latin typeface="Times New Roman" panose="02020603050405020304" pitchFamily="18" charset="0"/>
                <a:cs typeface="Times New Roman" panose="02020603050405020304" pitchFamily="18" charset="0"/>
              </a:rPr>
              <a:t>   c.      Student’s Curriculum Vitae with Picture</a:t>
            </a:r>
          </a:p>
          <a:p>
            <a:pPr algn="just">
              <a:lnSpc>
                <a:spcPct val="115000"/>
              </a:lnSpc>
            </a:pPr>
            <a:r>
              <a:rPr lang="en-US" altLang="en-US" sz="3200">
                <a:latin typeface="Times New Roman" panose="02020603050405020304" pitchFamily="18" charset="0"/>
                <a:cs typeface="Times New Roman" panose="02020603050405020304" pitchFamily="18" charset="0"/>
              </a:rPr>
              <a:t>   d.      Modular output-based reports</a:t>
            </a:r>
          </a:p>
          <a:p>
            <a:pPr algn="just">
              <a:lnSpc>
                <a:spcPct val="115000"/>
              </a:lnSpc>
            </a:pPr>
            <a:r>
              <a:rPr lang="en-US" altLang="en-US" sz="3200">
                <a:latin typeface="Times New Roman" panose="02020603050405020304" pitchFamily="18" charset="0"/>
                <a:cs typeface="Times New Roman" panose="02020603050405020304" pitchFamily="18" charset="0"/>
              </a:rPr>
              <a:t>   e.      Practicum Summary</a:t>
            </a:r>
          </a:p>
          <a:p>
            <a:pPr algn="just">
              <a:lnSpc>
                <a:spcPct val="115000"/>
              </a:lnSpc>
            </a:pPr>
            <a:r>
              <a:rPr lang="en-US" altLang="en-US" sz="3200">
                <a:latin typeface="Times New Roman" panose="02020603050405020304" pitchFamily="18" charset="0"/>
                <a:cs typeface="Times New Roman" panose="02020603050405020304" pitchFamily="18" charset="0"/>
              </a:rPr>
              <a:t>   f.	   Documentation (incl. certificate of 			completion)</a:t>
            </a:r>
          </a:p>
          <a:p>
            <a:pPr algn="just">
              <a:lnSpc>
                <a:spcPct val="115000"/>
              </a:lnSpc>
            </a:pPr>
            <a:r>
              <a:rPr lang="en-US" altLang="en-US" sz="2400">
                <a:latin typeface="Times New Roman" panose="02020603050405020304" pitchFamily="18" charset="0"/>
                <a:cs typeface="Times New Roman" panose="02020603050405020304" pitchFamily="18" charset="0"/>
              </a:rPr>
              <a:t>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173D9F-D979-4D54-BD37-B9CABD6E1B5C}"/>
              </a:ext>
            </a:extLst>
          </p:cNvPr>
          <p:cNvSpPr/>
          <p:nvPr/>
        </p:nvSpPr>
        <p:spPr>
          <a:xfrm>
            <a:off x="381000" y="228600"/>
            <a:ext cx="8382000" cy="6000750"/>
          </a:xfrm>
          <a:prstGeom prst="rect">
            <a:avLst/>
          </a:prstGeom>
        </p:spPr>
        <p:txBody>
          <a:bodyPr>
            <a:spAutoFit/>
          </a:bodyPr>
          <a:lstStyle/>
          <a:p>
            <a:pPr indent="-1270" algn="just">
              <a:lnSpc>
                <a:spcPct val="115000"/>
              </a:lnSpc>
              <a:spcBef>
                <a:spcPts val="0"/>
              </a:spcBef>
              <a:spcAft>
                <a:spcPts val="0"/>
              </a:spcAft>
              <a:defRPr/>
            </a:pPr>
            <a:r>
              <a:rPr lang="en-US"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b="1" dirty="0">
                <a:latin typeface="Times New Roman" panose="02020603050405020304" pitchFamily="18" charset="0"/>
                <a:ea typeface="Times New Roman" panose="02020603050405020304" pitchFamily="18" charset="0"/>
              </a:rPr>
              <a:t>Application </a:t>
            </a:r>
            <a:endParaRPr lang="en-US" sz="3200" dirty="0">
              <a:latin typeface="Times New Roman" panose="02020603050405020304" pitchFamily="18" charset="0"/>
              <a:ea typeface="Times New Roman" panose="02020603050405020304" pitchFamily="18" charset="0"/>
            </a:endParaRP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The student selects the company for his/her practicum. </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The Practicum Engagement </a:t>
            </a:r>
            <a:r>
              <a:rPr lang="en-US" sz="3200" dirty="0" err="1">
                <a:latin typeface="Times New Roman" panose="02020603050405020304" pitchFamily="18" charset="0"/>
                <a:ea typeface="Times New Roman" panose="02020603050405020304" pitchFamily="18" charset="0"/>
              </a:rPr>
              <a:t>Conforme</a:t>
            </a:r>
            <a:r>
              <a:rPr lang="en-US" sz="3200" dirty="0">
                <a:latin typeface="Times New Roman" panose="02020603050405020304" pitchFamily="18" charset="0"/>
                <a:ea typeface="Times New Roman" panose="02020603050405020304" pitchFamily="18" charset="0"/>
              </a:rPr>
              <a:t> that will be used in applying for practicum is available in template form, downloadable from the CCBA website on OJT Documents.  </a:t>
            </a:r>
          </a:p>
          <a:p>
            <a:pPr indent="-1270">
              <a:spcBef>
                <a:spcPts val="0"/>
              </a:spcBef>
              <a:spcAft>
                <a:spcPts val="0"/>
              </a:spcAft>
              <a:defRPr/>
            </a:pPr>
            <a:r>
              <a:rPr lang="en-US" sz="3200" dirty="0">
                <a:latin typeface="Times New Roman" panose="02020603050405020304" pitchFamily="18" charset="0"/>
                <a:ea typeface="Times New Roman" panose="02020603050405020304" pitchFamily="18" charset="0"/>
              </a:rPr>
              <a:t>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414AED-65EB-418C-A33B-92EE68EDFBAA}"/>
              </a:ext>
            </a:extLst>
          </p:cNvPr>
          <p:cNvSpPr/>
          <p:nvPr/>
        </p:nvSpPr>
        <p:spPr>
          <a:xfrm>
            <a:off x="381000" y="228600"/>
            <a:ext cx="8382000" cy="6000750"/>
          </a:xfrm>
          <a:prstGeom prst="rect">
            <a:avLst/>
          </a:prstGeom>
        </p:spPr>
        <p:txBody>
          <a:bodyPr>
            <a:spAutoFit/>
          </a:bodyPr>
          <a:lstStyle/>
          <a:p>
            <a:pPr indent="-1270" algn="just">
              <a:lnSpc>
                <a:spcPct val="115000"/>
              </a:lnSpc>
              <a:spcBef>
                <a:spcPts val="0"/>
              </a:spcBef>
              <a:spcAft>
                <a:spcPts val="0"/>
              </a:spcAft>
              <a:defRPr/>
            </a:pPr>
            <a:r>
              <a:rPr lang="en-US"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b="1" dirty="0">
                <a:latin typeface="Times New Roman" panose="02020603050405020304" pitchFamily="18" charset="0"/>
                <a:ea typeface="Times New Roman" panose="02020603050405020304" pitchFamily="18" charset="0"/>
              </a:rPr>
              <a:t>Application </a:t>
            </a:r>
            <a:endParaRPr lang="en-US" sz="3200" dirty="0">
              <a:latin typeface="Times New Roman" panose="02020603050405020304" pitchFamily="18" charset="0"/>
              <a:ea typeface="Times New Roman" panose="02020603050405020304" pitchFamily="18" charset="0"/>
            </a:endParaRP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The short description of the company, its line of business, its incorporators/owners, date of organization/establishment  that will be signed by the student and by one of the parents/guardian (with photo copied valid ID) is likewise available in template form and downloadable from the same source.</a:t>
            </a:r>
          </a:p>
          <a:p>
            <a:pPr indent="-1270">
              <a:spcBef>
                <a:spcPts val="0"/>
              </a:spcBef>
              <a:spcAft>
                <a:spcPts val="0"/>
              </a:spcAft>
              <a:defRPr/>
            </a:pPr>
            <a:r>
              <a:rPr lang="en-US" sz="3200" dirty="0">
                <a:latin typeface="Times New Roman" panose="02020603050405020304" pitchFamily="18" charset="0"/>
                <a:ea typeface="Times New Roman" panose="02020603050405020304" pitchFamily="18" charset="0"/>
              </a:rPr>
              <a:t>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DBDD45-B800-45B7-9ED9-1E0FCF4A7F24}"/>
              </a:ext>
            </a:extLst>
          </p:cNvPr>
          <p:cNvSpPr/>
          <p:nvPr/>
        </p:nvSpPr>
        <p:spPr>
          <a:xfrm>
            <a:off x="381000" y="228600"/>
            <a:ext cx="8382000" cy="5310188"/>
          </a:xfrm>
          <a:prstGeom prst="rect">
            <a:avLst/>
          </a:prstGeom>
        </p:spPr>
        <p:txBody>
          <a:bodyPr>
            <a:spAutoFit/>
          </a:bodyPr>
          <a:lstStyle/>
          <a:p>
            <a:pPr indent="-1270" algn="just">
              <a:lnSpc>
                <a:spcPct val="115000"/>
              </a:lnSpc>
              <a:spcBef>
                <a:spcPts val="0"/>
              </a:spcBef>
              <a:spcAft>
                <a:spcPts val="0"/>
              </a:spcAft>
              <a:defRPr/>
            </a:pPr>
            <a:r>
              <a:rPr lang="en-US" dirty="0">
                <a:latin typeface="Times New Roman" panose="02020603050405020304" pitchFamily="18" charset="0"/>
                <a:ea typeface="Times New Roman" panose="02020603050405020304" pitchFamily="18" charset="0"/>
              </a:rPr>
              <a:t> </a:t>
            </a:r>
          </a:p>
          <a:p>
            <a:pPr indent="-1270">
              <a:spcBef>
                <a:spcPts val="0"/>
              </a:spcBef>
              <a:spcAft>
                <a:spcPts val="0"/>
              </a:spcAft>
              <a:defRPr/>
            </a:pPr>
            <a:r>
              <a:rPr lang="en-US" sz="2400"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The student submits the filled-up templates to the Practicum Coordinator for his electronic signature. </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If a separate application form is required by the company, the form should be accomplished for the purpose.</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endParaRPr lang="en-US" sz="32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FB74E4-F9DC-487F-8456-A7CE4285702F}"/>
              </a:ext>
            </a:extLst>
          </p:cNvPr>
          <p:cNvSpPr/>
          <p:nvPr/>
        </p:nvSpPr>
        <p:spPr>
          <a:xfrm>
            <a:off x="381000" y="228600"/>
            <a:ext cx="8382000" cy="6073775"/>
          </a:xfrm>
          <a:prstGeom prst="rect">
            <a:avLst/>
          </a:prstGeom>
        </p:spPr>
        <p:txBody>
          <a:bodyPr>
            <a:spAutoFit/>
          </a:bodyPr>
          <a:lstStyle/>
          <a:p>
            <a:pPr indent="-1270" algn="just">
              <a:lnSpc>
                <a:spcPct val="115000"/>
              </a:lnSpc>
              <a:spcBef>
                <a:spcPts val="0"/>
              </a:spcBef>
              <a:spcAft>
                <a:spcPts val="0"/>
              </a:spcAft>
              <a:defRPr/>
            </a:pPr>
            <a:r>
              <a:rPr lang="en-US"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The student must be enrolled in the 6-unit Practicum course before he/she commences the practicum assignment.</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All requirements must be submitted to the Practicum Coordinator.</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Only students who submitted complete initial documents shall be assigned a Practicum Adviser.</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692DF7-BE8A-4CDF-BAFF-E6E497807A17}"/>
              </a:ext>
            </a:extLst>
          </p:cNvPr>
          <p:cNvSpPr/>
          <p:nvPr/>
        </p:nvSpPr>
        <p:spPr>
          <a:xfrm>
            <a:off x="381000" y="228600"/>
            <a:ext cx="8382000" cy="4375150"/>
          </a:xfrm>
          <a:prstGeom prst="rect">
            <a:avLst/>
          </a:prstGeom>
        </p:spPr>
        <p:txBody>
          <a:bodyPr>
            <a:spAutoFit/>
          </a:bodyPr>
          <a:lstStyle/>
          <a:p>
            <a:pPr indent="-1270" algn="just">
              <a:lnSpc>
                <a:spcPct val="115000"/>
              </a:lnSpc>
              <a:spcBef>
                <a:spcPts val="0"/>
              </a:spcBef>
              <a:spcAft>
                <a:spcPts val="0"/>
              </a:spcAft>
              <a:defRPr/>
            </a:pPr>
            <a:r>
              <a:rPr lang="en-US" dirty="0">
                <a:latin typeface="Times New Roman" panose="02020603050405020304" pitchFamily="18" charset="0"/>
                <a:ea typeface="Times New Roman" panose="02020603050405020304" pitchFamily="18" charset="0"/>
              </a:rPr>
              <a:t> </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b="1" dirty="0">
                <a:latin typeface="Times New Roman" panose="02020603050405020304" pitchFamily="18" charset="0"/>
                <a:ea typeface="Times New Roman" panose="02020603050405020304" pitchFamily="18" charset="0"/>
              </a:rPr>
              <a:t>Compliance</a:t>
            </a:r>
            <a:endParaRPr lang="en-US" sz="3200" dirty="0">
              <a:latin typeface="Times New Roman" panose="02020603050405020304" pitchFamily="18" charset="0"/>
              <a:ea typeface="Times New Roman" panose="02020603050405020304" pitchFamily="18" charset="0"/>
            </a:endParaRP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tabLst>
                <a:tab pos="228600" algn="l"/>
              </a:tabLst>
              <a:defRPr/>
            </a:pPr>
            <a:r>
              <a:rPr lang="en-US" sz="3200" dirty="0">
                <a:latin typeface="Times New Roman" panose="02020603050405020304" pitchFamily="18" charset="0"/>
                <a:ea typeface="Times New Roman" panose="02020603050405020304" pitchFamily="18" charset="0"/>
              </a:rPr>
              <a:t>Completion of the modular output-based report with satisfactory rating from the immediate on-site supervisor and faculty adviser. </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
            <a:extLst>
              <a:ext uri="{FF2B5EF4-FFF2-40B4-BE49-F238E27FC236}">
                <a16:creationId xmlns:a16="http://schemas.microsoft.com/office/drawing/2014/main" id="{5140A2D5-7921-477C-958C-0B83804F6077}"/>
              </a:ext>
            </a:extLst>
          </p:cNvPr>
          <p:cNvSpPr>
            <a:spLocks noChangeArrowheads="1"/>
          </p:cNvSpPr>
          <p:nvPr/>
        </p:nvSpPr>
        <p:spPr bwMode="auto">
          <a:xfrm>
            <a:off x="381000" y="228600"/>
            <a:ext cx="8382000" cy="664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lnSpc>
                <a:spcPct val="115000"/>
              </a:lnSpc>
            </a:pPr>
            <a:r>
              <a:rPr lang="en-US" altLang="en-US">
                <a:latin typeface="Times New Roman" panose="02020603050405020304" pitchFamily="18" charset="0"/>
                <a:cs typeface="Times New Roman" panose="02020603050405020304" pitchFamily="18" charset="0"/>
              </a:rPr>
              <a:t> </a:t>
            </a:r>
          </a:p>
          <a:p>
            <a:pPr algn="just">
              <a:lnSpc>
                <a:spcPct val="115000"/>
              </a:lnSpc>
            </a:pPr>
            <a:r>
              <a:rPr lang="en-US" altLang="en-US" sz="3200">
                <a:latin typeface="Times New Roman" panose="02020603050405020304" pitchFamily="18" charset="0"/>
                <a:cs typeface="Times New Roman" panose="02020603050405020304" pitchFamily="18" charset="0"/>
              </a:rPr>
              <a:t>Submission and presentation to the Practicum Adviser or his/her designated representative the </a:t>
            </a:r>
            <a:r>
              <a:rPr lang="en-US" altLang="en-US" sz="3200" i="1">
                <a:latin typeface="Times New Roman" panose="02020603050405020304" pitchFamily="18" charset="0"/>
                <a:cs typeface="Times New Roman" panose="02020603050405020304" pitchFamily="18" charset="0"/>
              </a:rPr>
              <a:t>Pracfolio,</a:t>
            </a:r>
            <a:r>
              <a:rPr lang="en-US" altLang="en-US" sz="3200">
                <a:latin typeface="Times New Roman" panose="02020603050405020304" pitchFamily="18" charset="0"/>
                <a:cs typeface="Times New Roman" panose="02020603050405020304" pitchFamily="18" charset="0"/>
              </a:rPr>
              <a:t> within fifteen (15) calendar days from the last day of Practicum Assignment, and shall contain the following :</a:t>
            </a:r>
          </a:p>
          <a:p>
            <a:pPr algn="just">
              <a:lnSpc>
                <a:spcPct val="115000"/>
              </a:lnSpc>
            </a:pPr>
            <a:r>
              <a:rPr lang="en-US" altLang="en-US" sz="3200">
                <a:latin typeface="Times New Roman" panose="02020603050405020304" pitchFamily="18" charset="0"/>
                <a:cs typeface="Times New Roman" panose="02020603050405020304" pitchFamily="18" charset="0"/>
              </a:rPr>
              <a:t>   a.  Cover Page with Student Name, Practicum 	Coordinator Name    	and the Practicum  	Adviser Name</a:t>
            </a:r>
          </a:p>
          <a:p>
            <a:pPr algn="just">
              <a:lnSpc>
                <a:spcPct val="115000"/>
              </a:lnSpc>
            </a:pPr>
            <a:r>
              <a:rPr lang="en-US" altLang="en-US" sz="3200">
                <a:latin typeface="Times New Roman" panose="02020603050405020304" pitchFamily="18" charset="0"/>
                <a:cs typeface="Times New Roman" panose="02020603050405020304" pitchFamily="18" charset="0"/>
              </a:rPr>
              <a:t>   b. A Short Description of the Practicum 	Company</a:t>
            </a:r>
          </a:p>
          <a:p>
            <a:pPr algn="just">
              <a:lnSpc>
                <a:spcPct val="115000"/>
              </a:lnSpc>
            </a:pPr>
            <a:r>
              <a:rPr lang="en-US" altLang="en-US" sz="3200">
                <a:latin typeface="Times New Roman" panose="02020603050405020304" pitchFamily="18" charset="0"/>
                <a:cs typeface="Times New Roman" panose="02020603050405020304" pitchFamily="18" charset="0"/>
              </a:rPr>
              <a:t>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
            <a:extLst>
              <a:ext uri="{FF2B5EF4-FFF2-40B4-BE49-F238E27FC236}">
                <a16:creationId xmlns:a16="http://schemas.microsoft.com/office/drawing/2014/main" id="{11E384A2-9783-4873-BDA2-0ADE140C804D}"/>
              </a:ext>
            </a:extLst>
          </p:cNvPr>
          <p:cNvSpPr>
            <a:spLocks noChangeArrowheads="1"/>
          </p:cNvSpPr>
          <p:nvPr/>
        </p:nvSpPr>
        <p:spPr bwMode="auto">
          <a:xfrm>
            <a:off x="381000" y="228600"/>
            <a:ext cx="8382000" cy="380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lnSpc>
                <a:spcPct val="115000"/>
              </a:lnSpc>
            </a:pPr>
            <a:r>
              <a:rPr lang="en-US" altLang="en-US">
                <a:latin typeface="Times New Roman" panose="02020603050405020304" pitchFamily="18" charset="0"/>
                <a:cs typeface="Times New Roman" panose="02020603050405020304" pitchFamily="18" charset="0"/>
              </a:rPr>
              <a:t> </a:t>
            </a:r>
          </a:p>
          <a:p>
            <a:pPr algn="just">
              <a:lnSpc>
                <a:spcPct val="115000"/>
              </a:lnSpc>
            </a:pPr>
            <a:r>
              <a:rPr lang="en-US" altLang="en-US" sz="3200">
                <a:latin typeface="Times New Roman" panose="02020603050405020304" pitchFamily="18" charset="0"/>
                <a:cs typeface="Times New Roman" panose="02020603050405020304" pitchFamily="18" charset="0"/>
              </a:rPr>
              <a:t>   c.  Student’s Curriculum Vitae with Picture</a:t>
            </a:r>
          </a:p>
          <a:p>
            <a:pPr algn="just">
              <a:lnSpc>
                <a:spcPct val="115000"/>
              </a:lnSpc>
            </a:pPr>
            <a:r>
              <a:rPr lang="en-US" altLang="en-US" sz="3200">
                <a:latin typeface="Times New Roman" panose="02020603050405020304" pitchFamily="18" charset="0"/>
                <a:cs typeface="Times New Roman" panose="02020603050405020304" pitchFamily="18" charset="0"/>
              </a:rPr>
              <a:t>   d.  Modular Output-Based Reports</a:t>
            </a:r>
          </a:p>
          <a:p>
            <a:pPr algn="just">
              <a:lnSpc>
                <a:spcPct val="115000"/>
              </a:lnSpc>
            </a:pPr>
            <a:r>
              <a:rPr lang="en-US" altLang="en-US" sz="3200">
                <a:latin typeface="Times New Roman" panose="02020603050405020304" pitchFamily="18" charset="0"/>
                <a:cs typeface="Times New Roman" panose="02020603050405020304" pitchFamily="18" charset="0"/>
              </a:rPr>
              <a:t>   e.  Practicum Summary</a:t>
            </a:r>
          </a:p>
          <a:p>
            <a:pPr algn="just">
              <a:lnSpc>
                <a:spcPct val="115000"/>
              </a:lnSpc>
            </a:pPr>
            <a:r>
              <a:rPr lang="en-US" altLang="en-US" sz="3200">
                <a:latin typeface="Times New Roman" panose="02020603050405020304" pitchFamily="18" charset="0"/>
                <a:cs typeface="Times New Roman" panose="02020603050405020304" pitchFamily="18" charset="0"/>
              </a:rPr>
              <a:t>   f.   Documentation (incl. certificate of 	  		completion)</a:t>
            </a:r>
          </a:p>
          <a:p>
            <a:pPr algn="just">
              <a:lnSpc>
                <a:spcPct val="115000"/>
              </a:lnSpc>
            </a:pPr>
            <a:r>
              <a:rPr lang="en-US" altLang="en-US" sz="3200">
                <a:latin typeface="Times New Roman" panose="02020603050405020304" pitchFamily="18" charset="0"/>
                <a:cs typeface="Times New Roman" panose="02020603050405020304" pitchFamily="18" charset="0"/>
              </a:rPr>
              <a:t>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
            <a:extLst>
              <a:ext uri="{FF2B5EF4-FFF2-40B4-BE49-F238E27FC236}">
                <a16:creationId xmlns:a16="http://schemas.microsoft.com/office/drawing/2014/main" id="{2618D767-4658-4D73-AC7C-7D22FFD5ACDC}"/>
              </a:ext>
            </a:extLst>
          </p:cNvPr>
          <p:cNvSpPr>
            <a:spLocks noChangeArrowheads="1"/>
          </p:cNvSpPr>
          <p:nvPr/>
        </p:nvSpPr>
        <p:spPr bwMode="auto">
          <a:xfrm>
            <a:off x="381000" y="228600"/>
            <a:ext cx="8382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lnSpc>
                <a:spcPct val="115000"/>
              </a:lnSpc>
            </a:pPr>
            <a:r>
              <a:rPr lang="en-US" altLang="en-US" sz="3200">
                <a:latin typeface="Times New Roman" panose="02020603050405020304" pitchFamily="18" charset="0"/>
                <a:cs typeface="Times New Roman" panose="02020603050405020304" pitchFamily="18" charset="0"/>
              </a:rPr>
              <a:t>The Practicum Summary must be computerized in a long bond paper,  in Times New Roman font size 12, and maximum of  3 pages. It must contain the following :</a:t>
            </a:r>
          </a:p>
          <a:p>
            <a:pPr algn="just">
              <a:lnSpc>
                <a:spcPct val="115000"/>
              </a:lnSpc>
            </a:pPr>
            <a:r>
              <a:rPr lang="en-US" altLang="en-US" sz="3200">
                <a:latin typeface="Times New Roman" panose="02020603050405020304" pitchFamily="18" charset="0"/>
                <a:cs typeface="Times New Roman" panose="02020603050405020304" pitchFamily="18" charset="0"/>
              </a:rPr>
              <a:t>   a. process of finding the online practicum 	placement </a:t>
            </a:r>
          </a:p>
          <a:p>
            <a:pPr algn="just">
              <a:lnSpc>
                <a:spcPct val="115000"/>
              </a:lnSpc>
            </a:pPr>
            <a:r>
              <a:rPr lang="en-US" altLang="en-US" sz="3200">
                <a:latin typeface="Times New Roman" panose="02020603050405020304" pitchFamily="18" charset="0"/>
                <a:cs typeface="Times New Roman" panose="02020603050405020304" pitchFamily="18" charset="0"/>
              </a:rPr>
              <a:t>   b. reflection about working online in the 	organization/company</a:t>
            </a:r>
          </a:p>
          <a:p>
            <a:pPr algn="just">
              <a:lnSpc>
                <a:spcPct val="115000"/>
              </a:lnSpc>
            </a:pPr>
            <a:r>
              <a:rPr lang="en-US" altLang="en-US" sz="3200">
                <a:latin typeface="Times New Roman" panose="02020603050405020304" pitchFamily="18" charset="0"/>
                <a:cs typeface="Times New Roman" panose="02020603050405020304" pitchFamily="18" charset="0"/>
              </a:rPr>
              <a:t>   c.  	work schedule</a:t>
            </a:r>
          </a:p>
          <a:p>
            <a:pPr algn="just">
              <a:lnSpc>
                <a:spcPct val="115000"/>
              </a:lnSpc>
            </a:pPr>
            <a:r>
              <a:rPr lang="en-US" altLang="en-US" sz="3200">
                <a:latin typeface="Times New Roman" panose="02020603050405020304" pitchFamily="18" charset="0"/>
                <a:cs typeface="Times New Roman" panose="02020603050405020304" pitchFamily="18" charset="0"/>
              </a:rPr>
              <a:t>   d.  	most memorable practicum moment</a:t>
            </a:r>
          </a:p>
          <a:p>
            <a:pPr algn="just">
              <a:lnSpc>
                <a:spcPct val="115000"/>
              </a:lnSpc>
            </a:pPr>
            <a:r>
              <a:rPr lang="en-US" altLang="en-US" sz="3200">
                <a:latin typeface="Times New Roman" panose="02020603050405020304" pitchFamily="18" charset="0"/>
                <a:cs typeface="Times New Roman" panose="02020603050405020304" pitchFamily="18" charset="0"/>
              </a:rPr>
              <a:t>   e.  	difficulties encountered and solutions made</a:t>
            </a:r>
          </a:p>
          <a:p>
            <a:pPr algn="just">
              <a:lnSpc>
                <a:spcPct val="115000"/>
              </a:lnSpc>
            </a:pPr>
            <a:r>
              <a:rPr lang="en-US" altLang="en-US" sz="3200">
                <a:latin typeface="Times New Roman" panose="02020603050405020304" pitchFamily="18" charset="0"/>
                <a:cs typeface="Times New Roman" panose="02020603050405020304" pitchFamily="18" charset="0"/>
              </a:rPr>
              <a:t> </a:t>
            </a:r>
            <a:endParaRPr lang="en-US" altLang="en-US" sz="3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bject 12">
            <a:extLst>
              <a:ext uri="{FF2B5EF4-FFF2-40B4-BE49-F238E27FC236}">
                <a16:creationId xmlns:a16="http://schemas.microsoft.com/office/drawing/2014/main" id="{79EE73E6-FFFB-4BA1-A4BE-F4B3E9046D75}"/>
              </a:ext>
            </a:extLst>
          </p:cNvPr>
          <p:cNvSpPr>
            <a:spLocks/>
          </p:cNvSpPr>
          <p:nvPr/>
        </p:nvSpPr>
        <p:spPr bwMode="auto">
          <a:xfrm>
            <a:off x="1014413" y="0"/>
            <a:ext cx="74612" cy="6858000"/>
          </a:xfrm>
          <a:custGeom>
            <a:avLst/>
            <a:gdLst>
              <a:gd name="T0" fmla="*/ 0 w 73659"/>
              <a:gd name="T1" fmla="*/ 6858000 h 6858000"/>
              <a:gd name="T2" fmla="*/ 123917 w 73659"/>
              <a:gd name="T3" fmla="*/ 6858000 h 6858000"/>
              <a:gd name="T4" fmla="*/ 123917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6387" name="object 14">
            <a:extLst>
              <a:ext uri="{FF2B5EF4-FFF2-40B4-BE49-F238E27FC236}">
                <a16:creationId xmlns:a16="http://schemas.microsoft.com/office/drawing/2014/main" id="{D623F3B4-BEC5-4E9D-B4D6-5586899D4CCC}"/>
              </a:ext>
            </a:extLst>
          </p:cNvPr>
          <p:cNvSpPr>
            <a:spLocks noChangeArrowheads="1"/>
          </p:cNvSpPr>
          <p:nvPr/>
        </p:nvSpPr>
        <p:spPr bwMode="auto">
          <a:xfrm>
            <a:off x="4918075" y="127000"/>
            <a:ext cx="882650" cy="12223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6388" name="object 15">
            <a:extLst>
              <a:ext uri="{FF2B5EF4-FFF2-40B4-BE49-F238E27FC236}">
                <a16:creationId xmlns:a16="http://schemas.microsoft.com/office/drawing/2014/main" id="{EEEE6A11-F171-4475-BF35-E0B5EB140DA6}"/>
              </a:ext>
            </a:extLst>
          </p:cNvPr>
          <p:cNvSpPr>
            <a:spLocks noGrp="1"/>
          </p:cNvSpPr>
          <p:nvPr>
            <p:ph type="title"/>
          </p:nvPr>
        </p:nvSpPr>
        <p:spPr>
          <a:xfrm>
            <a:off x="1163638" y="384175"/>
            <a:ext cx="7629525" cy="661988"/>
          </a:xfrm>
        </p:spPr>
        <p:txBody>
          <a:bodyPr lIns="0" tIns="0" rIns="0" bIns="0">
            <a:spAutoFit/>
          </a:bodyPr>
          <a:lstStyle/>
          <a:p>
            <a:pPr marL="12700" eaLnBrk="1" hangingPunct="1">
              <a:tabLst>
                <a:tab pos="7616825" algn="l"/>
              </a:tabLst>
            </a:pPr>
            <a:r>
              <a:rPr lang="en-US" altLang="en-US" u="sng">
                <a:latin typeface="Times New Roman" panose="02020603050405020304" pitchFamily="18" charset="0"/>
                <a:cs typeface="Times New Roman" panose="02020603050405020304" pitchFamily="18" charset="0"/>
              </a:rPr>
              <a:t>Objectives of practicum?</a:t>
            </a:r>
            <a:r>
              <a:rPr lang="en-US" altLang="en-US" sz="4300" u="sng"/>
              <a:t>	</a:t>
            </a:r>
          </a:p>
        </p:txBody>
      </p:sp>
      <p:sp>
        <p:nvSpPr>
          <p:cNvPr id="16389" name="object 16">
            <a:extLst>
              <a:ext uri="{FF2B5EF4-FFF2-40B4-BE49-F238E27FC236}">
                <a16:creationId xmlns:a16="http://schemas.microsoft.com/office/drawing/2014/main" id="{7492FBED-463C-4744-8593-983B7A8A5A74}"/>
              </a:ext>
            </a:extLst>
          </p:cNvPr>
          <p:cNvSpPr txBox="1">
            <a:spLocks noChangeArrowheads="1"/>
          </p:cNvSpPr>
          <p:nvPr/>
        </p:nvSpPr>
        <p:spPr bwMode="auto">
          <a:xfrm>
            <a:off x="1306513" y="1328738"/>
            <a:ext cx="6757987"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293688" algn="l"/>
              </a:tabLst>
              <a:defRPr>
                <a:solidFill>
                  <a:schemeClr val="tx1"/>
                </a:solidFill>
                <a:latin typeface="Tahoma" panose="020B0604030504040204" pitchFamily="34" charset="0"/>
                <a:cs typeface="Arial" panose="020B0604020202020204" pitchFamily="34" charset="0"/>
              </a:defRPr>
            </a:lvl1pPr>
            <a:lvl2pPr marL="742950" indent="-285750">
              <a:tabLst>
                <a:tab pos="293688" algn="l"/>
              </a:tabLst>
              <a:defRPr>
                <a:solidFill>
                  <a:schemeClr val="tx1"/>
                </a:solidFill>
                <a:latin typeface="Tahoma" panose="020B0604030504040204" pitchFamily="34" charset="0"/>
                <a:cs typeface="Arial" panose="020B0604020202020204" pitchFamily="34" charset="0"/>
              </a:defRPr>
            </a:lvl2pPr>
            <a:lvl3pPr marL="1143000" indent="-228600">
              <a:tabLst>
                <a:tab pos="293688" algn="l"/>
              </a:tabLst>
              <a:defRPr>
                <a:solidFill>
                  <a:schemeClr val="tx1"/>
                </a:solidFill>
                <a:latin typeface="Tahoma" panose="020B0604030504040204" pitchFamily="34" charset="0"/>
                <a:cs typeface="Arial" panose="020B0604020202020204" pitchFamily="34" charset="0"/>
              </a:defRPr>
            </a:lvl3pPr>
            <a:lvl4pPr marL="1600200" indent="-228600">
              <a:tabLst>
                <a:tab pos="293688" algn="l"/>
              </a:tabLst>
              <a:defRPr>
                <a:solidFill>
                  <a:schemeClr val="tx1"/>
                </a:solidFill>
                <a:latin typeface="Tahoma" panose="020B0604030504040204" pitchFamily="34" charset="0"/>
                <a:cs typeface="Arial" panose="020B0604020202020204" pitchFamily="34" charset="0"/>
              </a:defRPr>
            </a:lvl4pPr>
            <a:lvl5pPr marL="2057400" indent="-228600">
              <a:tabLst>
                <a:tab pos="293688"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9pPr>
          </a:lstStyle>
          <a:p>
            <a:pPr>
              <a:buClr>
                <a:srgbClr val="3891A7"/>
              </a:buClr>
              <a:buSzPct val="79000"/>
            </a:pPr>
            <a:r>
              <a:rPr lang="en-US" altLang="en-US" sz="3200" b="1">
                <a:latin typeface="Times New Roman" panose="02020603050405020304" pitchFamily="18" charset="0"/>
                <a:cs typeface="Times New Roman" panose="02020603050405020304" pitchFamily="18" charset="0"/>
              </a:rPr>
              <a:t>For Students:</a:t>
            </a:r>
          </a:p>
          <a:p>
            <a:pPr>
              <a:buClr>
                <a:srgbClr val="3891A7"/>
              </a:buClr>
              <a:buSzPct val="79000"/>
            </a:pPr>
            <a:endParaRPr lang="en-US" altLang="en-US" sz="3200">
              <a:latin typeface="Times New Roman" panose="02020603050405020304" pitchFamily="18" charset="0"/>
              <a:cs typeface="Times New Roman" panose="02020603050405020304" pitchFamily="18" charset="0"/>
            </a:endParaRPr>
          </a:p>
          <a:p>
            <a:pPr>
              <a:buClr>
                <a:srgbClr val="3891A7"/>
              </a:buClr>
              <a:buSzPct val="79000"/>
            </a:pPr>
            <a:r>
              <a:rPr lang="en-US" altLang="en-US" sz="3200">
                <a:latin typeface="Times New Roman" panose="02020603050405020304" pitchFamily="18" charset="0"/>
                <a:cs typeface="Times New Roman" panose="02020603050405020304" pitchFamily="18" charset="0"/>
              </a:rPr>
              <a:t>The students are expected to acquire soft skills necessary to address the demand of the employers such as communication skills, </a:t>
            </a:r>
            <a:r>
              <a:rPr lang="en-US" altLang="en-US" sz="3200" i="1">
                <a:solidFill>
                  <a:srgbClr val="FF0000"/>
                </a:solidFill>
                <a:latin typeface="Times New Roman" panose="02020603050405020304" pitchFamily="18" charset="0"/>
                <a:cs typeface="Times New Roman" panose="02020603050405020304" pitchFamily="18" charset="0"/>
              </a:rPr>
              <a:t>interpersonal skills</a:t>
            </a:r>
            <a:r>
              <a:rPr lang="en-US" altLang="en-US" sz="3200">
                <a:latin typeface="Times New Roman" panose="02020603050405020304" pitchFamily="18" charset="0"/>
                <a:cs typeface="Times New Roman" panose="02020603050405020304" pitchFamily="18" charset="0"/>
              </a:rPr>
              <a:t>, financial literacy, etc  </a:t>
            </a:r>
          </a:p>
          <a:p>
            <a:pPr>
              <a:buClr>
                <a:srgbClr val="3891A7"/>
              </a:buClr>
              <a:buSzPct val="79000"/>
            </a:pPr>
            <a:endParaRPr lang="en-US" altLang="en-US" sz="3200">
              <a:latin typeface="Times New Roman" panose="02020603050405020304" pitchFamily="18" charset="0"/>
              <a:cs typeface="Times New Roman" panose="02020603050405020304" pitchFamily="18" charset="0"/>
            </a:endParaRPr>
          </a:p>
          <a:p>
            <a:pPr>
              <a:buClr>
                <a:srgbClr val="3891A7"/>
              </a:buClr>
              <a:buSzPct val="79000"/>
            </a:pPr>
            <a:r>
              <a:rPr lang="en-US" altLang="en-US" sz="3200">
                <a:latin typeface="Times New Roman" panose="02020603050405020304" pitchFamily="18" charset="0"/>
                <a:cs typeface="Times New Roman" panose="02020603050405020304" pitchFamily="18" charset="0"/>
              </a:rPr>
              <a:t>ACQUIRE</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2D7B6C-BA2F-46A2-9AB8-B40E65FAE5D8}"/>
              </a:ext>
            </a:extLst>
          </p:cNvPr>
          <p:cNvSpPr/>
          <p:nvPr/>
        </p:nvSpPr>
        <p:spPr>
          <a:xfrm>
            <a:off x="457200" y="381000"/>
            <a:ext cx="8305800" cy="6640513"/>
          </a:xfrm>
          <a:prstGeom prst="rect">
            <a:avLst/>
          </a:prstGeom>
        </p:spPr>
        <p:txBody>
          <a:bodyPr>
            <a:spAutoFit/>
          </a:bodyPr>
          <a:lstStyle/>
          <a:p>
            <a:pPr indent="-1270" algn="just">
              <a:lnSpc>
                <a:spcPct val="115000"/>
              </a:lnSpc>
              <a:spcBef>
                <a:spcPts val="0"/>
              </a:spcBef>
              <a:spcAft>
                <a:spcPts val="0"/>
              </a:spcAft>
              <a:defRPr/>
            </a:pPr>
            <a:r>
              <a:rPr lang="en-US"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b="1" dirty="0">
                <a:latin typeface="Times New Roman" panose="02020603050405020304" pitchFamily="18" charset="0"/>
                <a:ea typeface="Times New Roman" panose="02020603050405020304" pitchFamily="18" charset="0"/>
              </a:rPr>
              <a:t>Practicum Period</a:t>
            </a:r>
            <a:endParaRPr lang="en-US" sz="3200" dirty="0">
              <a:latin typeface="Times New Roman" panose="02020603050405020304" pitchFamily="18" charset="0"/>
              <a:ea typeface="Times New Roman" panose="02020603050405020304" pitchFamily="18" charset="0"/>
            </a:endParaRP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The Practicum shall be completed during the First Term, and  shall  commence once the student has enrolled in the practicum course and submitted the complete initial documents. It is to be rendered from time that will be agreed upon by the HTE and the </a:t>
            </a:r>
            <a:r>
              <a:rPr lang="en-US" sz="3200" dirty="0" err="1">
                <a:latin typeface="Times New Roman" panose="02020603050405020304" pitchFamily="18" charset="0"/>
                <a:ea typeface="Times New Roman" panose="02020603050405020304" pitchFamily="18" charset="0"/>
              </a:rPr>
              <a:t>practicumer</a:t>
            </a:r>
            <a:r>
              <a:rPr lang="en-US" sz="3200" dirty="0">
                <a:latin typeface="Times New Roman" panose="02020603050405020304" pitchFamily="18" charset="0"/>
                <a:ea typeface="Times New Roman" panose="02020603050405020304" pitchFamily="18" charset="0"/>
              </a:rPr>
              <a:t>. The First Term is from August to December. The Practicum course will be credited in the 1</a:t>
            </a:r>
            <a:r>
              <a:rPr lang="en-US" sz="3200" baseline="30000" dirty="0">
                <a:latin typeface="Times New Roman" panose="02020603050405020304" pitchFamily="18" charset="0"/>
                <a:ea typeface="Times New Roman" panose="02020603050405020304" pitchFamily="18" charset="0"/>
              </a:rPr>
              <a:t>st</a:t>
            </a:r>
            <a:r>
              <a:rPr lang="en-US" sz="3200" dirty="0">
                <a:latin typeface="Times New Roman" panose="02020603050405020304" pitchFamily="18" charset="0"/>
                <a:ea typeface="Times New Roman" panose="02020603050405020304" pitchFamily="18" charset="0"/>
              </a:rPr>
              <a:t> semester. </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CB7B2E-776E-4FF9-A707-48032BEE555A}"/>
              </a:ext>
            </a:extLst>
          </p:cNvPr>
          <p:cNvSpPr/>
          <p:nvPr/>
        </p:nvSpPr>
        <p:spPr>
          <a:xfrm>
            <a:off x="457200" y="381000"/>
            <a:ext cx="8305800" cy="3808413"/>
          </a:xfrm>
          <a:prstGeom prst="rect">
            <a:avLst/>
          </a:prstGeom>
        </p:spPr>
        <p:txBody>
          <a:bodyPr>
            <a:spAutoFit/>
          </a:bodyPr>
          <a:lstStyle/>
          <a:p>
            <a:pPr indent="-1270" algn="just">
              <a:lnSpc>
                <a:spcPct val="115000"/>
              </a:lnSpc>
              <a:spcBef>
                <a:spcPts val="0"/>
              </a:spcBef>
              <a:spcAft>
                <a:spcPts val="0"/>
              </a:spcAft>
              <a:defRPr/>
            </a:pPr>
            <a:r>
              <a:rPr lang="en-US"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b="1" dirty="0">
                <a:latin typeface="Times New Roman" panose="02020603050405020304" pitchFamily="18" charset="0"/>
                <a:ea typeface="Times New Roman" panose="02020603050405020304" pitchFamily="18" charset="0"/>
              </a:rPr>
              <a:t>Practicum Period</a:t>
            </a:r>
            <a:endParaRPr lang="en-US" sz="3200" dirty="0">
              <a:latin typeface="Times New Roman" panose="02020603050405020304" pitchFamily="18" charset="0"/>
              <a:ea typeface="Times New Roman" panose="02020603050405020304" pitchFamily="18" charset="0"/>
            </a:endParaRP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For practicum  rendered in the 2</a:t>
            </a:r>
            <a:r>
              <a:rPr lang="en-US" sz="3200" baseline="30000" dirty="0">
                <a:latin typeface="Times New Roman" panose="02020603050405020304" pitchFamily="18" charset="0"/>
                <a:ea typeface="Times New Roman" panose="02020603050405020304" pitchFamily="18" charset="0"/>
              </a:rPr>
              <a:t>nd</a:t>
            </a:r>
            <a:r>
              <a:rPr lang="en-US" sz="3200" dirty="0">
                <a:latin typeface="Times New Roman" panose="02020603050405020304" pitchFamily="18" charset="0"/>
                <a:ea typeface="Times New Roman" panose="02020603050405020304" pitchFamily="18" charset="0"/>
              </a:rPr>
              <a:t> Semester, such shall be completed from January to May and will be credited in the same semester. </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6CDB41-69C2-410B-9D5A-EC833C6CD8E7}"/>
              </a:ext>
            </a:extLst>
          </p:cNvPr>
          <p:cNvSpPr/>
          <p:nvPr/>
        </p:nvSpPr>
        <p:spPr>
          <a:xfrm>
            <a:off x="457200" y="381000"/>
            <a:ext cx="8305800" cy="5507038"/>
          </a:xfrm>
          <a:prstGeom prst="rect">
            <a:avLst/>
          </a:prstGeom>
        </p:spPr>
        <p:txBody>
          <a:bodyPr>
            <a:spAutoFit/>
          </a:bodyPr>
          <a:lstStyle/>
          <a:p>
            <a:pPr indent="-1270" algn="just">
              <a:lnSpc>
                <a:spcPct val="115000"/>
              </a:lnSpc>
              <a:spcBef>
                <a:spcPts val="0"/>
              </a:spcBef>
              <a:spcAft>
                <a:spcPts val="0"/>
              </a:spcAft>
              <a:defRPr/>
            </a:pPr>
            <a:r>
              <a:rPr lang="en-US"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b="1" dirty="0">
                <a:latin typeface="Times New Roman" panose="02020603050405020304" pitchFamily="18" charset="0"/>
                <a:ea typeface="Times New Roman" panose="02020603050405020304" pitchFamily="18" charset="0"/>
              </a:rPr>
              <a:t>Selection of Company for Practicum</a:t>
            </a:r>
            <a:endParaRPr lang="en-US" sz="3200" dirty="0">
              <a:latin typeface="Times New Roman" panose="02020603050405020304" pitchFamily="18" charset="0"/>
              <a:ea typeface="Times New Roman" panose="02020603050405020304" pitchFamily="18" charset="0"/>
            </a:endParaRP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Students may either have their practicum assignment in any EXISTING private entities, which should either be :</a:t>
            </a:r>
          </a:p>
          <a:p>
            <a:pPr marL="342900" indent="-342900" algn="just">
              <a:lnSpc>
                <a:spcPct val="115000"/>
              </a:lnSpc>
              <a:spcBef>
                <a:spcPts val="0"/>
              </a:spcBef>
              <a:spcAft>
                <a:spcPts val="0"/>
              </a:spcAft>
              <a:buClr>
                <a:srgbClr val="000000"/>
              </a:buClr>
              <a:buFont typeface="Arial" panose="020B0604020202020204" pitchFamily="34" charset="0"/>
              <a:buChar char="●"/>
              <a:defRPr/>
            </a:pPr>
            <a:r>
              <a:rPr lang="en-US" sz="3200" dirty="0">
                <a:latin typeface="Times New Roman" panose="02020603050405020304" pitchFamily="18" charset="0"/>
                <a:ea typeface="Noto Sans Symbols"/>
                <a:cs typeface="Times New Roman" panose="02020603050405020304" pitchFamily="18" charset="0"/>
              </a:rPr>
              <a:t>SEC-registered or</a:t>
            </a:r>
          </a:p>
          <a:p>
            <a:pPr marL="342900" indent="-342900" algn="just">
              <a:lnSpc>
                <a:spcPct val="115000"/>
              </a:lnSpc>
              <a:spcBef>
                <a:spcPts val="0"/>
              </a:spcBef>
              <a:spcAft>
                <a:spcPts val="0"/>
              </a:spcAft>
              <a:buClr>
                <a:srgbClr val="000000"/>
              </a:buClr>
              <a:buFont typeface="Arial" panose="020B0604020202020204" pitchFamily="34" charset="0"/>
              <a:buChar char="●"/>
              <a:defRPr/>
            </a:pPr>
            <a:r>
              <a:rPr lang="en-US" sz="3200" dirty="0">
                <a:latin typeface="Times New Roman" panose="02020603050405020304" pitchFamily="18" charset="0"/>
                <a:ea typeface="Noto Sans Symbols"/>
                <a:cs typeface="Times New Roman" panose="02020603050405020304" pitchFamily="18" charset="0"/>
              </a:rPr>
              <a:t>DTI-registered</a:t>
            </a:r>
          </a:p>
          <a:p>
            <a:pPr indent="-1270" algn="just">
              <a:lnSpc>
                <a:spcPct val="115000"/>
              </a:lnSpc>
              <a:spcBef>
                <a:spcPts val="0"/>
              </a:spcBef>
              <a:spcAft>
                <a:spcPts val="0"/>
              </a:spcAft>
              <a:defRPr/>
            </a:pP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indent="-1270" algn="just">
              <a:lnSpc>
                <a:spcPct val="115000"/>
              </a:lnSpc>
              <a:spcBef>
                <a:spcPts val="0"/>
              </a:spcBef>
              <a:spcAft>
                <a:spcPts val="0"/>
              </a:spcAft>
              <a:defRPr/>
            </a:pPr>
            <a:r>
              <a:rPr lang="en-US" sz="3200" i="1" dirty="0">
                <a:latin typeface="Times New Roman" panose="02020603050405020304" pitchFamily="18" charset="0"/>
                <a:ea typeface="Times New Roman" panose="02020603050405020304" pitchFamily="18" charset="0"/>
              </a:rPr>
              <a:t> </a:t>
            </a:r>
            <a:endParaRPr lang="en-US" sz="32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
            <a:extLst>
              <a:ext uri="{FF2B5EF4-FFF2-40B4-BE49-F238E27FC236}">
                <a16:creationId xmlns:a16="http://schemas.microsoft.com/office/drawing/2014/main" id="{9C28E56C-39F6-400A-A95C-396BD3FB8ABC}"/>
              </a:ext>
            </a:extLst>
          </p:cNvPr>
          <p:cNvSpPr>
            <a:spLocks noChangeArrowheads="1"/>
          </p:cNvSpPr>
          <p:nvPr/>
        </p:nvSpPr>
        <p:spPr bwMode="auto">
          <a:xfrm>
            <a:off x="457200" y="381000"/>
            <a:ext cx="8305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lnSpc>
                <a:spcPct val="115000"/>
              </a:lnSpc>
            </a:pPr>
            <a:r>
              <a:rPr lang="en-US" altLang="en-US" sz="3200">
                <a:latin typeface="Times New Roman" panose="02020603050405020304" pitchFamily="18" charset="0"/>
                <a:cs typeface="Times New Roman" panose="02020603050405020304" pitchFamily="18" charset="0"/>
              </a:rPr>
              <a:t>A student will be allowed to have his/her practicum in his/her family-owned enterprise or company where his/her relatives work, provided that the company will have the same requirements as other companies.</a:t>
            </a:r>
          </a:p>
          <a:p>
            <a:r>
              <a:rPr lang="en-US" altLang="en-US" sz="3200">
                <a:solidFill>
                  <a:srgbClr val="000000"/>
                </a:solidFill>
                <a:latin typeface="Times New Roman" panose="02020603050405020304" pitchFamily="18" charset="0"/>
                <a:cs typeface="Times New Roman" panose="02020603050405020304" pitchFamily="18" charset="0"/>
              </a:rPr>
              <a:t> </a:t>
            </a:r>
            <a:endParaRPr lang="en-US" altLang="en-US" sz="3200">
              <a:latin typeface="Times New Roman" panose="02020603050405020304" pitchFamily="18" charset="0"/>
              <a:cs typeface="Times New Roman" panose="02020603050405020304"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
            <a:extLst>
              <a:ext uri="{FF2B5EF4-FFF2-40B4-BE49-F238E27FC236}">
                <a16:creationId xmlns:a16="http://schemas.microsoft.com/office/drawing/2014/main" id="{C18B27C8-72C2-4561-8010-90D2C435FD6A}"/>
              </a:ext>
            </a:extLst>
          </p:cNvPr>
          <p:cNvSpPr>
            <a:spLocks noChangeArrowheads="1"/>
          </p:cNvSpPr>
          <p:nvPr/>
        </p:nvSpPr>
        <p:spPr bwMode="auto">
          <a:xfrm>
            <a:off x="457200" y="381000"/>
            <a:ext cx="83058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lnSpc>
                <a:spcPct val="115000"/>
              </a:lnSpc>
            </a:pPr>
            <a:r>
              <a:rPr lang="en-US" altLang="en-US" i="1">
                <a:latin typeface="Times New Roman" panose="02020603050405020304" pitchFamily="18" charset="0"/>
                <a:cs typeface="Times New Roman" panose="02020603050405020304" pitchFamily="18" charset="0"/>
              </a:rPr>
              <a:t> </a:t>
            </a:r>
            <a:r>
              <a:rPr lang="en-US" altLang="en-US" sz="3200" b="1">
                <a:latin typeface="Times New Roman" panose="02020603050405020304" pitchFamily="18" charset="0"/>
                <a:cs typeface="Times New Roman" panose="02020603050405020304" pitchFamily="18" charset="0"/>
              </a:rPr>
              <a:t>Assistance to Student without OJT Companies</a:t>
            </a:r>
            <a:endParaRPr lang="en-US" altLang="en-US" sz="3200">
              <a:latin typeface="Times New Roman" panose="02020603050405020304" pitchFamily="18" charset="0"/>
              <a:cs typeface="Times New Roman" panose="02020603050405020304" pitchFamily="18" charset="0"/>
            </a:endParaRPr>
          </a:p>
          <a:p>
            <a:pPr algn="just">
              <a:lnSpc>
                <a:spcPct val="115000"/>
              </a:lnSpc>
            </a:pPr>
            <a:endParaRPr lang="en-US" altLang="en-US" sz="2800">
              <a:latin typeface="Times New Roman" panose="02020603050405020304" pitchFamily="18" charset="0"/>
              <a:cs typeface="Times New Roman" panose="02020603050405020304" pitchFamily="18" charset="0"/>
            </a:endParaRPr>
          </a:p>
          <a:p>
            <a:pPr algn="just">
              <a:lnSpc>
                <a:spcPct val="115000"/>
              </a:lnSpc>
            </a:pPr>
            <a:r>
              <a:rPr lang="en-US" altLang="en-US" sz="2800" i="1">
                <a:solidFill>
                  <a:srgbClr val="FF0000"/>
                </a:solidFill>
                <a:latin typeface="Times New Roman" panose="02020603050405020304" pitchFamily="18" charset="0"/>
                <a:cs typeface="Times New Roman" panose="02020603050405020304" pitchFamily="18" charset="0"/>
              </a:rPr>
              <a:t>A student who cannot find a practicum assignment should notify his/her Department Chairs who can give him/her the list of companies where current AY students are doing their OJT.  The responsibility of finding OJT companies remains with the students.</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1E93D0-1626-45A3-9827-74E8F5CA4519}"/>
              </a:ext>
            </a:extLst>
          </p:cNvPr>
          <p:cNvSpPr/>
          <p:nvPr/>
        </p:nvSpPr>
        <p:spPr>
          <a:xfrm>
            <a:off x="533400" y="381000"/>
            <a:ext cx="8229600" cy="6276975"/>
          </a:xfrm>
          <a:prstGeom prst="rect">
            <a:avLst/>
          </a:prstGeom>
        </p:spPr>
        <p:txBody>
          <a:bodyPr>
            <a:spAutoFit/>
          </a:bodyPr>
          <a:lstStyle/>
          <a:p>
            <a:pPr algn="just">
              <a:lnSpc>
                <a:spcPct val="115000"/>
              </a:lnSpc>
              <a:spcBef>
                <a:spcPts val="0"/>
              </a:spcBef>
              <a:spcAft>
                <a:spcPts val="0"/>
              </a:spcAft>
              <a:defRPr/>
            </a:pPr>
            <a:r>
              <a:rPr lang="en-US" sz="3200" b="1" dirty="0">
                <a:latin typeface="Times New Roman" panose="02020603050405020304" pitchFamily="18" charset="0"/>
                <a:ea typeface="Times New Roman" panose="02020603050405020304" pitchFamily="18" charset="0"/>
              </a:rPr>
              <a:t>Implementing Guidelines on Practicum</a:t>
            </a:r>
            <a:endParaRPr lang="en-US" sz="3200" dirty="0">
              <a:latin typeface="Times New Roman" panose="02020603050405020304" pitchFamily="18" charset="0"/>
              <a:ea typeface="Times New Roman" panose="02020603050405020304" pitchFamily="18" charset="0"/>
            </a:endParaRP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The Implementing Guidelines on Practicum of the College of Commerce and Business Administration (CCBA) is consistent with CHED Memorandum Order (CMO) No. 104 Series of 2017. In addition, the </a:t>
            </a:r>
            <a:r>
              <a:rPr lang="en-US" sz="3200" dirty="0" err="1">
                <a:latin typeface="Times New Roman" panose="02020603050405020304" pitchFamily="18" charset="0"/>
                <a:ea typeface="Times New Roman" panose="02020603050405020304" pitchFamily="18" charset="0"/>
              </a:rPr>
              <a:t>practicumer</a:t>
            </a:r>
            <a:r>
              <a:rPr lang="en-US" sz="3200" dirty="0">
                <a:latin typeface="Times New Roman" panose="02020603050405020304" pitchFamily="18" charset="0"/>
                <a:ea typeface="Times New Roman" panose="02020603050405020304" pitchFamily="18" charset="0"/>
              </a:rPr>
              <a:t> is expected to conduct himself/herself in a highly professional manner in accordance with the values of the University.</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FD3262-82AA-4F03-8F93-649040E21D94}"/>
              </a:ext>
            </a:extLst>
          </p:cNvPr>
          <p:cNvSpPr/>
          <p:nvPr/>
        </p:nvSpPr>
        <p:spPr>
          <a:xfrm>
            <a:off x="533400" y="381000"/>
            <a:ext cx="8229600" cy="6108700"/>
          </a:xfrm>
          <a:prstGeom prst="rect">
            <a:avLst/>
          </a:prstGeom>
        </p:spPr>
        <p:txBody>
          <a:bodyPr>
            <a:spAutoFit/>
          </a:bodyPr>
          <a:lstStyle/>
          <a:p>
            <a:pPr indent="-1270" algn="just">
              <a:lnSpc>
                <a:spcPct val="115000"/>
              </a:lnSpc>
              <a:spcBef>
                <a:spcPts val="0"/>
              </a:spcBef>
              <a:spcAft>
                <a:spcPts val="0"/>
              </a:spcAft>
              <a:defRPr/>
            </a:pPr>
            <a:r>
              <a:rPr lang="en-US" sz="2800" i="1" dirty="0">
                <a:solidFill>
                  <a:srgbClr val="FF0000"/>
                </a:solidFill>
                <a:latin typeface="Times New Roman" panose="02020603050405020304" pitchFamily="18" charset="0"/>
                <a:ea typeface="Times New Roman" panose="02020603050405020304" pitchFamily="18" charset="0"/>
              </a:rPr>
              <a:t>Decorum.  </a:t>
            </a:r>
            <a:r>
              <a:rPr lang="en-US" sz="2800" dirty="0">
                <a:latin typeface="Times New Roman" panose="02020603050405020304" pitchFamily="18" charset="0"/>
                <a:ea typeface="Times New Roman" panose="02020603050405020304" pitchFamily="18" charset="0"/>
              </a:rPr>
              <a:t>The </a:t>
            </a:r>
            <a:r>
              <a:rPr lang="en-US" sz="2800" dirty="0" err="1">
                <a:latin typeface="Times New Roman" panose="02020603050405020304" pitchFamily="18" charset="0"/>
                <a:ea typeface="Times New Roman" panose="02020603050405020304" pitchFamily="18" charset="0"/>
              </a:rPr>
              <a:t>practicumer</a:t>
            </a:r>
            <a:r>
              <a:rPr lang="en-US" sz="2800" dirty="0">
                <a:latin typeface="Times New Roman" panose="02020603050405020304" pitchFamily="18" charset="0"/>
                <a:ea typeface="Times New Roman" panose="02020603050405020304" pitchFamily="18" charset="0"/>
              </a:rPr>
              <a:t> is expected to conduct himself/herself online in a correct or proper behavior that shows respect and good manners, at all times.</a:t>
            </a:r>
          </a:p>
          <a:p>
            <a:pPr indent="-1270" algn="just">
              <a:lnSpc>
                <a:spcPct val="115000"/>
              </a:lnSpc>
              <a:spcBef>
                <a:spcPts val="0"/>
              </a:spcBef>
              <a:spcAft>
                <a:spcPts val="0"/>
              </a:spcAft>
              <a:defRPr/>
            </a:pPr>
            <a:r>
              <a:rPr lang="en-US" sz="2800"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2800" i="1" dirty="0">
                <a:solidFill>
                  <a:srgbClr val="FF0000"/>
                </a:solidFill>
                <a:latin typeface="Times New Roman" panose="02020603050405020304" pitchFamily="18" charset="0"/>
                <a:ea typeface="Times New Roman" panose="02020603050405020304" pitchFamily="18" charset="0"/>
              </a:rPr>
              <a:t>Attendance &amp; Punctuality</a:t>
            </a:r>
            <a:r>
              <a:rPr lang="en-US" sz="2800" dirty="0">
                <a:latin typeface="Times New Roman" panose="02020603050405020304" pitchFamily="18" charset="0"/>
                <a:ea typeface="Times New Roman" panose="02020603050405020304" pitchFamily="18" charset="0"/>
              </a:rPr>
              <a:t>. The </a:t>
            </a:r>
            <a:r>
              <a:rPr lang="en-US" sz="2800" dirty="0" err="1">
                <a:latin typeface="Times New Roman" panose="02020603050405020304" pitchFamily="18" charset="0"/>
                <a:ea typeface="Times New Roman" panose="02020603050405020304" pitchFamily="18" charset="0"/>
              </a:rPr>
              <a:t>practicumer</a:t>
            </a:r>
            <a:r>
              <a:rPr lang="en-US" sz="2800" dirty="0">
                <a:latin typeface="Times New Roman" panose="02020603050405020304" pitchFamily="18" charset="0"/>
                <a:ea typeface="Times New Roman" panose="02020603050405020304" pitchFamily="18" charset="0"/>
              </a:rPr>
              <a:t> is expected to report online to his/her practicum assignment regularly and consistent with the prescribed office work schedule. On certain unavoidable circumstances that the </a:t>
            </a:r>
            <a:r>
              <a:rPr lang="en-US" sz="2800" dirty="0" err="1">
                <a:latin typeface="Times New Roman" panose="02020603050405020304" pitchFamily="18" charset="0"/>
                <a:ea typeface="Times New Roman" panose="02020603050405020304" pitchFamily="18" charset="0"/>
              </a:rPr>
              <a:t>practicumer</a:t>
            </a:r>
            <a:r>
              <a:rPr lang="en-US" sz="2800" dirty="0">
                <a:latin typeface="Times New Roman" panose="02020603050405020304" pitchFamily="18" charset="0"/>
                <a:ea typeface="Times New Roman" panose="02020603050405020304" pitchFamily="18" charset="0"/>
              </a:rPr>
              <a:t> cannot report on time or may be absent from work, proper notification should be provided to the immediate supervisor.</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a:extLst>
              <a:ext uri="{FF2B5EF4-FFF2-40B4-BE49-F238E27FC236}">
                <a16:creationId xmlns:a16="http://schemas.microsoft.com/office/drawing/2014/main" id="{EA772EE2-1AFF-44F7-BB76-73396DDB0535}"/>
              </a:ext>
            </a:extLst>
          </p:cNvPr>
          <p:cNvSpPr>
            <a:spLocks noChangeArrowheads="1"/>
          </p:cNvSpPr>
          <p:nvPr/>
        </p:nvSpPr>
        <p:spPr bwMode="auto">
          <a:xfrm>
            <a:off x="533400" y="381000"/>
            <a:ext cx="8229600" cy="405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lnSpc>
                <a:spcPct val="115000"/>
              </a:lnSpc>
            </a:pPr>
            <a:endParaRPr lang="en-US" altLang="en-US" sz="3200">
              <a:latin typeface="Times New Roman" panose="02020603050405020304" pitchFamily="18" charset="0"/>
              <a:cs typeface="Times New Roman" panose="02020603050405020304" pitchFamily="18" charset="0"/>
            </a:endParaRPr>
          </a:p>
          <a:p>
            <a:pPr algn="just">
              <a:lnSpc>
                <a:spcPct val="115000"/>
              </a:lnSpc>
            </a:pPr>
            <a:r>
              <a:rPr lang="en-US" altLang="en-US" sz="3200">
                <a:latin typeface="Times New Roman" panose="02020603050405020304" pitchFamily="18" charset="0"/>
                <a:cs typeface="Times New Roman" panose="02020603050405020304" pitchFamily="18" charset="0"/>
              </a:rPr>
              <a:t> </a:t>
            </a:r>
          </a:p>
          <a:p>
            <a:pPr algn="just">
              <a:lnSpc>
                <a:spcPct val="115000"/>
              </a:lnSpc>
            </a:pPr>
            <a:r>
              <a:rPr lang="en-US" altLang="en-US" sz="3200" i="1">
                <a:solidFill>
                  <a:srgbClr val="FF0000"/>
                </a:solidFill>
                <a:latin typeface="Times New Roman" panose="02020603050405020304" pitchFamily="18" charset="0"/>
                <a:cs typeface="Times New Roman" panose="02020603050405020304" pitchFamily="18" charset="0"/>
              </a:rPr>
              <a:t>Confidentiality</a:t>
            </a:r>
            <a:r>
              <a:rPr lang="en-US" altLang="en-US" sz="3200">
                <a:latin typeface="Times New Roman" panose="02020603050405020304" pitchFamily="18" charset="0"/>
                <a:cs typeface="Times New Roman" panose="02020603050405020304" pitchFamily="18" charset="0"/>
              </a:rPr>
              <a:t>. During the practicum period, the practicumer is expected to ensure that sensitive and confidential information be treated accordingly.</a:t>
            </a:r>
          </a:p>
          <a:p>
            <a:pPr algn="just">
              <a:lnSpc>
                <a:spcPct val="115000"/>
              </a:lnSpc>
            </a:pPr>
            <a:r>
              <a:rPr lang="en-US" altLang="en-US" sz="3200">
                <a:latin typeface="Times New Roman" panose="02020603050405020304" pitchFamily="18" charset="0"/>
                <a:cs typeface="Times New Roman" panose="02020603050405020304" pitchFamily="18" charset="0"/>
              </a:rPr>
              <a:t> </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a:extLst>
              <a:ext uri="{FF2B5EF4-FFF2-40B4-BE49-F238E27FC236}">
                <a16:creationId xmlns:a16="http://schemas.microsoft.com/office/drawing/2014/main" id="{27BF0985-31CF-4A4E-A8A6-A13C4E219ECE}"/>
              </a:ext>
            </a:extLst>
          </p:cNvPr>
          <p:cNvSpPr>
            <a:spLocks noChangeArrowheads="1"/>
          </p:cNvSpPr>
          <p:nvPr/>
        </p:nvSpPr>
        <p:spPr bwMode="auto">
          <a:xfrm>
            <a:off x="533400" y="381000"/>
            <a:ext cx="82296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lnSpc>
                <a:spcPct val="115000"/>
              </a:lnSpc>
            </a:pPr>
            <a:r>
              <a:rPr lang="en-US" altLang="en-US" sz="3200" b="1">
                <a:latin typeface="Times New Roman" panose="02020603050405020304" pitchFamily="18" charset="0"/>
                <a:cs typeface="Times New Roman" panose="02020603050405020304" pitchFamily="18" charset="0"/>
              </a:rPr>
              <a:t>Course Requirements</a:t>
            </a:r>
            <a:endParaRPr lang="en-US" altLang="en-US" sz="3200">
              <a:latin typeface="Times New Roman" panose="02020603050405020304" pitchFamily="18" charset="0"/>
              <a:cs typeface="Times New Roman" panose="02020603050405020304" pitchFamily="18" charset="0"/>
            </a:endParaRPr>
          </a:p>
          <a:p>
            <a:pPr algn="just">
              <a:lnSpc>
                <a:spcPct val="115000"/>
              </a:lnSpc>
            </a:pPr>
            <a:r>
              <a:rPr lang="en-US" altLang="en-US" sz="3200">
                <a:latin typeface="Times New Roman" panose="02020603050405020304" pitchFamily="18" charset="0"/>
                <a:cs typeface="Times New Roman" panose="02020603050405020304" pitchFamily="18" charset="0"/>
              </a:rPr>
              <a:t>Students are required to complete the modular output-based reports, and obtain a satisfactory rating from the supervisor/manager/HR Head and the Faculty Adviser, in accordance with the course rating herein contained.  The rating instruments are found in Annexes A, and B and the same instruments shall be used by the supervisor and the Faculty Adviser in assessing the practicumer’s performance for purposes of course grading.  </a:t>
            </a:r>
          </a:p>
          <a:p>
            <a:pPr algn="just">
              <a:lnSpc>
                <a:spcPct val="115000"/>
              </a:lnSpc>
            </a:pPr>
            <a:r>
              <a:rPr lang="en-US" altLang="en-US" sz="3200">
                <a:latin typeface="Times New Roman" panose="02020603050405020304" pitchFamily="18" charset="0"/>
                <a:cs typeface="Times New Roman" panose="02020603050405020304" pitchFamily="18" charset="0"/>
              </a:rPr>
              <a:t> </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a:extLst>
              <a:ext uri="{FF2B5EF4-FFF2-40B4-BE49-F238E27FC236}">
                <a16:creationId xmlns:a16="http://schemas.microsoft.com/office/drawing/2014/main" id="{D7DBED6D-9CDE-4C37-A67C-86FEC5110027}"/>
              </a:ext>
            </a:extLst>
          </p:cNvPr>
          <p:cNvSpPr>
            <a:spLocks noChangeArrowheads="1"/>
          </p:cNvSpPr>
          <p:nvPr/>
        </p:nvSpPr>
        <p:spPr bwMode="auto">
          <a:xfrm>
            <a:off x="533400" y="381000"/>
            <a:ext cx="82296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lnSpc>
                <a:spcPct val="115000"/>
              </a:lnSpc>
            </a:pPr>
            <a:r>
              <a:rPr lang="en-US" altLang="en-US" sz="3200">
                <a:latin typeface="Times New Roman" panose="02020603050405020304" pitchFamily="18" charset="0"/>
                <a:cs typeface="Times New Roman" panose="02020603050405020304" pitchFamily="18" charset="0"/>
              </a:rPr>
              <a:t>The school-prescribed online practicum activities which students are required to attend are as follows:</a:t>
            </a:r>
          </a:p>
          <a:p>
            <a:pPr algn="just">
              <a:lnSpc>
                <a:spcPct val="115000"/>
              </a:lnSpc>
              <a:buClr>
                <a:srgbClr val="000000"/>
              </a:buClr>
            </a:pPr>
            <a:r>
              <a:rPr lang="en-US" altLang="en-US" sz="3200">
                <a:latin typeface="Times New Roman" panose="02020603050405020304" pitchFamily="18" charset="0"/>
                <a:cs typeface="Times New Roman" panose="02020603050405020304" pitchFamily="18" charset="0"/>
              </a:rPr>
              <a:t>Practicum Orientation, where the final instructions, guidelines and requirements of the Practicum course will be given by the Practicum Coordinator and their respective department chairs.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2345</TotalTime>
  <Words>3843</Words>
  <Application>Microsoft Office PowerPoint</Application>
  <PresentationFormat>On-screen Show (4:3)</PresentationFormat>
  <Paragraphs>1212</Paragraphs>
  <Slides>152</Slides>
  <Notes>1</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152</vt:i4>
      </vt:variant>
    </vt:vector>
  </HeadingPairs>
  <TitlesOfParts>
    <vt:vector size="167" baseType="lpstr">
      <vt:lpstr>Arial</vt:lpstr>
      <vt:lpstr>Bookman Old Style</vt:lpstr>
      <vt:lpstr>Calibri</vt:lpstr>
      <vt:lpstr>Calibri Light</vt:lpstr>
      <vt:lpstr>Cordia New</vt:lpstr>
      <vt:lpstr>DengXian</vt:lpstr>
      <vt:lpstr>Gill Sans MT</vt:lpstr>
      <vt:lpstr>Noto Sans Symbols</vt:lpstr>
      <vt:lpstr>Tahoma</vt:lpstr>
      <vt:lpstr>Times New Roman</vt:lpstr>
      <vt:lpstr>Verdana</vt:lpstr>
      <vt:lpstr>Wingdings</vt:lpstr>
      <vt:lpstr>Wingdings 2</vt:lpstr>
      <vt:lpstr>Office Theme</vt:lpstr>
      <vt:lpstr>Presentation</vt:lpstr>
      <vt:lpstr>PRACTICUM ORIENTATION for Academic Year 2021-2022 for Financial Management Students   </vt:lpstr>
      <vt:lpstr>Practicum Program  ONLINE</vt:lpstr>
      <vt:lpstr>What is Practicum? </vt:lpstr>
      <vt:lpstr>What is Practicum? </vt:lpstr>
      <vt:lpstr>What is Practicum? </vt:lpstr>
      <vt:lpstr>Objectives of practicum? </vt:lpstr>
      <vt:lpstr>Objectives of practicum? </vt:lpstr>
      <vt:lpstr>Obectives of practicum? </vt:lpstr>
      <vt:lpstr>Objectives of practicum? </vt:lpstr>
      <vt:lpstr>Objectives of practicum? </vt:lpstr>
      <vt:lpstr>Objectives of practicum? </vt:lpstr>
      <vt:lpstr>Objectives of practicum? </vt:lpstr>
      <vt:lpstr>Who should undergo Practicum?</vt:lpstr>
      <vt:lpstr>How to go about the Practicum Process</vt:lpstr>
      <vt:lpstr>How to go about the Pacticum Process</vt:lpstr>
      <vt:lpstr>How to go about the Practicum Process</vt:lpstr>
      <vt:lpstr>How to select a company</vt:lpstr>
      <vt:lpstr>PowerPoint Presentation</vt:lpstr>
      <vt:lpstr>PowerPoint Presentation</vt:lpstr>
      <vt:lpstr>Suggested practicum assignments : Business Economics majors</vt:lpstr>
      <vt:lpstr>Suggested practicum assignments: Financial Management majors</vt:lpstr>
      <vt:lpstr>Suggested practicum assignments: Human Resource Development Management majors</vt:lpstr>
      <vt:lpstr>Suggested practicum assignments: Marketing Management majors</vt:lpstr>
      <vt:lpstr>PowerPoint Presentation</vt:lpstr>
      <vt:lpstr>Actually, we now have MOA with more than 400 companies both private and government institutions   </vt:lpstr>
      <vt:lpstr>That’s from Aboitiz, , BPI, BSP, Coca-cola, Globe, JG Summit, Jollibee, Pepsi-cola, SM, Robinsons, Zuellig among others  </vt:lpstr>
      <vt:lpstr>This means that you can just choose from among these companies with existing MOA with UST,   WHO MAY BE OFFERING ONLINE PRACTICUM PROGRAM  given this current situation,   otherwise you will have to look for a company  WHO WILL ACCEPT YOU  AND WILL  SIGN  TO OUR  PRACTICUM ENGAGAGEMENT CONFORME </vt:lpstr>
      <vt:lpstr>PowerPoint Presentation</vt:lpstr>
      <vt:lpstr>PowerPoint Presentation</vt:lpstr>
      <vt:lpstr>PowerPoint Presentation</vt:lpstr>
      <vt:lpstr>PowerPoint Presentation</vt:lpstr>
      <vt:lpstr>PowerPoint Presentation</vt:lpstr>
      <vt:lpstr>How to go about the Practicum Process</vt:lpstr>
      <vt:lpstr>So what is this Practicum Engagement Conforme?  It is an  Endorsement letter from the College and an Acceptance letter from the company.</vt:lpstr>
      <vt:lpstr>PowerPoint Presentation</vt:lpstr>
      <vt:lpstr>PowerPoint Presentation</vt:lpstr>
      <vt:lpstr>PowerPoint Presentation</vt:lpstr>
      <vt:lpstr>PowerPoint Presentation</vt:lpstr>
      <vt:lpstr>PowerPoint Presentation</vt:lpstr>
      <vt:lpstr>What is this modular reports?</vt:lpstr>
      <vt:lpstr>Example for Marketing Management</vt:lpstr>
      <vt:lpstr>PowerPoint Presentation</vt:lpstr>
      <vt:lpstr>How to go about the Practicum Process</vt:lpstr>
      <vt:lpstr>PowerPoint Presentation</vt:lpstr>
      <vt:lpstr>PowerPoint Presentation</vt:lpstr>
      <vt:lpstr>This document will legitimize your OJT company as witnessed by your parents/guardians, so any misrepresentation of the company will automatically give you a FAILING grade in Practicum.</vt:lpstr>
      <vt:lpstr>How to go about the Practicum Process</vt:lpstr>
      <vt:lpstr>How to go about the Practicum Process</vt:lpstr>
      <vt:lpstr>How to go about the Practicum Process</vt:lpstr>
      <vt:lpstr>And while waiting for your acceptance…</vt:lpstr>
      <vt:lpstr>How to go about the Practicum Process</vt:lpstr>
      <vt:lpstr>                    Submission Checklist:  1) Cover Page                 incomplete requirements will not be accepted      </vt:lpstr>
      <vt:lpstr>PowerPoint Presentation</vt:lpstr>
      <vt:lpstr>      Submission Checklist: 1) Cover Page  2) Registration Form (Showing Practicum  as an enrolled course)                  incomplete requirements will not be accepted      </vt:lpstr>
      <vt:lpstr>      Submission Checklist: 1) Cover Page  2) Registration Form (Showing Practicum  as an enrolled course) 3) Practicum Engagement Conforme signed by the Host Training Establishment               incomplete requirements will not be accepted      </vt:lpstr>
      <vt:lpstr>How to go about the Practicum Process</vt:lpstr>
      <vt:lpstr>PowerPoint Presentation</vt:lpstr>
      <vt:lpstr>      Submission Checklist: 1) Cover Page  2) Registration Form (Showing Practicum  as an enrolled course) 3) Practicum Engagement Conforme signed by the Host Training Establishment 4) Brief Description of the Host Training Establishment signed by the student, the student parent/guardian (with photocopied valid ID)        incomplete requirements will not be accepted      </vt:lpstr>
      <vt:lpstr>PowerPoint Presentation</vt:lpstr>
      <vt:lpstr>Except for the Registration Form, all documents are downloadable from our OJT site.</vt:lpstr>
      <vt:lpstr>The students to submit to the Practicum Coordinator the required documents, also using their surname and name on file (e.g. laorobert)  FINANCIAL MANAGEMENT PRACTICUM REQUIREMENTS AY 2021-2022 https://drive.google.com/drive/folders/1Ml2YZKG0BrWTQQsHGQiE48Mas8fa52xT?usp=sharing </vt:lpstr>
      <vt:lpstr>You need to read and understand the  ONLINE  PRACTICUM GENERAL GUIDELINES AY 2021-2022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go about the Practicum Process</vt:lpstr>
      <vt:lpstr>How to go about the Practicum Process</vt:lpstr>
      <vt:lpstr>How to go about the Practicum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COMPANY SUPERVISOR  RATING SHEET (ANNEX A) </vt:lpstr>
      <vt:lpstr>GRADING SYSTEM</vt:lpstr>
      <vt:lpstr>GRADING SYSTEM</vt:lpstr>
      <vt:lpstr>GRADING SYSTEM</vt:lpstr>
      <vt:lpstr>FACULTY ADVISER  RATING SHEET ANNEX B </vt:lpstr>
      <vt:lpstr>GRADING SYSTEM</vt:lpstr>
      <vt:lpstr> </vt:lpstr>
      <vt:lpstr> </vt:lpstr>
      <vt:lpstr>GRADING SYSTeM</vt:lpstr>
      <vt:lpstr>Sample   </vt:lpstr>
      <vt:lpstr>  </vt:lpstr>
      <vt:lpstr> </vt:lpstr>
      <vt:lpstr> </vt:lpstr>
      <vt:lpstr>  </vt:lpstr>
      <vt:lpstr>     QUICK STEP BY STEP (After attending the Practicum Orientation and Enrolling the Practicum Course) 1.  Choose a Company approved by your Department Chair  2.  Download the Practicum Engagement Conforme (fill-up) and the Short Description of the Company (sign)  3. Submit to the Practicum Coordinator for his electronic signature  4. Once signed, submit to your prospective Company  </vt:lpstr>
      <vt:lpstr>STEP BY STEP  5.  Once accepted, download Cover Page and fill-up.       </vt:lpstr>
      <vt:lpstr>   STEP BY STEP  6.  Submit the following to the Practicum Coordinator : 1.  Cover Page  2.  Registration Form 3.  Practicum Engagement Conforme (signed by the Company) 4.  Short Description of the Company (signed by BOTH the student and Parent/Guardian)  </vt:lpstr>
      <vt:lpstr>   STEP BY STEP  7.  If there will be no more questions from the Practicum Coordinator, proceed with the Practicum assignments.  8.  Wait for your Faculty Adviser assignment from your Department Chair.  9.  Coordinate with your Faculty Adviser for the modules and timelines.      </vt:lpstr>
      <vt:lpstr>   STEP BY STEP  10.  Once done with your Practicum, ask the Company’s supervisor to fill-up the Grading Sheet and send to your Faculty Adviser’s contact e-mail address.    </vt:lpstr>
      <vt:lpstr>   STEP BY STEP  11. At the same time submit the following and present your Pracfolio to your Faculty Adviser for your grade. a.  Cover Page b.  Short  Description of the Company c.  Curriculum Vitae with picture d.  Modular Output Reports e.  Practicum Summary f.  Documentation   </vt:lpstr>
      <vt:lpstr>Important Reminders</vt:lpstr>
      <vt:lpstr>PowerPoint Presentation</vt:lpstr>
      <vt:lpstr>Where to access the Practicum  guidelines and documents</vt:lpstr>
      <vt:lpstr>TIPS </vt:lpstr>
      <vt:lpstr>PowerPoint Presentation</vt:lpstr>
      <vt:lpstr>PowerPoint Presentation</vt:lpstr>
      <vt:lpstr>PowerPoint Presentation</vt:lpstr>
      <vt:lpstr>PowerPoint Presentation</vt:lpstr>
      <vt:lpstr>PowerPoint Presentation</vt:lpstr>
      <vt:lpstr>PowerPoint Presentation</vt:lpstr>
      <vt:lpstr>Companies that showed interest to accept Online Interns:</vt:lpstr>
      <vt:lpstr>PowerPoint Presentation</vt:lpstr>
      <vt:lpstr>PowerPoint Presentation</vt:lpstr>
      <vt:lpstr>PowerPoint Presentation</vt:lpstr>
      <vt:lpstr>PowerPoint Presentation</vt:lpstr>
      <vt:lpstr>Company Profile: Boehringer Ingelheim</vt:lpstr>
      <vt:lpstr>MARKETING INTERNSHIP</vt:lpstr>
      <vt:lpstr>Modular Output Templates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CHRISTIAN LIFE PROGRAM RECAP</dc:title>
  <dc:creator>Rulao</dc:creator>
  <cp:lastModifiedBy>Acer</cp:lastModifiedBy>
  <cp:revision>249</cp:revision>
  <dcterms:created xsi:type="dcterms:W3CDTF">2012-08-05T13:29:56Z</dcterms:created>
  <dcterms:modified xsi:type="dcterms:W3CDTF">2021-06-24T04:10:03Z</dcterms:modified>
</cp:coreProperties>
</file>