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0"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18" r:id="rId58"/>
    <p:sldId id="319" r:id="rId59"/>
    <p:sldId id="320" r:id="rId60"/>
    <p:sldId id="322"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4667"/>
  </p:normalViewPr>
  <p:slideViewPr>
    <p:cSldViewPr snapToGrid="0" snapToObjects="1">
      <p:cViewPr varScale="1">
        <p:scale>
          <a:sx n="76" d="100"/>
          <a:sy n="76" d="100"/>
        </p:scale>
        <p:origin x="90"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7909B6-3481-4C45-8B18-991F272BBFD5}"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27A1A0-6F0D-5A4B-B89A-5925CA1C2D5D}" type="slidenum">
              <a:rPr lang="en-US" smtClean="0"/>
              <a:t>‹#›</a:t>
            </a:fld>
            <a:endParaRPr lang="en-US"/>
          </a:p>
        </p:txBody>
      </p:sp>
    </p:spTree>
    <p:extLst>
      <p:ext uri="{BB962C8B-B14F-4D97-AF65-F5344CB8AC3E}">
        <p14:creationId xmlns:p14="http://schemas.microsoft.com/office/powerpoint/2010/main" val="649438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7909B6-3481-4C45-8B18-991F272BBFD5}"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27A1A0-6F0D-5A4B-B89A-5925CA1C2D5D}" type="slidenum">
              <a:rPr lang="en-US" smtClean="0"/>
              <a:t>‹#›</a:t>
            </a:fld>
            <a:endParaRPr lang="en-US"/>
          </a:p>
        </p:txBody>
      </p:sp>
    </p:spTree>
    <p:extLst>
      <p:ext uri="{BB962C8B-B14F-4D97-AF65-F5344CB8AC3E}">
        <p14:creationId xmlns:p14="http://schemas.microsoft.com/office/powerpoint/2010/main" val="2472218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7909B6-3481-4C45-8B18-991F272BBFD5}"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27A1A0-6F0D-5A4B-B89A-5925CA1C2D5D}" type="slidenum">
              <a:rPr lang="en-US" smtClean="0"/>
              <a:t>‹#›</a:t>
            </a:fld>
            <a:endParaRPr lang="en-US"/>
          </a:p>
        </p:txBody>
      </p:sp>
    </p:spTree>
    <p:extLst>
      <p:ext uri="{BB962C8B-B14F-4D97-AF65-F5344CB8AC3E}">
        <p14:creationId xmlns:p14="http://schemas.microsoft.com/office/powerpoint/2010/main" val="3888547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7909B6-3481-4C45-8B18-991F272BBFD5}"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27A1A0-6F0D-5A4B-B89A-5925CA1C2D5D}" type="slidenum">
              <a:rPr lang="en-US" smtClean="0"/>
              <a:t>‹#›</a:t>
            </a:fld>
            <a:endParaRPr lang="en-US"/>
          </a:p>
        </p:txBody>
      </p:sp>
    </p:spTree>
    <p:extLst>
      <p:ext uri="{BB962C8B-B14F-4D97-AF65-F5344CB8AC3E}">
        <p14:creationId xmlns:p14="http://schemas.microsoft.com/office/powerpoint/2010/main" val="2425428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87909B6-3481-4C45-8B18-991F272BBFD5}"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27A1A0-6F0D-5A4B-B89A-5925CA1C2D5D}" type="slidenum">
              <a:rPr lang="en-US" smtClean="0"/>
              <a:t>‹#›</a:t>
            </a:fld>
            <a:endParaRPr lang="en-US"/>
          </a:p>
        </p:txBody>
      </p:sp>
    </p:spTree>
    <p:extLst>
      <p:ext uri="{BB962C8B-B14F-4D97-AF65-F5344CB8AC3E}">
        <p14:creationId xmlns:p14="http://schemas.microsoft.com/office/powerpoint/2010/main" val="3647690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7909B6-3481-4C45-8B18-991F272BBFD5}"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27A1A0-6F0D-5A4B-B89A-5925CA1C2D5D}" type="slidenum">
              <a:rPr lang="en-US" smtClean="0"/>
              <a:t>‹#›</a:t>
            </a:fld>
            <a:endParaRPr lang="en-US"/>
          </a:p>
        </p:txBody>
      </p:sp>
    </p:spTree>
    <p:extLst>
      <p:ext uri="{BB962C8B-B14F-4D97-AF65-F5344CB8AC3E}">
        <p14:creationId xmlns:p14="http://schemas.microsoft.com/office/powerpoint/2010/main" val="119414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7909B6-3481-4C45-8B18-991F272BBFD5}" type="datetimeFigureOut">
              <a:rPr lang="en-US" smtClean="0"/>
              <a:t>12/9/2021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27A1A0-6F0D-5A4B-B89A-5925CA1C2D5D}" type="slidenum">
              <a:rPr lang="en-US" smtClean="0"/>
              <a:t>‹#›</a:t>
            </a:fld>
            <a:endParaRPr lang="en-US"/>
          </a:p>
        </p:txBody>
      </p:sp>
    </p:spTree>
    <p:extLst>
      <p:ext uri="{BB962C8B-B14F-4D97-AF65-F5344CB8AC3E}">
        <p14:creationId xmlns:p14="http://schemas.microsoft.com/office/powerpoint/2010/main" val="601901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7909B6-3481-4C45-8B18-991F272BBFD5}" type="datetimeFigureOut">
              <a:rPr lang="en-US" smtClean="0"/>
              <a:t>12/9/2021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27A1A0-6F0D-5A4B-B89A-5925CA1C2D5D}" type="slidenum">
              <a:rPr lang="en-US" smtClean="0"/>
              <a:t>‹#›</a:t>
            </a:fld>
            <a:endParaRPr lang="en-US"/>
          </a:p>
        </p:txBody>
      </p:sp>
    </p:spTree>
    <p:extLst>
      <p:ext uri="{BB962C8B-B14F-4D97-AF65-F5344CB8AC3E}">
        <p14:creationId xmlns:p14="http://schemas.microsoft.com/office/powerpoint/2010/main" val="730854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7909B6-3481-4C45-8B18-991F272BBFD5}" type="datetimeFigureOut">
              <a:rPr lang="en-US" smtClean="0"/>
              <a:t>12/9/2021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27A1A0-6F0D-5A4B-B89A-5925CA1C2D5D}" type="slidenum">
              <a:rPr lang="en-US" smtClean="0"/>
              <a:t>‹#›</a:t>
            </a:fld>
            <a:endParaRPr lang="en-US"/>
          </a:p>
        </p:txBody>
      </p:sp>
    </p:spTree>
    <p:extLst>
      <p:ext uri="{BB962C8B-B14F-4D97-AF65-F5344CB8AC3E}">
        <p14:creationId xmlns:p14="http://schemas.microsoft.com/office/powerpoint/2010/main" val="493286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87909B6-3481-4C45-8B18-991F272BBFD5}"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27A1A0-6F0D-5A4B-B89A-5925CA1C2D5D}" type="slidenum">
              <a:rPr lang="en-US" smtClean="0"/>
              <a:t>‹#›</a:t>
            </a:fld>
            <a:endParaRPr lang="en-US"/>
          </a:p>
        </p:txBody>
      </p:sp>
    </p:spTree>
    <p:extLst>
      <p:ext uri="{BB962C8B-B14F-4D97-AF65-F5344CB8AC3E}">
        <p14:creationId xmlns:p14="http://schemas.microsoft.com/office/powerpoint/2010/main" val="2863986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87909B6-3481-4C45-8B18-991F272BBFD5}"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27A1A0-6F0D-5A4B-B89A-5925CA1C2D5D}" type="slidenum">
              <a:rPr lang="en-US" smtClean="0"/>
              <a:t>‹#›</a:t>
            </a:fld>
            <a:endParaRPr lang="en-US"/>
          </a:p>
        </p:txBody>
      </p:sp>
    </p:spTree>
    <p:extLst>
      <p:ext uri="{BB962C8B-B14F-4D97-AF65-F5344CB8AC3E}">
        <p14:creationId xmlns:p14="http://schemas.microsoft.com/office/powerpoint/2010/main" val="585594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7909B6-3481-4C45-8B18-991F272BBFD5}" type="datetimeFigureOut">
              <a:rPr lang="en-US" smtClean="0"/>
              <a:t>12/9/2021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7A1A0-6F0D-5A4B-B89A-5925CA1C2D5D}" type="slidenum">
              <a:rPr lang="en-US" smtClean="0"/>
              <a:t>‹#›</a:t>
            </a:fld>
            <a:endParaRPr lang="en-US"/>
          </a:p>
        </p:txBody>
      </p:sp>
    </p:spTree>
    <p:extLst>
      <p:ext uri="{BB962C8B-B14F-4D97-AF65-F5344CB8AC3E}">
        <p14:creationId xmlns:p14="http://schemas.microsoft.com/office/powerpoint/2010/main" val="5908248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jpe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6.gi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A615D5-7497-224E-9178-922CFFF1937B}"/>
              </a:ext>
            </a:extLst>
          </p:cNvPr>
          <p:cNvPicPr>
            <a:picLocks noChangeAspect="1"/>
          </p:cNvPicPr>
          <p:nvPr/>
        </p:nvPicPr>
        <p:blipFill>
          <a:blip r:embed="rId3"/>
          <a:stretch>
            <a:fillRect/>
          </a:stretch>
        </p:blipFill>
        <p:spPr>
          <a:xfrm>
            <a:off x="8200566" y="76091"/>
            <a:ext cx="553632" cy="668136"/>
          </a:xfrm>
          <a:prstGeom prst="rect">
            <a:avLst/>
          </a:prstGeom>
        </p:spPr>
      </p:pic>
      <p:sp>
        <p:nvSpPr>
          <p:cNvPr id="8" name="TextBox 7">
            <a:extLst>
              <a:ext uri="{FF2B5EF4-FFF2-40B4-BE49-F238E27FC236}">
                <a16:creationId xmlns:a16="http://schemas.microsoft.com/office/drawing/2014/main" id="{A128FB44-899F-4D08-A1C9-66284ED7E523}"/>
              </a:ext>
            </a:extLst>
          </p:cNvPr>
          <p:cNvSpPr txBox="1"/>
          <p:nvPr/>
        </p:nvSpPr>
        <p:spPr>
          <a:xfrm>
            <a:off x="1005416" y="4114132"/>
            <a:ext cx="4938184" cy="1200329"/>
          </a:xfrm>
          <a:prstGeom prst="rect">
            <a:avLst/>
          </a:prstGeom>
          <a:noFill/>
        </p:spPr>
        <p:txBody>
          <a:bodyPr wrap="square">
            <a:spAutoFit/>
          </a:bodyPr>
          <a:lstStyle/>
          <a:p>
            <a:r>
              <a:rPr lang="en-PH" sz="2400" dirty="0">
                <a:latin typeface="Times New Roman" panose="02020603050405020304" pitchFamily="18" charset="0"/>
                <a:cs typeface="Times New Roman" panose="02020603050405020304" pitchFamily="18" charset="0"/>
              </a:rPr>
              <a:t>Asst.  Prof. Riaz Benjamin</a:t>
            </a:r>
          </a:p>
          <a:p>
            <a:r>
              <a:rPr lang="en-PH" sz="2400" dirty="0">
                <a:latin typeface="Times New Roman" panose="02020603050405020304" pitchFamily="18" charset="0"/>
                <a:cs typeface="Times New Roman" panose="02020603050405020304" pitchFamily="18" charset="0"/>
              </a:rPr>
              <a:t>Practicum Coordinator AY 2020-2021</a:t>
            </a:r>
          </a:p>
          <a:p>
            <a:r>
              <a:rPr lang="en-PH" sz="2400" dirty="0">
                <a:latin typeface="Times New Roman" panose="02020603050405020304" pitchFamily="18" charset="0"/>
                <a:cs typeface="Times New Roman" panose="02020603050405020304" pitchFamily="18" charset="0"/>
              </a:rPr>
              <a:t>December 07, 2021</a:t>
            </a:r>
          </a:p>
        </p:txBody>
      </p:sp>
      <p:sp>
        <p:nvSpPr>
          <p:cNvPr id="10" name="TextBox 9">
            <a:extLst>
              <a:ext uri="{FF2B5EF4-FFF2-40B4-BE49-F238E27FC236}">
                <a16:creationId xmlns:a16="http://schemas.microsoft.com/office/drawing/2014/main" id="{74C6EC94-D18F-4725-86CB-F3D72723526B}"/>
              </a:ext>
            </a:extLst>
          </p:cNvPr>
          <p:cNvSpPr txBox="1"/>
          <p:nvPr/>
        </p:nvSpPr>
        <p:spPr>
          <a:xfrm>
            <a:off x="1371600" y="958152"/>
            <a:ext cx="4572000" cy="2677656"/>
          </a:xfrm>
          <a:prstGeom prst="rect">
            <a:avLst/>
          </a:prstGeom>
          <a:noFill/>
        </p:spPr>
        <p:txBody>
          <a:bodyPr wrap="square">
            <a:spAutoFit/>
          </a:bodyPr>
          <a:lstStyle/>
          <a:p>
            <a:pPr marL="12700" eaLnBrk="1" fontAlgn="auto" hangingPunct="1">
              <a:spcAft>
                <a:spcPts val="0"/>
              </a:spcAft>
              <a:defRPr/>
            </a:pPr>
            <a:r>
              <a:rPr lang="en-US" sz="2800" b="1" dirty="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PRACTICUM ORIENTATION</a:t>
            </a:r>
          </a:p>
          <a:p>
            <a:pPr marL="12700" eaLnBrk="1" fontAlgn="auto" hangingPunct="1">
              <a:spcAft>
                <a:spcPts val="0"/>
              </a:spcAft>
              <a:defRPr/>
            </a:pPr>
            <a:r>
              <a:rPr lang="en-US" sz="2800" b="1" i="1" dirty="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for Academic Year 2021-2022</a:t>
            </a:r>
            <a:br>
              <a:rPr lang="en-US" sz="2800" b="1" i="1" dirty="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br>
            <a:r>
              <a:rPr lang="en-US" sz="2800" b="1" i="1" dirty="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for Marketing Management Students</a:t>
            </a:r>
            <a:br>
              <a:rPr lang="en-US" sz="2800" b="1" i="1" dirty="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br>
            <a:endParaRPr lang="en-PH" sz="2800" dirty="0"/>
          </a:p>
        </p:txBody>
      </p:sp>
    </p:spTree>
    <p:extLst>
      <p:ext uri="{BB962C8B-B14F-4D97-AF65-F5344CB8AC3E}">
        <p14:creationId xmlns:p14="http://schemas.microsoft.com/office/powerpoint/2010/main" val="1859278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A615D5-7497-224E-9178-922CFFF1937B}"/>
              </a:ext>
            </a:extLst>
          </p:cNvPr>
          <p:cNvPicPr>
            <a:picLocks noChangeAspect="1"/>
          </p:cNvPicPr>
          <p:nvPr/>
        </p:nvPicPr>
        <p:blipFill>
          <a:blip r:embed="rId3"/>
          <a:stretch>
            <a:fillRect/>
          </a:stretch>
        </p:blipFill>
        <p:spPr>
          <a:xfrm>
            <a:off x="8200566" y="76091"/>
            <a:ext cx="553632" cy="668136"/>
          </a:xfrm>
          <a:prstGeom prst="rect">
            <a:avLst/>
          </a:prstGeom>
        </p:spPr>
      </p:pic>
      <p:sp>
        <p:nvSpPr>
          <p:cNvPr id="4" name="TextBox 3">
            <a:extLst>
              <a:ext uri="{FF2B5EF4-FFF2-40B4-BE49-F238E27FC236}">
                <a16:creationId xmlns:a16="http://schemas.microsoft.com/office/drawing/2014/main" id="{8680615D-5D74-44C3-825A-A7C36154575E}"/>
              </a:ext>
            </a:extLst>
          </p:cNvPr>
          <p:cNvSpPr txBox="1"/>
          <p:nvPr/>
        </p:nvSpPr>
        <p:spPr>
          <a:xfrm>
            <a:off x="2552700" y="120025"/>
            <a:ext cx="4572000" cy="523220"/>
          </a:xfrm>
          <a:prstGeom prst="rect">
            <a:avLst/>
          </a:prstGeom>
          <a:noFill/>
        </p:spPr>
        <p:txBody>
          <a:bodyPr wrap="square">
            <a:spAutoFit/>
          </a:bodyPr>
          <a:lstStyle/>
          <a:p>
            <a:pPr algn="ctr"/>
            <a:r>
              <a:rPr lang="en-US" altLang="en-US" sz="2800" dirty="0">
                <a:solidFill>
                  <a:schemeClr val="bg1"/>
                </a:solidFill>
                <a:latin typeface="Times New Roman" panose="02020603050405020304" pitchFamily="18" charset="0"/>
                <a:cs typeface="Times New Roman" panose="02020603050405020304" pitchFamily="18" charset="0"/>
              </a:rPr>
              <a:t>Objectives of Practicum?</a:t>
            </a:r>
            <a:endParaRPr lang="en-PH" sz="2800" dirty="0">
              <a:solidFill>
                <a:schemeClr val="bg1"/>
              </a:solidFill>
            </a:endParaRPr>
          </a:p>
        </p:txBody>
      </p:sp>
      <p:sp>
        <p:nvSpPr>
          <p:cNvPr id="6" name="TextBox 5">
            <a:extLst>
              <a:ext uri="{FF2B5EF4-FFF2-40B4-BE49-F238E27FC236}">
                <a16:creationId xmlns:a16="http://schemas.microsoft.com/office/drawing/2014/main" id="{DC5DC2B7-0F8D-4538-ABFF-370BE0B267CE}"/>
              </a:ext>
            </a:extLst>
          </p:cNvPr>
          <p:cNvSpPr txBox="1"/>
          <p:nvPr/>
        </p:nvSpPr>
        <p:spPr>
          <a:xfrm>
            <a:off x="1435100" y="1702138"/>
            <a:ext cx="6273800" cy="3108543"/>
          </a:xfrm>
          <a:prstGeom prst="rect">
            <a:avLst/>
          </a:prstGeom>
          <a:noFill/>
        </p:spPr>
        <p:txBody>
          <a:bodyPr wrap="square">
            <a:spAutoFit/>
          </a:bodyPr>
          <a:lstStyle/>
          <a:p>
            <a:pPr>
              <a:buClr>
                <a:srgbClr val="3891A7"/>
              </a:buClr>
              <a:buSzPct val="79000"/>
            </a:pPr>
            <a:r>
              <a:rPr lang="en-US" altLang="en-US" sz="2800" b="1" dirty="0">
                <a:latin typeface="Times New Roman" panose="02020603050405020304" pitchFamily="18" charset="0"/>
                <a:cs typeface="Times New Roman" panose="02020603050405020304" pitchFamily="18" charset="0"/>
              </a:rPr>
              <a:t>For Students:</a:t>
            </a:r>
          </a:p>
          <a:p>
            <a:pPr>
              <a:buClr>
                <a:srgbClr val="3891A7"/>
              </a:buClr>
              <a:buSzPct val="79000"/>
            </a:pPr>
            <a:endParaRPr lang="en-US" altLang="en-US" sz="2800" dirty="0">
              <a:latin typeface="Times New Roman" panose="02020603050405020304" pitchFamily="18" charset="0"/>
              <a:cs typeface="Times New Roman" panose="02020603050405020304" pitchFamily="18" charset="0"/>
            </a:endParaRPr>
          </a:p>
          <a:p>
            <a:pPr>
              <a:buClr>
                <a:srgbClr val="3891A7"/>
              </a:buClr>
              <a:buSzPct val="79000"/>
            </a:pPr>
            <a:r>
              <a:rPr lang="en-US" altLang="en-US" sz="2800" dirty="0">
                <a:latin typeface="Times New Roman" panose="02020603050405020304" pitchFamily="18" charset="0"/>
                <a:cs typeface="Times New Roman" panose="02020603050405020304" pitchFamily="18" charset="0"/>
              </a:rPr>
              <a:t>Learn the professional work ethic in the course of online practicum</a:t>
            </a:r>
          </a:p>
          <a:p>
            <a:pPr>
              <a:buClr>
                <a:srgbClr val="3891A7"/>
              </a:buClr>
              <a:buSzPct val="79000"/>
            </a:pPr>
            <a:endParaRPr lang="en-US" altLang="en-US" sz="2800" dirty="0">
              <a:latin typeface="Times New Roman" panose="02020603050405020304" pitchFamily="18" charset="0"/>
              <a:cs typeface="Times New Roman" panose="02020603050405020304" pitchFamily="18" charset="0"/>
            </a:endParaRPr>
          </a:p>
          <a:p>
            <a:pPr>
              <a:buClr>
                <a:srgbClr val="3891A7"/>
              </a:buClr>
              <a:buSzPct val="79000"/>
            </a:pPr>
            <a:endParaRPr lang="en-US" altLang="en-US" sz="2800" dirty="0">
              <a:latin typeface="Times New Roman" panose="02020603050405020304" pitchFamily="18" charset="0"/>
              <a:cs typeface="Times New Roman" panose="02020603050405020304" pitchFamily="18" charset="0"/>
            </a:endParaRPr>
          </a:p>
          <a:p>
            <a:pPr>
              <a:buClr>
                <a:srgbClr val="3891A7"/>
              </a:buClr>
              <a:buSzPct val="79000"/>
            </a:pPr>
            <a:r>
              <a:rPr lang="en-US" altLang="en-US" sz="2800" dirty="0">
                <a:latin typeface="Times New Roman" panose="02020603050405020304" pitchFamily="18" charset="0"/>
                <a:cs typeface="Times New Roman" panose="02020603050405020304" pitchFamily="18" charset="0"/>
              </a:rPr>
              <a:t>LEARN</a:t>
            </a:r>
          </a:p>
        </p:txBody>
      </p:sp>
    </p:spTree>
    <p:extLst>
      <p:ext uri="{BB962C8B-B14F-4D97-AF65-F5344CB8AC3E}">
        <p14:creationId xmlns:p14="http://schemas.microsoft.com/office/powerpoint/2010/main" val="3625661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A615D5-7497-224E-9178-922CFFF1937B}"/>
              </a:ext>
            </a:extLst>
          </p:cNvPr>
          <p:cNvPicPr>
            <a:picLocks noChangeAspect="1"/>
          </p:cNvPicPr>
          <p:nvPr/>
        </p:nvPicPr>
        <p:blipFill>
          <a:blip r:embed="rId3"/>
          <a:stretch>
            <a:fillRect/>
          </a:stretch>
        </p:blipFill>
        <p:spPr>
          <a:xfrm>
            <a:off x="8200566" y="76091"/>
            <a:ext cx="553632" cy="668136"/>
          </a:xfrm>
          <a:prstGeom prst="rect">
            <a:avLst/>
          </a:prstGeom>
        </p:spPr>
      </p:pic>
      <p:sp>
        <p:nvSpPr>
          <p:cNvPr id="4" name="TextBox 3">
            <a:extLst>
              <a:ext uri="{FF2B5EF4-FFF2-40B4-BE49-F238E27FC236}">
                <a16:creationId xmlns:a16="http://schemas.microsoft.com/office/drawing/2014/main" id="{F2AB1954-2A80-4C55-965D-B108565F4594}"/>
              </a:ext>
            </a:extLst>
          </p:cNvPr>
          <p:cNvSpPr txBox="1"/>
          <p:nvPr/>
        </p:nvSpPr>
        <p:spPr>
          <a:xfrm>
            <a:off x="2501900" y="76091"/>
            <a:ext cx="4572000" cy="523220"/>
          </a:xfrm>
          <a:prstGeom prst="rect">
            <a:avLst/>
          </a:prstGeom>
          <a:noFill/>
        </p:spPr>
        <p:txBody>
          <a:bodyPr wrap="square">
            <a:spAutoFit/>
          </a:bodyPr>
          <a:lstStyle/>
          <a:p>
            <a:pPr algn="ctr"/>
            <a:r>
              <a:rPr lang="en-US" altLang="en-US" sz="2800" dirty="0">
                <a:solidFill>
                  <a:schemeClr val="bg1"/>
                </a:solidFill>
                <a:latin typeface="Times New Roman" panose="02020603050405020304" pitchFamily="18" charset="0"/>
                <a:cs typeface="Times New Roman" panose="02020603050405020304" pitchFamily="18" charset="0"/>
              </a:rPr>
              <a:t>Objectives of Practicum?</a:t>
            </a:r>
            <a:endParaRPr lang="en-PH" sz="2800" dirty="0">
              <a:solidFill>
                <a:schemeClr val="bg1"/>
              </a:solidFill>
            </a:endParaRPr>
          </a:p>
        </p:txBody>
      </p:sp>
      <p:sp>
        <p:nvSpPr>
          <p:cNvPr id="6" name="TextBox 5">
            <a:extLst>
              <a:ext uri="{FF2B5EF4-FFF2-40B4-BE49-F238E27FC236}">
                <a16:creationId xmlns:a16="http://schemas.microsoft.com/office/drawing/2014/main" id="{A7F401C6-7F74-44D5-98A8-68C73034FA4E}"/>
              </a:ext>
            </a:extLst>
          </p:cNvPr>
          <p:cNvSpPr txBox="1"/>
          <p:nvPr/>
        </p:nvSpPr>
        <p:spPr>
          <a:xfrm>
            <a:off x="1143000" y="1134239"/>
            <a:ext cx="6858000" cy="4401205"/>
          </a:xfrm>
          <a:prstGeom prst="rect">
            <a:avLst/>
          </a:prstGeom>
          <a:noFill/>
        </p:spPr>
        <p:txBody>
          <a:bodyPr wrap="square">
            <a:spAutoFit/>
          </a:bodyPr>
          <a:lstStyle/>
          <a:p>
            <a:pPr>
              <a:buClr>
                <a:srgbClr val="3891A7"/>
              </a:buClr>
              <a:buSzPct val="79000"/>
            </a:pPr>
            <a:r>
              <a:rPr lang="en-US" altLang="en-US" sz="2800" b="1" dirty="0">
                <a:latin typeface="Times New Roman" panose="02020603050405020304" pitchFamily="18" charset="0"/>
                <a:cs typeface="Times New Roman" panose="02020603050405020304" pitchFamily="18" charset="0"/>
              </a:rPr>
              <a:t>For the University/College:</a:t>
            </a:r>
          </a:p>
          <a:p>
            <a:pPr>
              <a:buClr>
                <a:srgbClr val="3891A7"/>
              </a:buClr>
              <a:buSzPct val="79000"/>
            </a:pPr>
            <a:endParaRPr lang="en-US" altLang="en-US" sz="2800" dirty="0">
              <a:latin typeface="Times New Roman" panose="02020603050405020304" pitchFamily="18" charset="0"/>
              <a:cs typeface="Times New Roman" panose="02020603050405020304" pitchFamily="18" charset="0"/>
            </a:endParaRPr>
          </a:p>
          <a:p>
            <a:pPr>
              <a:buClr>
                <a:srgbClr val="3891A7"/>
              </a:buClr>
              <a:buSzPct val="79000"/>
            </a:pPr>
            <a:r>
              <a:rPr lang="en-US" altLang="en-US" sz="2800" dirty="0">
                <a:latin typeface="Times New Roman" panose="02020603050405020304" pitchFamily="18" charset="0"/>
                <a:cs typeface="Times New Roman" panose="02020603050405020304" pitchFamily="18" charset="0"/>
              </a:rPr>
              <a:t>Enrich the degree programs  of the University/College to respond to the needs of the industry</a:t>
            </a:r>
          </a:p>
          <a:p>
            <a:pPr>
              <a:buClr>
                <a:srgbClr val="3891A7"/>
              </a:buClr>
              <a:buSzPct val="79000"/>
            </a:pPr>
            <a:endParaRPr lang="en-US" altLang="en-US" sz="2800" dirty="0">
              <a:latin typeface="Times New Roman" panose="02020603050405020304" pitchFamily="18" charset="0"/>
              <a:cs typeface="Times New Roman" panose="02020603050405020304" pitchFamily="18" charset="0"/>
            </a:endParaRPr>
          </a:p>
          <a:p>
            <a:pPr>
              <a:buClr>
                <a:srgbClr val="3891A7"/>
              </a:buClr>
              <a:buSzPct val="79000"/>
            </a:pPr>
            <a:r>
              <a:rPr lang="en-US" altLang="en-US" sz="2800" dirty="0">
                <a:latin typeface="Times New Roman" panose="02020603050405020304" pitchFamily="18" charset="0"/>
                <a:cs typeface="Times New Roman" panose="02020603050405020304" pitchFamily="18" charset="0"/>
              </a:rPr>
              <a:t>Promote mutually supportive industry academe collaboration/linkages and</a:t>
            </a:r>
          </a:p>
          <a:p>
            <a:pPr>
              <a:buClr>
                <a:srgbClr val="3891A7"/>
              </a:buClr>
              <a:buSzPct val="79000"/>
            </a:pPr>
            <a:endParaRPr lang="en-US" altLang="en-US" sz="2800" dirty="0">
              <a:latin typeface="Times New Roman" panose="02020603050405020304" pitchFamily="18" charset="0"/>
              <a:cs typeface="Times New Roman" panose="02020603050405020304" pitchFamily="18" charset="0"/>
            </a:endParaRPr>
          </a:p>
          <a:p>
            <a:pPr>
              <a:buClr>
                <a:srgbClr val="3891A7"/>
              </a:buClr>
              <a:buSzPct val="79000"/>
            </a:pPr>
            <a:r>
              <a:rPr lang="en-US" altLang="en-US" sz="2800" dirty="0">
                <a:latin typeface="Times New Roman" panose="02020603050405020304" pitchFamily="18" charset="0"/>
                <a:cs typeface="Times New Roman" panose="02020603050405020304" pitchFamily="18" charset="0"/>
              </a:rPr>
              <a:t>Strengthen career guidance</a:t>
            </a:r>
          </a:p>
        </p:txBody>
      </p:sp>
    </p:spTree>
    <p:extLst>
      <p:ext uri="{BB962C8B-B14F-4D97-AF65-F5344CB8AC3E}">
        <p14:creationId xmlns:p14="http://schemas.microsoft.com/office/powerpoint/2010/main" val="3766499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A615D5-7497-224E-9178-922CFFF1937B}"/>
              </a:ext>
            </a:extLst>
          </p:cNvPr>
          <p:cNvPicPr>
            <a:picLocks noChangeAspect="1"/>
          </p:cNvPicPr>
          <p:nvPr/>
        </p:nvPicPr>
        <p:blipFill>
          <a:blip r:embed="rId3"/>
          <a:stretch>
            <a:fillRect/>
          </a:stretch>
        </p:blipFill>
        <p:spPr>
          <a:xfrm>
            <a:off x="8200566" y="76091"/>
            <a:ext cx="553632" cy="668136"/>
          </a:xfrm>
          <a:prstGeom prst="rect">
            <a:avLst/>
          </a:prstGeom>
        </p:spPr>
      </p:pic>
      <p:sp>
        <p:nvSpPr>
          <p:cNvPr id="4" name="TextBox 3">
            <a:extLst>
              <a:ext uri="{FF2B5EF4-FFF2-40B4-BE49-F238E27FC236}">
                <a16:creationId xmlns:a16="http://schemas.microsoft.com/office/drawing/2014/main" id="{1F412966-790D-4A51-B983-7621F83FB938}"/>
              </a:ext>
            </a:extLst>
          </p:cNvPr>
          <p:cNvSpPr txBox="1"/>
          <p:nvPr/>
        </p:nvSpPr>
        <p:spPr>
          <a:xfrm>
            <a:off x="2527300" y="98384"/>
            <a:ext cx="4572000" cy="523220"/>
          </a:xfrm>
          <a:prstGeom prst="rect">
            <a:avLst/>
          </a:prstGeom>
          <a:noFill/>
        </p:spPr>
        <p:txBody>
          <a:bodyPr wrap="square">
            <a:spAutoFit/>
          </a:bodyPr>
          <a:lstStyle/>
          <a:p>
            <a:pPr algn="ctr"/>
            <a:r>
              <a:rPr lang="en-US" altLang="en-US" sz="2800" dirty="0">
                <a:solidFill>
                  <a:schemeClr val="bg1"/>
                </a:solidFill>
                <a:latin typeface="Times New Roman" panose="02020603050405020304" pitchFamily="18" charset="0"/>
                <a:cs typeface="Times New Roman" panose="02020603050405020304" pitchFamily="18" charset="0"/>
              </a:rPr>
              <a:t>Objectives of Practicum?</a:t>
            </a:r>
            <a:endParaRPr lang="en-PH" sz="2800" dirty="0">
              <a:solidFill>
                <a:schemeClr val="bg1"/>
              </a:solidFill>
            </a:endParaRPr>
          </a:p>
        </p:txBody>
      </p:sp>
      <p:sp>
        <p:nvSpPr>
          <p:cNvPr id="6" name="TextBox 5">
            <a:extLst>
              <a:ext uri="{FF2B5EF4-FFF2-40B4-BE49-F238E27FC236}">
                <a16:creationId xmlns:a16="http://schemas.microsoft.com/office/drawing/2014/main" id="{D493FFAA-E0C2-4D2C-BCBF-21BC0DEE5A93}"/>
              </a:ext>
            </a:extLst>
          </p:cNvPr>
          <p:cNvSpPr txBox="1"/>
          <p:nvPr/>
        </p:nvSpPr>
        <p:spPr>
          <a:xfrm>
            <a:off x="1227367" y="1387039"/>
            <a:ext cx="7171866" cy="3539430"/>
          </a:xfrm>
          <a:prstGeom prst="rect">
            <a:avLst/>
          </a:prstGeom>
          <a:noFill/>
        </p:spPr>
        <p:txBody>
          <a:bodyPr wrap="square">
            <a:spAutoFit/>
          </a:bodyPr>
          <a:lstStyle/>
          <a:p>
            <a:pPr>
              <a:buClr>
                <a:srgbClr val="3891A7"/>
              </a:buClr>
              <a:buSzPct val="79000"/>
            </a:pPr>
            <a:r>
              <a:rPr lang="en-US" altLang="en-US" sz="2800" b="1" dirty="0">
                <a:latin typeface="Times New Roman" panose="02020603050405020304" pitchFamily="18" charset="0"/>
                <a:cs typeface="Times New Roman" panose="02020603050405020304" pitchFamily="18" charset="0"/>
              </a:rPr>
              <a:t>For Companies:</a:t>
            </a:r>
          </a:p>
          <a:p>
            <a:pPr>
              <a:buClr>
                <a:srgbClr val="3891A7"/>
              </a:buClr>
              <a:buSzPct val="79000"/>
            </a:pPr>
            <a:endParaRPr lang="en-US" altLang="en-US" sz="2800" dirty="0">
              <a:latin typeface="Times New Roman" panose="02020603050405020304" pitchFamily="18" charset="0"/>
              <a:cs typeface="Times New Roman" panose="02020603050405020304" pitchFamily="18" charset="0"/>
            </a:endParaRPr>
          </a:p>
          <a:p>
            <a:pPr>
              <a:buClr>
                <a:srgbClr val="3891A7"/>
              </a:buClr>
              <a:buSzPct val="79000"/>
            </a:pPr>
            <a:r>
              <a:rPr lang="en-US" altLang="en-US" sz="2800" dirty="0">
                <a:latin typeface="Times New Roman" panose="02020603050405020304" pitchFamily="18" charset="0"/>
                <a:cs typeface="Times New Roman" panose="02020603050405020304" pitchFamily="18" charset="0"/>
              </a:rPr>
              <a:t>Provide a venue where they can customize the process of technical training through employer-driven practicum plans; </a:t>
            </a:r>
          </a:p>
          <a:p>
            <a:pPr>
              <a:buClr>
                <a:srgbClr val="3891A7"/>
              </a:buClr>
              <a:buSzPct val="79000"/>
            </a:pPr>
            <a:r>
              <a:rPr lang="en-US" altLang="en-US" sz="2800" dirty="0">
                <a:latin typeface="Times New Roman" panose="02020603050405020304" pitchFamily="18" charset="0"/>
                <a:cs typeface="Times New Roman" panose="02020603050405020304" pitchFamily="18" charset="0"/>
              </a:rPr>
              <a:t>select well-equipped beneficiaries and </a:t>
            </a:r>
          </a:p>
          <a:p>
            <a:pPr>
              <a:buClr>
                <a:srgbClr val="3891A7"/>
              </a:buClr>
              <a:buSzPct val="79000"/>
            </a:pPr>
            <a:r>
              <a:rPr lang="en-US" altLang="en-US" sz="2800" dirty="0">
                <a:latin typeface="Times New Roman" panose="02020603050405020304" pitchFamily="18" charset="0"/>
                <a:cs typeface="Times New Roman" panose="02020603050405020304" pitchFamily="18" charset="0"/>
              </a:rPr>
              <a:t>have another opportunity to contribute to the society through corporate social responsibilities.</a:t>
            </a:r>
          </a:p>
        </p:txBody>
      </p:sp>
    </p:spTree>
    <p:extLst>
      <p:ext uri="{BB962C8B-B14F-4D97-AF65-F5344CB8AC3E}">
        <p14:creationId xmlns:p14="http://schemas.microsoft.com/office/powerpoint/2010/main" val="3478477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A615D5-7497-224E-9178-922CFFF1937B}"/>
              </a:ext>
            </a:extLst>
          </p:cNvPr>
          <p:cNvPicPr>
            <a:picLocks noChangeAspect="1"/>
          </p:cNvPicPr>
          <p:nvPr/>
        </p:nvPicPr>
        <p:blipFill>
          <a:blip r:embed="rId3"/>
          <a:stretch>
            <a:fillRect/>
          </a:stretch>
        </p:blipFill>
        <p:spPr>
          <a:xfrm>
            <a:off x="8200566" y="76091"/>
            <a:ext cx="553632" cy="668136"/>
          </a:xfrm>
          <a:prstGeom prst="rect">
            <a:avLst/>
          </a:prstGeom>
        </p:spPr>
      </p:pic>
      <p:sp>
        <p:nvSpPr>
          <p:cNvPr id="4" name="TextBox 3">
            <a:extLst>
              <a:ext uri="{FF2B5EF4-FFF2-40B4-BE49-F238E27FC236}">
                <a16:creationId xmlns:a16="http://schemas.microsoft.com/office/drawing/2014/main" id="{28B12ED2-ECE5-472F-99EB-71BE5CC981C7}"/>
              </a:ext>
            </a:extLst>
          </p:cNvPr>
          <p:cNvSpPr txBox="1"/>
          <p:nvPr/>
        </p:nvSpPr>
        <p:spPr>
          <a:xfrm>
            <a:off x="1790700" y="148549"/>
            <a:ext cx="5562600" cy="523220"/>
          </a:xfrm>
          <a:prstGeom prst="rect">
            <a:avLst/>
          </a:prstGeom>
          <a:noFill/>
        </p:spPr>
        <p:txBody>
          <a:bodyPr wrap="square">
            <a:spAutoFit/>
          </a:bodyPr>
          <a:lstStyle/>
          <a:p>
            <a:pPr algn="ctr"/>
            <a:r>
              <a:rPr lang="en-PH" sz="2800" dirty="0">
                <a:solidFill>
                  <a:schemeClr val="bg1"/>
                </a:solidFill>
                <a:latin typeface="Times New Roman" panose="02020603050405020304" pitchFamily="18" charset="0"/>
                <a:cs typeface="Times New Roman" panose="02020603050405020304" pitchFamily="18" charset="0"/>
              </a:rPr>
              <a:t>Who Should U</a:t>
            </a:r>
            <a:r>
              <a:rPr lang="en-PH" sz="2800" spc="-5" dirty="0">
                <a:solidFill>
                  <a:schemeClr val="bg1"/>
                </a:solidFill>
                <a:latin typeface="Times New Roman" panose="02020603050405020304" pitchFamily="18" charset="0"/>
                <a:cs typeface="Times New Roman" panose="02020603050405020304" pitchFamily="18" charset="0"/>
              </a:rPr>
              <a:t>ndergo</a:t>
            </a:r>
            <a:r>
              <a:rPr lang="en-PH" sz="2800" spc="-135" dirty="0">
                <a:solidFill>
                  <a:schemeClr val="bg1"/>
                </a:solidFill>
                <a:latin typeface="Times New Roman" panose="02020603050405020304" pitchFamily="18" charset="0"/>
                <a:cs typeface="Times New Roman" panose="02020603050405020304" pitchFamily="18" charset="0"/>
              </a:rPr>
              <a:t> </a:t>
            </a:r>
            <a:r>
              <a:rPr lang="en-PH" sz="2800" dirty="0">
                <a:solidFill>
                  <a:schemeClr val="bg1"/>
                </a:solidFill>
                <a:latin typeface="Times New Roman" panose="02020603050405020304" pitchFamily="18" charset="0"/>
                <a:cs typeface="Times New Roman" panose="02020603050405020304" pitchFamily="18" charset="0"/>
              </a:rPr>
              <a:t>Practicum?</a:t>
            </a:r>
            <a:endParaRPr lang="en-PH" sz="2800" dirty="0">
              <a:solidFill>
                <a:schemeClr val="bg1"/>
              </a:solidFill>
            </a:endParaRPr>
          </a:p>
        </p:txBody>
      </p:sp>
      <p:sp>
        <p:nvSpPr>
          <p:cNvPr id="6" name="TextBox 5">
            <a:extLst>
              <a:ext uri="{FF2B5EF4-FFF2-40B4-BE49-F238E27FC236}">
                <a16:creationId xmlns:a16="http://schemas.microsoft.com/office/drawing/2014/main" id="{CD6D697A-A7A2-4C9B-A346-7257A00F4EF1}"/>
              </a:ext>
            </a:extLst>
          </p:cNvPr>
          <p:cNvSpPr txBox="1"/>
          <p:nvPr/>
        </p:nvSpPr>
        <p:spPr>
          <a:xfrm>
            <a:off x="666882" y="1275403"/>
            <a:ext cx="7810500" cy="4796185"/>
          </a:xfrm>
          <a:prstGeom prst="rect">
            <a:avLst/>
          </a:prstGeom>
          <a:noFill/>
        </p:spPr>
        <p:txBody>
          <a:bodyPr wrap="square">
            <a:spAutoFit/>
          </a:bodyPr>
          <a:lstStyle/>
          <a:p>
            <a:pPr>
              <a:buClr>
                <a:srgbClr val="3891A7"/>
              </a:buClr>
              <a:buSzPct val="80000"/>
              <a:buFont typeface="Wingdings 2" panose="05020102010507070707" pitchFamily="18" charset="2"/>
              <a:buChar char=""/>
            </a:pPr>
            <a:r>
              <a:rPr lang="en-US" altLang="en-US" sz="2800" dirty="0">
                <a:latin typeface="Times New Roman" panose="02020603050405020304" pitchFamily="18" charset="0"/>
                <a:cs typeface="Times New Roman" panose="02020603050405020304" pitchFamily="18" charset="0"/>
              </a:rPr>
              <a:t>For AY 2021-2022:</a:t>
            </a:r>
          </a:p>
          <a:p>
            <a:pPr>
              <a:buClr>
                <a:srgbClr val="3891A7"/>
              </a:buClr>
              <a:buSzPct val="80000"/>
              <a:buFont typeface="Wingdings 2" panose="05020102010507070707" pitchFamily="18" charset="2"/>
              <a:buChar char=""/>
            </a:pPr>
            <a:r>
              <a:rPr lang="en-US" altLang="en-US" sz="2800" dirty="0">
                <a:latin typeface="Times New Roman" panose="02020603050405020304" pitchFamily="18" charset="0"/>
                <a:cs typeface="Times New Roman" panose="02020603050405020304" pitchFamily="18" charset="0"/>
              </a:rPr>
              <a:t>Fourth year or incoming fourth year</a:t>
            </a:r>
          </a:p>
          <a:p>
            <a:r>
              <a:rPr lang="en-US" altLang="en-US" sz="2800" dirty="0">
                <a:latin typeface="Times New Roman" panose="02020603050405020304" pitchFamily="18" charset="0"/>
                <a:cs typeface="Times New Roman" panose="02020603050405020304" pitchFamily="18" charset="0"/>
              </a:rPr>
              <a:t>BSBA students major in :</a:t>
            </a:r>
          </a:p>
          <a:p>
            <a:pPr lvl="1">
              <a:spcBef>
                <a:spcPts val="538"/>
              </a:spcBef>
              <a:buClr>
                <a:srgbClr val="C32C2D"/>
              </a:buClr>
              <a:buFont typeface="Wingdings 2" panose="05020102010507070707" pitchFamily="18" charset="2"/>
              <a:buChar char=""/>
            </a:pPr>
            <a:r>
              <a:rPr lang="en-US" altLang="en-US" sz="2800" dirty="0">
                <a:latin typeface="Times New Roman" panose="02020603050405020304" pitchFamily="18" charset="0"/>
                <a:cs typeface="Times New Roman" panose="02020603050405020304" pitchFamily="18" charset="0"/>
              </a:rPr>
              <a:t>Business Economics</a:t>
            </a:r>
          </a:p>
          <a:p>
            <a:pPr lvl="1">
              <a:spcBef>
                <a:spcPts val="538"/>
              </a:spcBef>
              <a:buClr>
                <a:srgbClr val="C32C2D"/>
              </a:buClr>
              <a:buFont typeface="Wingdings 2" panose="05020102010507070707" pitchFamily="18" charset="2"/>
              <a:buChar char=""/>
            </a:pPr>
            <a:r>
              <a:rPr lang="en-US" altLang="en-US" sz="2800" dirty="0">
                <a:latin typeface="Times New Roman" panose="02020603050405020304" pitchFamily="18" charset="0"/>
                <a:cs typeface="Times New Roman" panose="02020603050405020304" pitchFamily="18" charset="0"/>
              </a:rPr>
              <a:t>Financial Management</a:t>
            </a:r>
          </a:p>
          <a:p>
            <a:pPr lvl="1">
              <a:spcBef>
                <a:spcPts val="538"/>
              </a:spcBef>
              <a:buClr>
                <a:srgbClr val="C32C2D"/>
              </a:buClr>
              <a:buFont typeface="Wingdings 2" panose="05020102010507070707" pitchFamily="18" charset="2"/>
              <a:buChar char=""/>
            </a:pPr>
            <a:r>
              <a:rPr lang="en-US" altLang="en-US" sz="2800" dirty="0">
                <a:latin typeface="Times New Roman" panose="02020603050405020304" pitchFamily="18" charset="0"/>
                <a:cs typeface="Times New Roman" panose="02020603050405020304" pitchFamily="18" charset="0"/>
              </a:rPr>
              <a:t>Human Resources Management</a:t>
            </a:r>
          </a:p>
          <a:p>
            <a:pPr lvl="1">
              <a:spcBef>
                <a:spcPts val="525"/>
              </a:spcBef>
              <a:buClr>
                <a:srgbClr val="C32C2D"/>
              </a:buClr>
              <a:buFont typeface="Wingdings 2" panose="05020102010507070707" pitchFamily="18" charset="2"/>
              <a:buChar char=""/>
            </a:pPr>
            <a:r>
              <a:rPr lang="en-US" altLang="en-US" sz="2800" dirty="0">
                <a:latin typeface="Times New Roman" panose="02020603050405020304" pitchFamily="18" charset="0"/>
                <a:cs typeface="Times New Roman" panose="02020603050405020304" pitchFamily="18" charset="0"/>
              </a:rPr>
              <a:t>Marketing Management</a:t>
            </a:r>
          </a:p>
          <a:p>
            <a:pPr>
              <a:spcBef>
                <a:spcPts val="563"/>
              </a:spcBef>
              <a:buClr>
                <a:srgbClr val="3891A7"/>
              </a:buClr>
              <a:buSzPct val="80000"/>
              <a:buFont typeface="Wingdings 2" panose="05020102010507070707" pitchFamily="18" charset="2"/>
              <a:buChar char=""/>
            </a:pPr>
            <a:r>
              <a:rPr lang="en-US" altLang="en-US" sz="2800" dirty="0">
                <a:latin typeface="Times New Roman" panose="02020603050405020304" pitchFamily="18" charset="0"/>
                <a:cs typeface="Times New Roman" panose="02020603050405020304" pitchFamily="18" charset="0"/>
              </a:rPr>
              <a:t>Must have taken all the prerequisite  courses for Practicum,  each major has different prerequisite units.</a:t>
            </a:r>
            <a:r>
              <a:rPr lang="en-US" altLang="en-US" sz="3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945989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A615D5-7497-224E-9178-922CFFF1937B}"/>
              </a:ext>
            </a:extLst>
          </p:cNvPr>
          <p:cNvPicPr>
            <a:picLocks noChangeAspect="1"/>
          </p:cNvPicPr>
          <p:nvPr/>
        </p:nvPicPr>
        <p:blipFill>
          <a:blip r:embed="rId3"/>
          <a:stretch>
            <a:fillRect/>
          </a:stretch>
        </p:blipFill>
        <p:spPr>
          <a:xfrm>
            <a:off x="8200566" y="76091"/>
            <a:ext cx="553632" cy="668136"/>
          </a:xfrm>
          <a:prstGeom prst="rect">
            <a:avLst/>
          </a:prstGeom>
        </p:spPr>
      </p:pic>
      <p:sp>
        <p:nvSpPr>
          <p:cNvPr id="4" name="TextBox 3">
            <a:extLst>
              <a:ext uri="{FF2B5EF4-FFF2-40B4-BE49-F238E27FC236}">
                <a16:creationId xmlns:a16="http://schemas.microsoft.com/office/drawing/2014/main" id="{99702D63-DAEC-4A78-8385-1F1CD1FB80BA}"/>
              </a:ext>
            </a:extLst>
          </p:cNvPr>
          <p:cNvSpPr txBox="1"/>
          <p:nvPr/>
        </p:nvSpPr>
        <p:spPr>
          <a:xfrm>
            <a:off x="1054100" y="1428234"/>
            <a:ext cx="7146466" cy="4108304"/>
          </a:xfrm>
          <a:prstGeom prst="rect">
            <a:avLst/>
          </a:prstGeom>
          <a:noFill/>
        </p:spPr>
        <p:txBody>
          <a:bodyPr wrap="square">
            <a:spAutoFit/>
          </a:bodyPr>
          <a:lstStyle/>
          <a:p>
            <a:pPr algn="ctr"/>
            <a:r>
              <a:rPr lang="en-US" sz="2800" b="1" spc="-15" dirty="0">
                <a:latin typeface="Times New Roman" panose="02020603050405020304" pitchFamily="18" charset="0"/>
                <a:cs typeface="Times New Roman" panose="02020603050405020304" pitchFamily="18" charset="0"/>
              </a:rPr>
              <a:t>How </a:t>
            </a:r>
            <a:r>
              <a:rPr lang="en-US" sz="2800" b="1" dirty="0">
                <a:latin typeface="Times New Roman" panose="02020603050405020304" pitchFamily="18" charset="0"/>
                <a:cs typeface="Times New Roman" panose="02020603050405020304" pitchFamily="18" charset="0"/>
              </a:rPr>
              <a:t>to </a:t>
            </a:r>
            <a:r>
              <a:rPr lang="en-US" sz="2800" b="1" spc="-30" dirty="0">
                <a:latin typeface="Times New Roman" panose="02020603050405020304" pitchFamily="18" charset="0"/>
                <a:cs typeface="Times New Roman" panose="02020603050405020304" pitchFamily="18" charset="0"/>
              </a:rPr>
              <a:t>go </a:t>
            </a:r>
            <a:r>
              <a:rPr lang="en-US" sz="2800" b="1" dirty="0">
                <a:latin typeface="Times New Roman" panose="02020603050405020304" pitchFamily="18" charset="0"/>
                <a:cs typeface="Times New Roman" panose="02020603050405020304" pitchFamily="18" charset="0"/>
              </a:rPr>
              <a:t>about the </a:t>
            </a:r>
            <a:r>
              <a:rPr lang="en-US" sz="2800" b="1" spc="-5" dirty="0">
                <a:latin typeface="Times New Roman" panose="02020603050405020304" pitchFamily="18" charset="0"/>
                <a:cs typeface="Times New Roman" panose="02020603050405020304" pitchFamily="18" charset="0"/>
              </a:rPr>
              <a:t>Practicum </a:t>
            </a:r>
            <a:r>
              <a:rPr lang="en-US" sz="2800" b="1" spc="-15" dirty="0">
                <a:latin typeface="Times New Roman" panose="02020603050405020304" pitchFamily="18" charset="0"/>
                <a:cs typeface="Times New Roman" panose="02020603050405020304" pitchFamily="18" charset="0"/>
              </a:rPr>
              <a:t>Process</a:t>
            </a:r>
          </a:p>
          <a:p>
            <a:pPr algn="ctr"/>
            <a:endParaRPr lang="en-US" sz="2800" spc="-15" dirty="0">
              <a:latin typeface="Times New Roman" panose="02020603050405020304" pitchFamily="18" charset="0"/>
              <a:cs typeface="Times New Roman" panose="02020603050405020304" pitchFamily="18" charset="0"/>
            </a:endParaRPr>
          </a:p>
          <a:p>
            <a:pPr marL="457200" indent="-457200">
              <a:lnSpc>
                <a:spcPct val="150000"/>
              </a:lnSpc>
              <a:buClr>
                <a:srgbClr val="00853C"/>
              </a:buClr>
              <a:buSzPct val="80000"/>
              <a:buFont typeface="Wingdings" panose="05000000000000000000" pitchFamily="2" charset="2"/>
              <a:buChar char="Ø"/>
            </a:pPr>
            <a:r>
              <a:rPr lang="en-PH" altLang="en-US" sz="2800" dirty="0">
                <a:latin typeface="Times New Roman" panose="02020603050405020304" pitchFamily="18" charset="0"/>
                <a:cs typeface="Times New Roman" panose="02020603050405020304" pitchFamily="18" charset="0"/>
              </a:rPr>
              <a:t>Attend </a:t>
            </a:r>
            <a:r>
              <a:rPr lang="en-US" altLang="en-US" sz="2800" dirty="0">
                <a:latin typeface="Times New Roman" panose="02020603050405020304" pitchFamily="18" charset="0"/>
                <a:cs typeface="Times New Roman" panose="02020603050405020304" pitchFamily="18" charset="0"/>
              </a:rPr>
              <a:t>Practicum/OJT Briefing/Orientation </a:t>
            </a:r>
          </a:p>
          <a:p>
            <a:pPr marL="457200" indent="-457200">
              <a:lnSpc>
                <a:spcPct val="150000"/>
              </a:lnSpc>
              <a:buClr>
                <a:srgbClr val="00853C"/>
              </a:buClr>
              <a:buSzPct val="80000"/>
              <a:buFont typeface="Wingdings" panose="05000000000000000000" pitchFamily="2" charset="2"/>
              <a:buChar char="Ø"/>
            </a:pPr>
            <a:r>
              <a:rPr lang="en-PH" altLang="en-US" sz="2800" dirty="0">
                <a:latin typeface="Times New Roman" panose="02020603050405020304" pitchFamily="18" charset="0"/>
                <a:cs typeface="Times New Roman" panose="02020603050405020304" pitchFamily="18" charset="0"/>
              </a:rPr>
              <a:t>Enroll the 6-unit Practicum course</a:t>
            </a:r>
          </a:p>
          <a:p>
            <a:pPr marL="457200" indent="-457200">
              <a:lnSpc>
                <a:spcPct val="150000"/>
              </a:lnSpc>
              <a:buClr>
                <a:srgbClr val="00853C"/>
              </a:buClr>
              <a:buSzPct val="80000"/>
              <a:buFont typeface="Wingdings" panose="05000000000000000000" pitchFamily="2" charset="2"/>
              <a:buChar char="Ø"/>
            </a:pPr>
            <a:r>
              <a:rPr lang="en-US" altLang="en-US" sz="2800" dirty="0">
                <a:latin typeface="Times New Roman" panose="02020603050405020304" pitchFamily="18" charset="0"/>
                <a:cs typeface="Times New Roman" panose="02020603050405020304" pitchFamily="18" charset="0"/>
              </a:rPr>
              <a:t>C</a:t>
            </a:r>
            <a:r>
              <a:rPr lang="en-PH" altLang="en-US" sz="2800" dirty="0" err="1">
                <a:latin typeface="Times New Roman" panose="02020603050405020304" pitchFamily="18" charset="0"/>
                <a:cs typeface="Times New Roman" panose="02020603050405020304" pitchFamily="18" charset="0"/>
              </a:rPr>
              <a:t>hoose</a:t>
            </a:r>
            <a:r>
              <a:rPr lang="en-PH" altLang="en-US" sz="2800" dirty="0">
                <a:latin typeface="Times New Roman" panose="02020603050405020304" pitchFamily="18" charset="0"/>
                <a:cs typeface="Times New Roman" panose="02020603050405020304" pitchFamily="18" charset="0"/>
              </a:rPr>
              <a:t> </a:t>
            </a:r>
            <a:r>
              <a:rPr lang="en-US" altLang="en-US" sz="2800" dirty="0">
                <a:latin typeface="Times New Roman" panose="02020603050405020304" pitchFamily="18" charset="0"/>
                <a:cs typeface="Times New Roman" panose="02020603050405020304" pitchFamily="18" charset="0"/>
              </a:rPr>
              <a:t>a reputable Company/Institution which must be APPROVED by your Department Chair</a:t>
            </a:r>
          </a:p>
        </p:txBody>
      </p:sp>
    </p:spTree>
    <p:extLst>
      <p:ext uri="{BB962C8B-B14F-4D97-AF65-F5344CB8AC3E}">
        <p14:creationId xmlns:p14="http://schemas.microsoft.com/office/powerpoint/2010/main" val="3953424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A615D5-7497-224E-9178-922CFFF1937B}"/>
              </a:ext>
            </a:extLst>
          </p:cNvPr>
          <p:cNvPicPr>
            <a:picLocks noChangeAspect="1"/>
          </p:cNvPicPr>
          <p:nvPr/>
        </p:nvPicPr>
        <p:blipFill>
          <a:blip r:embed="rId3"/>
          <a:stretch>
            <a:fillRect/>
          </a:stretch>
        </p:blipFill>
        <p:spPr>
          <a:xfrm>
            <a:off x="8200566" y="76091"/>
            <a:ext cx="553632" cy="668136"/>
          </a:xfrm>
          <a:prstGeom prst="rect">
            <a:avLst/>
          </a:prstGeom>
        </p:spPr>
      </p:pic>
      <p:sp>
        <p:nvSpPr>
          <p:cNvPr id="4" name="TextBox 3">
            <a:extLst>
              <a:ext uri="{FF2B5EF4-FFF2-40B4-BE49-F238E27FC236}">
                <a16:creationId xmlns:a16="http://schemas.microsoft.com/office/drawing/2014/main" id="{6DB80FE4-78BE-46E6-ACC8-E175A2DFB660}"/>
              </a:ext>
            </a:extLst>
          </p:cNvPr>
          <p:cNvSpPr txBox="1"/>
          <p:nvPr/>
        </p:nvSpPr>
        <p:spPr>
          <a:xfrm>
            <a:off x="936166" y="1582340"/>
            <a:ext cx="7264400" cy="3693319"/>
          </a:xfrm>
          <a:prstGeom prst="rect">
            <a:avLst/>
          </a:prstGeom>
          <a:noFill/>
        </p:spPr>
        <p:txBody>
          <a:bodyPr wrap="square">
            <a:spAutoFit/>
          </a:bodyPr>
          <a:lstStyle/>
          <a:p>
            <a:pPr marL="434975" eaLnBrk="1" fontAlgn="auto" hangingPunct="1">
              <a:spcBef>
                <a:spcPts val="313"/>
              </a:spcBef>
              <a:spcAft>
                <a:spcPts val="0"/>
              </a:spcAft>
              <a:defRPr/>
            </a:pPr>
            <a:r>
              <a:rPr lang="en-US" sz="2800" dirty="0">
                <a:latin typeface="Times New Roman" panose="02020603050405020304" pitchFamily="18" charset="0"/>
                <a:cs typeface="Times New Roman" panose="02020603050405020304" pitchFamily="18" charset="0"/>
              </a:rPr>
              <a:t>Because of the current situation (COVID-19 Pandemic) students will now be allowed to have their practicum in </a:t>
            </a:r>
          </a:p>
          <a:p>
            <a:pPr marL="434975" eaLnBrk="1" fontAlgn="auto" hangingPunct="1">
              <a:spcBef>
                <a:spcPts val="313"/>
              </a:spcBef>
              <a:spcAft>
                <a:spcPts val="0"/>
              </a:spcAft>
              <a:defRPr/>
            </a:pPr>
            <a:endParaRPr lang="en-US" sz="2800" dirty="0">
              <a:latin typeface="Times New Roman" panose="02020603050405020304" pitchFamily="18" charset="0"/>
              <a:cs typeface="Times New Roman" panose="02020603050405020304" pitchFamily="18" charset="0"/>
            </a:endParaRPr>
          </a:p>
          <a:p>
            <a:pPr marL="92075" indent="0" eaLnBrk="1" fontAlgn="auto" hangingPunct="1">
              <a:spcBef>
                <a:spcPts val="313"/>
              </a:spcBef>
              <a:spcAft>
                <a:spcPts val="0"/>
              </a:spcAft>
              <a:buFont typeface="Wingdings" panose="05000000000000000000" pitchFamily="2" charset="2"/>
              <a:buNone/>
              <a:defRPr/>
            </a:pPr>
            <a:r>
              <a:rPr lang="en-US" sz="2800" dirty="0">
                <a:latin typeface="Times New Roman" panose="02020603050405020304" pitchFamily="18" charset="0"/>
                <a:cs typeface="Times New Roman" panose="02020603050405020304" pitchFamily="18" charset="0"/>
              </a:rPr>
              <a:t>	- their family-  owned enterprise</a:t>
            </a:r>
          </a:p>
          <a:p>
            <a:pPr marL="92075" indent="0" eaLnBrk="1" fontAlgn="auto" hangingPunct="1">
              <a:spcBef>
                <a:spcPts val="313"/>
              </a:spcBef>
              <a:spcAft>
                <a:spcPts val="0"/>
              </a:spcAft>
              <a:buFont typeface="Wingdings" panose="05000000000000000000" pitchFamily="2" charset="2"/>
              <a:buNone/>
              <a:defRPr/>
            </a:pPr>
            <a:r>
              <a:rPr lang="en-US" sz="2800" dirty="0">
                <a:latin typeface="Times New Roman" panose="02020603050405020304" pitchFamily="18" charset="0"/>
                <a:cs typeface="Times New Roman" panose="02020603050405020304" pitchFamily="18" charset="0"/>
              </a:rPr>
              <a:t>	- company/</a:t>
            </a:r>
            <a:r>
              <a:rPr lang="en-US" sz="2800" dirty="0" err="1">
                <a:latin typeface="Times New Roman" panose="02020603050405020304" pitchFamily="18" charset="0"/>
                <a:cs typeface="Times New Roman" panose="02020603050405020304" pitchFamily="18" charset="0"/>
              </a:rPr>
              <a:t>ies</a:t>
            </a:r>
            <a:r>
              <a:rPr lang="en-US" sz="2800" dirty="0">
                <a:latin typeface="Times New Roman" panose="02020603050405020304" pitchFamily="18" charset="0"/>
                <a:cs typeface="Times New Roman" panose="02020603050405020304" pitchFamily="18" charset="0"/>
              </a:rPr>
              <a:t> where their relatives are 	  working</a:t>
            </a:r>
          </a:p>
          <a:p>
            <a:pPr marL="92075" indent="0" eaLnBrk="1" fontAlgn="auto" hangingPunct="1">
              <a:spcBef>
                <a:spcPts val="313"/>
              </a:spcBef>
              <a:spcAft>
                <a:spcPts val="0"/>
              </a:spcAft>
              <a:buFont typeface="Wingdings" panose="05000000000000000000" pitchFamily="2" charset="2"/>
              <a:buNone/>
              <a:defRPr/>
            </a:pPr>
            <a:r>
              <a:rPr lang="en-US" sz="2800" dirty="0">
                <a:latin typeface="Times New Roman" panose="02020603050405020304" pitchFamily="18" charset="0"/>
                <a:cs typeface="Times New Roman" panose="02020603050405020304" pitchFamily="18" charset="0"/>
              </a:rPr>
              <a:t>         - outside Metro Manila</a:t>
            </a:r>
          </a:p>
        </p:txBody>
      </p:sp>
    </p:spTree>
    <p:extLst>
      <p:ext uri="{BB962C8B-B14F-4D97-AF65-F5344CB8AC3E}">
        <p14:creationId xmlns:p14="http://schemas.microsoft.com/office/powerpoint/2010/main" val="2538470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A615D5-7497-224E-9178-922CFFF1937B}"/>
              </a:ext>
            </a:extLst>
          </p:cNvPr>
          <p:cNvPicPr>
            <a:picLocks noChangeAspect="1"/>
          </p:cNvPicPr>
          <p:nvPr/>
        </p:nvPicPr>
        <p:blipFill>
          <a:blip r:embed="rId3"/>
          <a:stretch>
            <a:fillRect/>
          </a:stretch>
        </p:blipFill>
        <p:spPr>
          <a:xfrm>
            <a:off x="8200566" y="76091"/>
            <a:ext cx="553632" cy="668136"/>
          </a:xfrm>
          <a:prstGeom prst="rect">
            <a:avLst/>
          </a:prstGeom>
        </p:spPr>
      </p:pic>
      <p:sp>
        <p:nvSpPr>
          <p:cNvPr id="4" name="TextBox 3">
            <a:extLst>
              <a:ext uri="{FF2B5EF4-FFF2-40B4-BE49-F238E27FC236}">
                <a16:creationId xmlns:a16="http://schemas.microsoft.com/office/drawing/2014/main" id="{2DAAEDE2-236D-4A21-8A5B-8D054913878C}"/>
              </a:ext>
            </a:extLst>
          </p:cNvPr>
          <p:cNvSpPr txBox="1"/>
          <p:nvPr/>
        </p:nvSpPr>
        <p:spPr>
          <a:xfrm>
            <a:off x="1104900" y="1463239"/>
            <a:ext cx="6743700" cy="3539430"/>
          </a:xfrm>
          <a:prstGeom prst="rect">
            <a:avLst/>
          </a:prstGeom>
          <a:noFill/>
        </p:spPr>
        <p:txBody>
          <a:bodyPr wrap="square">
            <a:spAutoFit/>
          </a:bodyPr>
          <a:lstStyle/>
          <a:p>
            <a:pPr marL="434975" eaLnBrk="1" hangingPunct="1">
              <a:spcBef>
                <a:spcPts val="313"/>
              </a:spcBef>
            </a:pPr>
            <a:r>
              <a:rPr lang="en-US" altLang="en-US" sz="2800" dirty="0">
                <a:latin typeface="Times New Roman" panose="02020603050405020304" pitchFamily="18" charset="0"/>
                <a:cs typeface="Times New Roman" panose="02020603050405020304" pitchFamily="18" charset="0"/>
              </a:rPr>
              <a:t>Further, because of the probable limitation of the number of companies who will be willing to accept ONLINE practicumers, we will now accept group practicum (maximum of three members) for those who want to work as a group.  (Please note however, that each will be graded individually on the actual presentation)</a:t>
            </a:r>
          </a:p>
        </p:txBody>
      </p:sp>
    </p:spTree>
    <p:extLst>
      <p:ext uri="{BB962C8B-B14F-4D97-AF65-F5344CB8AC3E}">
        <p14:creationId xmlns:p14="http://schemas.microsoft.com/office/powerpoint/2010/main" val="3777197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A615D5-7497-224E-9178-922CFFF1937B}"/>
              </a:ext>
            </a:extLst>
          </p:cNvPr>
          <p:cNvPicPr>
            <a:picLocks noChangeAspect="1"/>
          </p:cNvPicPr>
          <p:nvPr/>
        </p:nvPicPr>
        <p:blipFill>
          <a:blip r:embed="rId3"/>
          <a:stretch>
            <a:fillRect/>
          </a:stretch>
        </p:blipFill>
        <p:spPr>
          <a:xfrm>
            <a:off x="8200566" y="76091"/>
            <a:ext cx="553632" cy="668136"/>
          </a:xfrm>
          <a:prstGeom prst="rect">
            <a:avLst/>
          </a:prstGeom>
        </p:spPr>
      </p:pic>
      <p:sp>
        <p:nvSpPr>
          <p:cNvPr id="4" name="TextBox 3">
            <a:extLst>
              <a:ext uri="{FF2B5EF4-FFF2-40B4-BE49-F238E27FC236}">
                <a16:creationId xmlns:a16="http://schemas.microsoft.com/office/drawing/2014/main" id="{42A3541D-6634-4DA2-83DF-35659D9E0903}"/>
              </a:ext>
            </a:extLst>
          </p:cNvPr>
          <p:cNvSpPr txBox="1"/>
          <p:nvPr/>
        </p:nvSpPr>
        <p:spPr>
          <a:xfrm>
            <a:off x="552450" y="1390640"/>
            <a:ext cx="8039100" cy="4401205"/>
          </a:xfrm>
          <a:prstGeom prst="rect">
            <a:avLst/>
          </a:prstGeom>
          <a:noFill/>
        </p:spPr>
        <p:txBody>
          <a:bodyPr wrap="square">
            <a:spAutoFit/>
          </a:bodyPr>
          <a:lstStyle/>
          <a:p>
            <a:r>
              <a:rPr lang="en-US" sz="2800" dirty="0">
                <a:solidFill>
                  <a:schemeClr val="tx2">
                    <a:lumMod val="75000"/>
                  </a:schemeClr>
                </a:solidFill>
                <a:latin typeface="Times New Roman" panose="02020603050405020304" pitchFamily="18" charset="0"/>
                <a:cs typeface="Times New Roman" panose="02020603050405020304" pitchFamily="18" charset="0"/>
              </a:rPr>
              <a:t>This means that you can just choose from among these companies with past &amp; existing MOA with UST,  </a:t>
            </a:r>
            <a:br>
              <a:rPr lang="en-US" sz="2800" dirty="0">
                <a:solidFill>
                  <a:schemeClr val="tx2">
                    <a:lumMod val="75000"/>
                  </a:schemeClr>
                </a:solidFill>
                <a:latin typeface="Times New Roman" panose="02020603050405020304" pitchFamily="18" charset="0"/>
                <a:cs typeface="Times New Roman" panose="02020603050405020304" pitchFamily="18" charset="0"/>
              </a:rPr>
            </a:br>
            <a:r>
              <a:rPr lang="en-US" sz="2800" dirty="0">
                <a:solidFill>
                  <a:schemeClr val="tx2">
                    <a:lumMod val="75000"/>
                  </a:schemeClr>
                </a:solidFill>
                <a:latin typeface="Times New Roman" panose="02020603050405020304" pitchFamily="18" charset="0"/>
                <a:cs typeface="Times New Roman" panose="02020603050405020304" pitchFamily="18" charset="0"/>
              </a:rPr>
              <a:t>WHO MAY BE OFFERING ONLINE PRACTICUM PROGRAM </a:t>
            </a:r>
            <a:br>
              <a:rPr lang="en-US" sz="2800" dirty="0">
                <a:solidFill>
                  <a:schemeClr val="tx2">
                    <a:lumMod val="75000"/>
                  </a:schemeClr>
                </a:solidFill>
                <a:latin typeface="Times New Roman" panose="02020603050405020304" pitchFamily="18" charset="0"/>
                <a:cs typeface="Times New Roman" panose="02020603050405020304" pitchFamily="18" charset="0"/>
              </a:rPr>
            </a:br>
            <a:r>
              <a:rPr lang="en-US" sz="2800" dirty="0">
                <a:solidFill>
                  <a:schemeClr val="tx2">
                    <a:lumMod val="75000"/>
                  </a:schemeClr>
                </a:solidFill>
                <a:latin typeface="Times New Roman" panose="02020603050405020304" pitchFamily="18" charset="0"/>
                <a:cs typeface="Times New Roman" panose="02020603050405020304" pitchFamily="18" charset="0"/>
              </a:rPr>
              <a:t>given this current situation, </a:t>
            </a:r>
            <a:br>
              <a:rPr lang="en-US" sz="2800" dirty="0">
                <a:solidFill>
                  <a:schemeClr val="tx2">
                    <a:lumMod val="75000"/>
                  </a:schemeClr>
                </a:solidFill>
                <a:latin typeface="Times New Roman" panose="02020603050405020304" pitchFamily="18" charset="0"/>
                <a:cs typeface="Times New Roman" panose="02020603050405020304" pitchFamily="18" charset="0"/>
              </a:rPr>
            </a:br>
            <a:br>
              <a:rPr lang="en-US" sz="2800" dirty="0">
                <a:solidFill>
                  <a:schemeClr val="tx2">
                    <a:lumMod val="75000"/>
                  </a:schemeClr>
                </a:solidFill>
                <a:latin typeface="Times New Roman" panose="02020603050405020304" pitchFamily="18" charset="0"/>
                <a:cs typeface="Times New Roman" panose="02020603050405020304" pitchFamily="18" charset="0"/>
              </a:rPr>
            </a:br>
            <a:r>
              <a:rPr lang="en-US" sz="2800" dirty="0">
                <a:solidFill>
                  <a:schemeClr val="tx2">
                    <a:lumMod val="75000"/>
                  </a:schemeClr>
                </a:solidFill>
                <a:latin typeface="Times New Roman" panose="02020603050405020304" pitchFamily="18" charset="0"/>
                <a:cs typeface="Times New Roman" panose="02020603050405020304" pitchFamily="18" charset="0"/>
              </a:rPr>
              <a:t>otherwise, you will have to look for a company </a:t>
            </a:r>
            <a:br>
              <a:rPr lang="en-US" sz="2800" dirty="0">
                <a:solidFill>
                  <a:schemeClr val="tx2">
                    <a:lumMod val="75000"/>
                  </a:schemeClr>
                </a:solidFill>
                <a:latin typeface="Times New Roman" panose="02020603050405020304" pitchFamily="18" charset="0"/>
                <a:cs typeface="Times New Roman" panose="02020603050405020304" pitchFamily="18" charset="0"/>
              </a:rPr>
            </a:br>
            <a:r>
              <a:rPr lang="en-US" sz="2800" dirty="0">
                <a:solidFill>
                  <a:schemeClr val="tx2">
                    <a:lumMod val="75000"/>
                  </a:schemeClr>
                </a:solidFill>
                <a:latin typeface="Times New Roman" panose="02020603050405020304" pitchFamily="18" charset="0"/>
                <a:cs typeface="Times New Roman" panose="02020603050405020304" pitchFamily="18" charset="0"/>
              </a:rPr>
              <a:t>WHO WILL ACCEPT YOU </a:t>
            </a:r>
            <a:br>
              <a:rPr lang="en-US" sz="2800" dirty="0">
                <a:solidFill>
                  <a:schemeClr val="tx2">
                    <a:lumMod val="75000"/>
                  </a:schemeClr>
                </a:solidFill>
                <a:latin typeface="Times New Roman" panose="02020603050405020304" pitchFamily="18" charset="0"/>
                <a:cs typeface="Times New Roman" panose="02020603050405020304" pitchFamily="18" charset="0"/>
              </a:rPr>
            </a:br>
            <a:r>
              <a:rPr lang="en-US" sz="2800" dirty="0">
                <a:solidFill>
                  <a:schemeClr val="tx2">
                    <a:lumMod val="75000"/>
                  </a:schemeClr>
                </a:solidFill>
                <a:latin typeface="Times New Roman" panose="02020603050405020304" pitchFamily="18" charset="0"/>
                <a:cs typeface="Times New Roman" panose="02020603050405020304" pitchFamily="18" charset="0"/>
              </a:rPr>
              <a:t>AND WILL  SIGN  TO OUR </a:t>
            </a:r>
            <a:br>
              <a:rPr lang="en-US" sz="2800" dirty="0">
                <a:solidFill>
                  <a:schemeClr val="tx2">
                    <a:lumMod val="75000"/>
                  </a:schemeClr>
                </a:solidFill>
                <a:latin typeface="Times New Roman" panose="02020603050405020304" pitchFamily="18" charset="0"/>
                <a:cs typeface="Times New Roman" panose="02020603050405020304" pitchFamily="18" charset="0"/>
              </a:rPr>
            </a:br>
            <a:r>
              <a:rPr lang="en-US" sz="2800" dirty="0">
                <a:solidFill>
                  <a:schemeClr val="tx2">
                    <a:lumMod val="75000"/>
                  </a:schemeClr>
                </a:solidFill>
                <a:latin typeface="Times New Roman" panose="02020603050405020304" pitchFamily="18" charset="0"/>
                <a:cs typeface="Times New Roman" panose="02020603050405020304" pitchFamily="18" charset="0"/>
              </a:rPr>
              <a:t>PRACTICUM ENGAGAGEMENT CONFORME </a:t>
            </a:r>
            <a:endParaRPr lang="en-PH" sz="2800" dirty="0"/>
          </a:p>
        </p:txBody>
      </p:sp>
    </p:spTree>
    <p:extLst>
      <p:ext uri="{BB962C8B-B14F-4D97-AF65-F5344CB8AC3E}">
        <p14:creationId xmlns:p14="http://schemas.microsoft.com/office/powerpoint/2010/main" val="3355879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A615D5-7497-224E-9178-922CFFF1937B}"/>
              </a:ext>
            </a:extLst>
          </p:cNvPr>
          <p:cNvPicPr>
            <a:picLocks noChangeAspect="1"/>
          </p:cNvPicPr>
          <p:nvPr/>
        </p:nvPicPr>
        <p:blipFill>
          <a:blip r:embed="rId3"/>
          <a:stretch>
            <a:fillRect/>
          </a:stretch>
        </p:blipFill>
        <p:spPr>
          <a:xfrm>
            <a:off x="8200566" y="76091"/>
            <a:ext cx="553632" cy="668136"/>
          </a:xfrm>
          <a:prstGeom prst="rect">
            <a:avLst/>
          </a:prstGeom>
        </p:spPr>
      </p:pic>
      <p:pic>
        <p:nvPicPr>
          <p:cNvPr id="4" name="Picture 5">
            <a:extLst>
              <a:ext uri="{FF2B5EF4-FFF2-40B4-BE49-F238E27FC236}">
                <a16:creationId xmlns:a16="http://schemas.microsoft.com/office/drawing/2014/main" id="{46BF8EFA-E284-4B69-9E41-2566127811C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9100" y="1219200"/>
            <a:ext cx="8085138"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0038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A615D5-7497-224E-9178-922CFFF1937B}"/>
              </a:ext>
            </a:extLst>
          </p:cNvPr>
          <p:cNvPicPr>
            <a:picLocks noChangeAspect="1"/>
          </p:cNvPicPr>
          <p:nvPr/>
        </p:nvPicPr>
        <p:blipFill>
          <a:blip r:embed="rId3"/>
          <a:stretch>
            <a:fillRect/>
          </a:stretch>
        </p:blipFill>
        <p:spPr>
          <a:xfrm>
            <a:off x="8200566" y="76091"/>
            <a:ext cx="553632" cy="668136"/>
          </a:xfrm>
          <a:prstGeom prst="rect">
            <a:avLst/>
          </a:prstGeom>
        </p:spPr>
      </p:pic>
      <p:pic>
        <p:nvPicPr>
          <p:cNvPr id="3" name="Picture 2">
            <a:extLst>
              <a:ext uri="{FF2B5EF4-FFF2-40B4-BE49-F238E27FC236}">
                <a16:creationId xmlns:a16="http://schemas.microsoft.com/office/drawing/2014/main" id="{342E3A40-CBF5-422D-8EEB-D56AD9C53D5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8650" y="1257300"/>
            <a:ext cx="7913688"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0246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A615D5-7497-224E-9178-922CFFF1937B}"/>
              </a:ext>
            </a:extLst>
          </p:cNvPr>
          <p:cNvPicPr>
            <a:picLocks noChangeAspect="1"/>
          </p:cNvPicPr>
          <p:nvPr/>
        </p:nvPicPr>
        <p:blipFill>
          <a:blip r:embed="rId3"/>
          <a:stretch>
            <a:fillRect/>
          </a:stretch>
        </p:blipFill>
        <p:spPr>
          <a:xfrm>
            <a:off x="8200566" y="76091"/>
            <a:ext cx="553632" cy="668136"/>
          </a:xfrm>
          <a:prstGeom prst="rect">
            <a:avLst/>
          </a:prstGeom>
        </p:spPr>
      </p:pic>
      <p:sp>
        <p:nvSpPr>
          <p:cNvPr id="3" name="object 12">
            <a:extLst>
              <a:ext uri="{FF2B5EF4-FFF2-40B4-BE49-F238E27FC236}">
                <a16:creationId xmlns:a16="http://schemas.microsoft.com/office/drawing/2014/main" id="{07E5A96D-A6CB-4F7F-887C-B27909AE63A0}"/>
              </a:ext>
            </a:extLst>
          </p:cNvPr>
          <p:cNvSpPr txBox="1">
            <a:spLocks/>
          </p:cNvSpPr>
          <p:nvPr/>
        </p:nvSpPr>
        <p:spPr>
          <a:xfrm>
            <a:off x="1662113" y="1096963"/>
            <a:ext cx="5972175" cy="1993900"/>
          </a:xfrm>
          <a:prstGeom prst="rect">
            <a:avLst/>
          </a:prstGeom>
        </p:spPr>
        <p:txBody>
          <a:bodyPr vert="horz" lIns="0" tIns="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a:defRPr/>
            </a:pPr>
            <a:r>
              <a:rPr lang="en-PH" sz="4800" b="1" spc="-15" dirty="0">
                <a:latin typeface="Times New Roman" panose="02020603050405020304" pitchFamily="18" charset="0"/>
                <a:cs typeface="Times New Roman" panose="02020603050405020304" pitchFamily="18" charset="0"/>
              </a:rPr>
              <a:t>Practicum Program</a:t>
            </a:r>
            <a:br>
              <a:rPr lang="en-PH" sz="4800" b="1" spc="-15" dirty="0">
                <a:latin typeface="Times New Roman" panose="02020603050405020304" pitchFamily="18" charset="0"/>
                <a:cs typeface="Times New Roman" panose="02020603050405020304" pitchFamily="18" charset="0"/>
              </a:rPr>
            </a:br>
            <a:br>
              <a:rPr lang="en-PH" sz="4800" b="1" spc="-15" dirty="0">
                <a:latin typeface="Times New Roman" panose="02020603050405020304" pitchFamily="18" charset="0"/>
                <a:cs typeface="Times New Roman" panose="02020603050405020304" pitchFamily="18" charset="0"/>
              </a:rPr>
            </a:br>
            <a:r>
              <a:rPr lang="en-PH" sz="4800" b="1" spc="-15" dirty="0">
                <a:latin typeface="Times New Roman" panose="02020603050405020304" pitchFamily="18" charset="0"/>
                <a:cs typeface="Times New Roman" panose="02020603050405020304" pitchFamily="18" charset="0"/>
              </a:rPr>
              <a:t>ONLINE</a:t>
            </a:r>
            <a:endParaRPr lang="en-PH" sz="4800" dirty="0">
              <a:latin typeface="Times New Roman" panose="02020603050405020304" pitchFamily="18" charset="0"/>
              <a:cs typeface="Times New Roman" panose="02020603050405020304" pitchFamily="18" charset="0"/>
            </a:endParaRPr>
          </a:p>
        </p:txBody>
      </p:sp>
      <p:pic>
        <p:nvPicPr>
          <p:cNvPr id="4" name="Picture 1">
            <a:extLst>
              <a:ext uri="{FF2B5EF4-FFF2-40B4-BE49-F238E27FC236}">
                <a16:creationId xmlns:a16="http://schemas.microsoft.com/office/drawing/2014/main" id="{111233C2-D3E1-48C1-A3A0-37AE51311FE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4100" y="3090863"/>
            <a:ext cx="4738688" cy="3233737"/>
          </a:xfrm>
          <a:prstGeom prst="rect">
            <a:avLst/>
          </a:prstGeom>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6336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A615D5-7497-224E-9178-922CFFF1937B}"/>
              </a:ext>
            </a:extLst>
          </p:cNvPr>
          <p:cNvPicPr>
            <a:picLocks noChangeAspect="1"/>
          </p:cNvPicPr>
          <p:nvPr/>
        </p:nvPicPr>
        <p:blipFill>
          <a:blip r:embed="rId3"/>
          <a:stretch>
            <a:fillRect/>
          </a:stretch>
        </p:blipFill>
        <p:spPr>
          <a:xfrm>
            <a:off x="8200566" y="76091"/>
            <a:ext cx="553632" cy="668136"/>
          </a:xfrm>
          <a:prstGeom prst="rect">
            <a:avLst/>
          </a:prstGeom>
        </p:spPr>
      </p:pic>
      <p:pic>
        <p:nvPicPr>
          <p:cNvPr id="3" name="Picture 3">
            <a:extLst>
              <a:ext uri="{FF2B5EF4-FFF2-40B4-BE49-F238E27FC236}">
                <a16:creationId xmlns:a16="http://schemas.microsoft.com/office/drawing/2014/main" id="{D05F04D5-D3AC-47D4-B440-AB0E2B5152E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5638" y="1123950"/>
            <a:ext cx="7824787"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2142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A615D5-7497-224E-9178-922CFFF1937B}"/>
              </a:ext>
            </a:extLst>
          </p:cNvPr>
          <p:cNvPicPr>
            <a:picLocks noChangeAspect="1"/>
          </p:cNvPicPr>
          <p:nvPr/>
        </p:nvPicPr>
        <p:blipFill>
          <a:blip r:embed="rId3"/>
          <a:stretch>
            <a:fillRect/>
          </a:stretch>
        </p:blipFill>
        <p:spPr>
          <a:xfrm>
            <a:off x="8200566" y="76091"/>
            <a:ext cx="553632" cy="668136"/>
          </a:xfrm>
          <a:prstGeom prst="rect">
            <a:avLst/>
          </a:prstGeom>
        </p:spPr>
      </p:pic>
      <p:pic>
        <p:nvPicPr>
          <p:cNvPr id="3" name="Picture 2">
            <a:extLst>
              <a:ext uri="{FF2B5EF4-FFF2-40B4-BE49-F238E27FC236}">
                <a16:creationId xmlns:a16="http://schemas.microsoft.com/office/drawing/2014/main" id="{1B70AB56-ABD2-4C3A-8E5C-16A9663A639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0712" y="1069975"/>
            <a:ext cx="7902575"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6398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A615D5-7497-224E-9178-922CFFF1937B}"/>
              </a:ext>
            </a:extLst>
          </p:cNvPr>
          <p:cNvPicPr>
            <a:picLocks noChangeAspect="1"/>
          </p:cNvPicPr>
          <p:nvPr/>
        </p:nvPicPr>
        <p:blipFill>
          <a:blip r:embed="rId3"/>
          <a:stretch>
            <a:fillRect/>
          </a:stretch>
        </p:blipFill>
        <p:spPr>
          <a:xfrm>
            <a:off x="8200566" y="76091"/>
            <a:ext cx="553632" cy="668136"/>
          </a:xfrm>
          <a:prstGeom prst="rect">
            <a:avLst/>
          </a:prstGeom>
        </p:spPr>
      </p:pic>
      <p:pic>
        <p:nvPicPr>
          <p:cNvPr id="3" name="Picture 2">
            <a:extLst>
              <a:ext uri="{FF2B5EF4-FFF2-40B4-BE49-F238E27FC236}">
                <a16:creationId xmlns:a16="http://schemas.microsoft.com/office/drawing/2014/main" id="{B3913FF8-982D-4FA8-B7A9-A554E7200CE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8650" y="1152524"/>
            <a:ext cx="7912100"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3943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A615D5-7497-224E-9178-922CFFF1937B}"/>
              </a:ext>
            </a:extLst>
          </p:cNvPr>
          <p:cNvPicPr>
            <a:picLocks noChangeAspect="1"/>
          </p:cNvPicPr>
          <p:nvPr/>
        </p:nvPicPr>
        <p:blipFill>
          <a:blip r:embed="rId3"/>
          <a:stretch>
            <a:fillRect/>
          </a:stretch>
        </p:blipFill>
        <p:spPr>
          <a:xfrm>
            <a:off x="8200566" y="76091"/>
            <a:ext cx="553632" cy="668136"/>
          </a:xfrm>
          <a:prstGeom prst="rect">
            <a:avLst/>
          </a:prstGeom>
        </p:spPr>
      </p:pic>
      <p:sp>
        <p:nvSpPr>
          <p:cNvPr id="4" name="TextBox 3">
            <a:extLst>
              <a:ext uri="{FF2B5EF4-FFF2-40B4-BE49-F238E27FC236}">
                <a16:creationId xmlns:a16="http://schemas.microsoft.com/office/drawing/2014/main" id="{86AF69D7-AF04-4E69-936F-32DA763E066C}"/>
              </a:ext>
            </a:extLst>
          </p:cNvPr>
          <p:cNvSpPr txBox="1"/>
          <p:nvPr/>
        </p:nvSpPr>
        <p:spPr>
          <a:xfrm>
            <a:off x="1054100" y="1563350"/>
            <a:ext cx="7035800" cy="3816429"/>
          </a:xfrm>
          <a:prstGeom prst="rect">
            <a:avLst/>
          </a:prstGeom>
          <a:noFill/>
        </p:spPr>
        <p:txBody>
          <a:bodyPr wrap="square">
            <a:spAutoFit/>
          </a:bodyPr>
          <a:lstStyle/>
          <a:p>
            <a:pPr algn="ctr"/>
            <a:r>
              <a:rPr lang="en-US" sz="2800" spc="-15" dirty="0">
                <a:latin typeface="Times New Roman" panose="02020603050405020304" pitchFamily="18" charset="0"/>
                <a:cs typeface="Times New Roman" panose="02020603050405020304" pitchFamily="18" charset="0"/>
              </a:rPr>
              <a:t>How </a:t>
            </a:r>
            <a:r>
              <a:rPr lang="en-US" sz="2800" dirty="0">
                <a:latin typeface="Times New Roman" panose="02020603050405020304" pitchFamily="18" charset="0"/>
                <a:cs typeface="Times New Roman" panose="02020603050405020304" pitchFamily="18" charset="0"/>
              </a:rPr>
              <a:t>to </a:t>
            </a:r>
            <a:r>
              <a:rPr lang="en-US" sz="2800" spc="-30" dirty="0">
                <a:latin typeface="Times New Roman" panose="02020603050405020304" pitchFamily="18" charset="0"/>
                <a:cs typeface="Times New Roman" panose="02020603050405020304" pitchFamily="18" charset="0"/>
              </a:rPr>
              <a:t>go </a:t>
            </a:r>
            <a:r>
              <a:rPr lang="en-US" sz="2800" dirty="0">
                <a:latin typeface="Times New Roman" panose="02020603050405020304" pitchFamily="18" charset="0"/>
                <a:cs typeface="Times New Roman" panose="02020603050405020304" pitchFamily="18" charset="0"/>
              </a:rPr>
              <a:t>about the </a:t>
            </a:r>
            <a:r>
              <a:rPr lang="en-US" sz="2800" spc="-5" dirty="0">
                <a:latin typeface="Times New Roman" panose="02020603050405020304" pitchFamily="18" charset="0"/>
                <a:cs typeface="Times New Roman" panose="02020603050405020304" pitchFamily="18" charset="0"/>
              </a:rPr>
              <a:t>Practicum </a:t>
            </a:r>
            <a:r>
              <a:rPr lang="en-US" sz="2800" spc="-15" dirty="0">
                <a:latin typeface="Times New Roman" panose="02020603050405020304" pitchFamily="18" charset="0"/>
                <a:cs typeface="Times New Roman" panose="02020603050405020304" pitchFamily="18" charset="0"/>
              </a:rPr>
              <a:t>Process</a:t>
            </a:r>
          </a:p>
          <a:p>
            <a:endParaRPr lang="en-US" sz="2800" spc="-15" dirty="0">
              <a:latin typeface="Times New Roman" panose="02020603050405020304" pitchFamily="18" charset="0"/>
              <a:cs typeface="Times New Roman" panose="02020603050405020304" pitchFamily="18" charset="0"/>
            </a:endParaRPr>
          </a:p>
          <a:p>
            <a:endParaRPr lang="en-US" sz="2800" spc="-15"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Once accepted, request  the official Company/Institution  Representative to sign the Practicum Engagement </a:t>
            </a:r>
            <a:r>
              <a:rPr lang="en-US" altLang="en-US" sz="2800" dirty="0" err="1">
                <a:latin typeface="Times New Roman" panose="02020603050405020304" pitchFamily="18" charset="0"/>
                <a:cs typeface="Times New Roman" panose="02020603050405020304" pitchFamily="18" charset="0"/>
              </a:rPr>
              <a:t>Conforme</a:t>
            </a:r>
            <a:r>
              <a:rPr lang="en-US" altLang="en-US" sz="2800" dirty="0">
                <a:latin typeface="Times New Roman" panose="02020603050405020304" pitchFamily="18" charset="0"/>
                <a:cs typeface="Times New Roman" panose="02020603050405020304" pitchFamily="18" charset="0"/>
              </a:rPr>
              <a:t>.</a:t>
            </a:r>
            <a:endParaRPr lang="en-PH" altLang="en-US" sz="2800" dirty="0">
              <a:latin typeface="Times New Roman" panose="02020603050405020304" pitchFamily="18" charset="0"/>
              <a:cs typeface="Times New Roman" panose="02020603050405020304" pitchFamily="18" charset="0"/>
            </a:endParaRPr>
          </a:p>
          <a:p>
            <a:endParaRPr lang="en-US" sz="2800" spc="-15" dirty="0">
              <a:latin typeface="Times New Roman" panose="02020603050405020304" pitchFamily="18" charset="0"/>
              <a:cs typeface="Times New Roman" panose="02020603050405020304" pitchFamily="18" charset="0"/>
            </a:endParaRPr>
          </a:p>
          <a:p>
            <a:endParaRPr lang="en-US" sz="2800" spc="-15" dirty="0">
              <a:latin typeface="Times New Roman" panose="02020603050405020304" pitchFamily="18" charset="0"/>
              <a:cs typeface="Times New Roman" panose="02020603050405020304" pitchFamily="18" charset="0"/>
            </a:endParaRPr>
          </a:p>
          <a:p>
            <a:endParaRPr lang="en-PH" dirty="0"/>
          </a:p>
        </p:txBody>
      </p:sp>
    </p:spTree>
    <p:extLst>
      <p:ext uri="{BB962C8B-B14F-4D97-AF65-F5344CB8AC3E}">
        <p14:creationId xmlns:p14="http://schemas.microsoft.com/office/powerpoint/2010/main" val="3306444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A615D5-7497-224E-9178-922CFFF1937B}"/>
              </a:ext>
            </a:extLst>
          </p:cNvPr>
          <p:cNvPicPr>
            <a:picLocks noChangeAspect="1"/>
          </p:cNvPicPr>
          <p:nvPr/>
        </p:nvPicPr>
        <p:blipFill>
          <a:blip r:embed="rId3"/>
          <a:stretch>
            <a:fillRect/>
          </a:stretch>
        </p:blipFill>
        <p:spPr>
          <a:xfrm>
            <a:off x="8200566" y="76091"/>
            <a:ext cx="553632" cy="668136"/>
          </a:xfrm>
          <a:prstGeom prst="rect">
            <a:avLst/>
          </a:prstGeom>
        </p:spPr>
      </p:pic>
      <p:sp>
        <p:nvSpPr>
          <p:cNvPr id="6" name="TextBox 5">
            <a:extLst>
              <a:ext uri="{FF2B5EF4-FFF2-40B4-BE49-F238E27FC236}">
                <a16:creationId xmlns:a16="http://schemas.microsoft.com/office/drawing/2014/main" id="{957552FD-A6E6-4AF1-BA95-C31FD18C3514}"/>
              </a:ext>
            </a:extLst>
          </p:cNvPr>
          <p:cNvSpPr txBox="1"/>
          <p:nvPr/>
        </p:nvSpPr>
        <p:spPr>
          <a:xfrm>
            <a:off x="2286000" y="148549"/>
            <a:ext cx="4572000" cy="523220"/>
          </a:xfrm>
          <a:prstGeom prst="rect">
            <a:avLst/>
          </a:prstGeom>
          <a:noFill/>
        </p:spPr>
        <p:txBody>
          <a:bodyPr wrap="square">
            <a:spAutoFit/>
          </a:bodyPr>
          <a:lstStyle/>
          <a:p>
            <a:pPr algn="ctr"/>
            <a:r>
              <a:rPr lang="en-US" sz="2800" dirty="0">
                <a:solidFill>
                  <a:schemeClr val="bg1"/>
                </a:solidFill>
                <a:latin typeface="Times New Roman" panose="02020603050405020304" pitchFamily="18" charset="0"/>
                <a:cs typeface="Times New Roman" panose="02020603050405020304" pitchFamily="18" charset="0"/>
              </a:rPr>
              <a:t>Submission Checklist:</a:t>
            </a:r>
            <a:endParaRPr lang="en-PH" sz="2800" dirty="0">
              <a:solidFill>
                <a:schemeClr val="bg1"/>
              </a:solidFill>
            </a:endParaRPr>
          </a:p>
        </p:txBody>
      </p:sp>
      <p:sp>
        <p:nvSpPr>
          <p:cNvPr id="8" name="TextBox 7">
            <a:extLst>
              <a:ext uri="{FF2B5EF4-FFF2-40B4-BE49-F238E27FC236}">
                <a16:creationId xmlns:a16="http://schemas.microsoft.com/office/drawing/2014/main" id="{5E9BC743-4DB1-46D0-8FCD-63F3F399D945}"/>
              </a:ext>
            </a:extLst>
          </p:cNvPr>
          <p:cNvSpPr txBox="1"/>
          <p:nvPr/>
        </p:nvSpPr>
        <p:spPr>
          <a:xfrm>
            <a:off x="984382" y="1326684"/>
            <a:ext cx="7552866" cy="4401205"/>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1) Cover Page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2) Registration Form (Showing Practicum  as an enrolled course)</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3) HTE Letter of Invitation signed by the Department Chair</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4) Brief Description of the Host Training Establishment signed by the student, the student parent/guardian (with photocopied valid ID)</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5)Practicum Engagement </a:t>
            </a:r>
            <a:r>
              <a:rPr lang="en-US" sz="2800" dirty="0" err="1">
                <a:latin typeface="Times New Roman" panose="02020603050405020304" pitchFamily="18" charset="0"/>
                <a:cs typeface="Times New Roman" panose="02020603050405020304" pitchFamily="18" charset="0"/>
              </a:rPr>
              <a:t>Conforme</a:t>
            </a:r>
            <a:r>
              <a:rPr lang="en-US" sz="2800" dirty="0">
                <a:latin typeface="Times New Roman" panose="02020603050405020304" pitchFamily="18" charset="0"/>
                <a:cs typeface="Times New Roman" panose="02020603050405020304" pitchFamily="18" charset="0"/>
              </a:rPr>
              <a:t> signed by the Host Training Establishment</a:t>
            </a:r>
            <a:endParaRPr lang="en-PH" sz="2800" dirty="0"/>
          </a:p>
        </p:txBody>
      </p:sp>
    </p:spTree>
    <p:extLst>
      <p:ext uri="{BB962C8B-B14F-4D97-AF65-F5344CB8AC3E}">
        <p14:creationId xmlns:p14="http://schemas.microsoft.com/office/powerpoint/2010/main" val="2254558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A615D5-7497-224E-9178-922CFFF1937B}"/>
              </a:ext>
            </a:extLst>
          </p:cNvPr>
          <p:cNvPicPr>
            <a:picLocks noChangeAspect="1"/>
          </p:cNvPicPr>
          <p:nvPr/>
        </p:nvPicPr>
        <p:blipFill>
          <a:blip r:embed="rId3"/>
          <a:stretch>
            <a:fillRect/>
          </a:stretch>
        </p:blipFill>
        <p:spPr>
          <a:xfrm>
            <a:off x="8200566" y="76091"/>
            <a:ext cx="553632" cy="668136"/>
          </a:xfrm>
          <a:prstGeom prst="rect">
            <a:avLst/>
          </a:prstGeom>
        </p:spPr>
      </p:pic>
      <p:sp>
        <p:nvSpPr>
          <p:cNvPr id="4" name="TextBox 3">
            <a:extLst>
              <a:ext uri="{FF2B5EF4-FFF2-40B4-BE49-F238E27FC236}">
                <a16:creationId xmlns:a16="http://schemas.microsoft.com/office/drawing/2014/main" id="{B5A6F284-3BE5-440C-ABA2-4140FDABA0F2}"/>
              </a:ext>
            </a:extLst>
          </p:cNvPr>
          <p:cNvSpPr txBox="1"/>
          <p:nvPr/>
        </p:nvSpPr>
        <p:spPr>
          <a:xfrm>
            <a:off x="1149350" y="1336119"/>
            <a:ext cx="6845300" cy="4185761"/>
          </a:xfrm>
          <a:prstGeom prst="rect">
            <a:avLst/>
          </a:prstGeom>
          <a:noFill/>
        </p:spPr>
        <p:txBody>
          <a:bodyPr wrap="square">
            <a:spAutoFit/>
          </a:bodyPr>
          <a:lstStyle/>
          <a:p>
            <a:r>
              <a:rPr lang="en-US" altLang="en-US" sz="2800" b="1" dirty="0">
                <a:solidFill>
                  <a:srgbClr val="FF0000"/>
                </a:solidFill>
                <a:latin typeface="Times New Roman" panose="02020603050405020304" pitchFamily="18" charset="0"/>
                <a:cs typeface="Times New Roman" panose="02020603050405020304" pitchFamily="18" charset="0"/>
              </a:rPr>
              <a:t>Submit to the Practicum Coordinator the required documents in a zipped folder, also using your surname and name on file (e.g. </a:t>
            </a:r>
            <a:r>
              <a:rPr lang="en-US" altLang="en-US" sz="2800" b="1" dirty="0" err="1">
                <a:solidFill>
                  <a:srgbClr val="FF0000"/>
                </a:solidFill>
                <a:latin typeface="Times New Roman" panose="02020603050405020304" pitchFamily="18" charset="0"/>
                <a:cs typeface="Times New Roman" panose="02020603050405020304" pitchFamily="18" charset="0"/>
              </a:rPr>
              <a:t>benjaminriaz</a:t>
            </a:r>
            <a:r>
              <a:rPr lang="en-US" altLang="en-US" sz="2800" b="1" dirty="0">
                <a:solidFill>
                  <a:srgbClr val="FF0000"/>
                </a:solidFill>
                <a:latin typeface="Times New Roman" panose="02020603050405020304" pitchFamily="18" charset="0"/>
                <a:cs typeface="Times New Roman" panose="02020603050405020304" pitchFamily="18" charset="0"/>
              </a:rPr>
              <a:t>)</a:t>
            </a:r>
            <a:br>
              <a:rPr lang="en-US" altLang="en-US" sz="2800" b="1" dirty="0">
                <a:solidFill>
                  <a:srgbClr val="FF0000"/>
                </a:solidFill>
                <a:latin typeface="Times New Roman" panose="02020603050405020304" pitchFamily="18" charset="0"/>
                <a:cs typeface="Times New Roman" panose="02020603050405020304" pitchFamily="18" charset="0"/>
              </a:rPr>
            </a:br>
            <a:br>
              <a:rPr lang="en-US" altLang="en-US" sz="2800" b="1"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MARKETING MANAGEMENT PRACTICUM REQUIREMENTS AY 2021-2022</a:t>
            </a:r>
            <a:br>
              <a:rPr lang="en-US" altLang="en-US" sz="1800" dirty="0">
                <a:latin typeface="Times New Roman" panose="02020603050405020304" pitchFamily="18" charset="0"/>
                <a:cs typeface="Times New Roman" panose="02020603050405020304" pitchFamily="18" charset="0"/>
              </a:rPr>
            </a:b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DRIVE - Complete Zipped Folder of the Student:</a:t>
            </a:r>
            <a:br>
              <a:rPr lang="en-US" altLang="en-US" sz="1800" dirty="0">
                <a:latin typeface="Times New Roman" panose="02020603050405020304" pitchFamily="18" charset="0"/>
                <a:cs typeface="Times New Roman" panose="02020603050405020304" pitchFamily="18" charset="0"/>
              </a:rPr>
            </a:br>
            <a:br>
              <a:rPr lang="en-US" altLang="en-US" sz="1800" b="1" dirty="0">
                <a:latin typeface="Times New Roman" panose="02020603050405020304" pitchFamily="18" charset="0"/>
                <a:cs typeface="Times New Roman" panose="02020603050405020304" pitchFamily="18" charset="0"/>
              </a:rPr>
            </a:br>
            <a:r>
              <a:rPr lang="en-US" altLang="en-US" sz="1800" b="1" dirty="0">
                <a:latin typeface="Times New Roman" panose="02020603050405020304" pitchFamily="18" charset="0"/>
                <a:cs typeface="Times New Roman" panose="02020603050405020304" pitchFamily="18" charset="0"/>
              </a:rPr>
              <a:t>https://drive.google.com/drive/folders/1WlWFOaaBFOHLaM3OFCbztt-HrXbj17r-</a:t>
            </a:r>
            <a:endParaRPr lang="en-PH" dirty="0"/>
          </a:p>
        </p:txBody>
      </p:sp>
    </p:spTree>
    <p:extLst>
      <p:ext uri="{BB962C8B-B14F-4D97-AF65-F5344CB8AC3E}">
        <p14:creationId xmlns:p14="http://schemas.microsoft.com/office/powerpoint/2010/main" val="2542556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A615D5-7497-224E-9178-922CFFF1937B}"/>
              </a:ext>
            </a:extLst>
          </p:cNvPr>
          <p:cNvPicPr>
            <a:picLocks noChangeAspect="1"/>
          </p:cNvPicPr>
          <p:nvPr/>
        </p:nvPicPr>
        <p:blipFill>
          <a:blip r:embed="rId3"/>
          <a:stretch>
            <a:fillRect/>
          </a:stretch>
        </p:blipFill>
        <p:spPr>
          <a:xfrm>
            <a:off x="8200566" y="76091"/>
            <a:ext cx="553632" cy="668136"/>
          </a:xfrm>
          <a:prstGeom prst="rect">
            <a:avLst/>
          </a:prstGeom>
        </p:spPr>
      </p:pic>
      <p:sp>
        <p:nvSpPr>
          <p:cNvPr id="4" name="TextBox 3">
            <a:extLst>
              <a:ext uri="{FF2B5EF4-FFF2-40B4-BE49-F238E27FC236}">
                <a16:creationId xmlns:a16="http://schemas.microsoft.com/office/drawing/2014/main" id="{2875D479-6ECC-48FF-B9A2-57665C916700}"/>
              </a:ext>
            </a:extLst>
          </p:cNvPr>
          <p:cNvSpPr txBox="1"/>
          <p:nvPr/>
        </p:nvSpPr>
        <p:spPr>
          <a:xfrm>
            <a:off x="1144817" y="1551570"/>
            <a:ext cx="6854366" cy="2677656"/>
          </a:xfrm>
          <a:prstGeom prst="rect">
            <a:avLst/>
          </a:prstGeom>
          <a:noFill/>
        </p:spPr>
        <p:txBody>
          <a:bodyPr wrap="square">
            <a:spAutoFit/>
          </a:bodyPr>
          <a:lstStyle/>
          <a:p>
            <a:pPr algn="ctr"/>
            <a:r>
              <a:rPr lang="en-US" altLang="en-US" sz="2800" dirty="0">
                <a:latin typeface="Times New Roman" panose="02020603050405020304" pitchFamily="18" charset="0"/>
                <a:cs typeface="Times New Roman" panose="02020603050405020304" pitchFamily="18" charset="0"/>
              </a:rPr>
              <a:t>You need to read and understand the</a:t>
            </a:r>
            <a:br>
              <a:rPr lang="en-US" altLang="en-US" sz="2800" dirty="0">
                <a:latin typeface="Times New Roman" panose="02020603050405020304" pitchFamily="18" charset="0"/>
                <a:cs typeface="Times New Roman" panose="02020603050405020304" pitchFamily="18" charset="0"/>
              </a:rPr>
            </a:br>
            <a:endParaRPr lang="en-US" altLang="en-US" sz="2800" dirty="0">
              <a:latin typeface="Times New Roman" panose="02020603050405020304" pitchFamily="18" charset="0"/>
              <a:cs typeface="Times New Roman" panose="02020603050405020304" pitchFamily="18" charset="0"/>
            </a:endParaRPr>
          </a:p>
          <a:p>
            <a:pPr algn="ctr"/>
            <a:br>
              <a:rPr lang="en-US" altLang="en-US" sz="2800" dirty="0">
                <a:latin typeface="Times New Roman" panose="02020603050405020304" pitchFamily="18" charset="0"/>
                <a:cs typeface="Times New Roman" panose="02020603050405020304" pitchFamily="18" charset="0"/>
              </a:rPr>
            </a:br>
            <a:r>
              <a:rPr lang="en-US" altLang="en-US" sz="2800" dirty="0">
                <a:latin typeface="Times New Roman" panose="02020603050405020304" pitchFamily="18" charset="0"/>
                <a:cs typeface="Times New Roman" panose="02020603050405020304" pitchFamily="18" charset="0"/>
              </a:rPr>
              <a:t>ONLINE </a:t>
            </a:r>
            <a:br>
              <a:rPr lang="en-US" altLang="en-US" sz="2800" dirty="0">
                <a:latin typeface="Times New Roman" panose="02020603050405020304" pitchFamily="18" charset="0"/>
                <a:cs typeface="Times New Roman" panose="02020603050405020304" pitchFamily="18" charset="0"/>
              </a:rPr>
            </a:br>
            <a:r>
              <a:rPr lang="en-US" altLang="en-US" sz="2800" dirty="0">
                <a:latin typeface="Times New Roman" panose="02020603050405020304" pitchFamily="18" charset="0"/>
                <a:cs typeface="Times New Roman" panose="02020603050405020304" pitchFamily="18" charset="0"/>
              </a:rPr>
              <a:t>PRACTICUM GENERAL GUIDELINES</a:t>
            </a:r>
            <a:br>
              <a:rPr lang="en-US" altLang="en-US" sz="2800" dirty="0">
                <a:latin typeface="Times New Roman" panose="02020603050405020304" pitchFamily="18" charset="0"/>
                <a:cs typeface="Times New Roman" panose="02020603050405020304" pitchFamily="18" charset="0"/>
              </a:rPr>
            </a:br>
            <a:r>
              <a:rPr lang="en-US" altLang="en-US" sz="2800" dirty="0">
                <a:latin typeface="Times New Roman" panose="02020603050405020304" pitchFamily="18" charset="0"/>
                <a:cs typeface="Times New Roman" panose="02020603050405020304" pitchFamily="18" charset="0"/>
              </a:rPr>
              <a:t>AY 2021-2022</a:t>
            </a:r>
            <a:endParaRPr lang="en-PH" sz="2800" dirty="0"/>
          </a:p>
        </p:txBody>
      </p:sp>
    </p:spTree>
    <p:extLst>
      <p:ext uri="{BB962C8B-B14F-4D97-AF65-F5344CB8AC3E}">
        <p14:creationId xmlns:p14="http://schemas.microsoft.com/office/powerpoint/2010/main" val="1588306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A615D5-7497-224E-9178-922CFFF1937B}"/>
              </a:ext>
            </a:extLst>
          </p:cNvPr>
          <p:cNvPicPr>
            <a:picLocks noChangeAspect="1"/>
          </p:cNvPicPr>
          <p:nvPr/>
        </p:nvPicPr>
        <p:blipFill>
          <a:blip r:embed="rId3"/>
          <a:stretch>
            <a:fillRect/>
          </a:stretch>
        </p:blipFill>
        <p:spPr>
          <a:xfrm>
            <a:off x="8200566" y="76091"/>
            <a:ext cx="553632" cy="668136"/>
          </a:xfrm>
          <a:prstGeom prst="rect">
            <a:avLst/>
          </a:prstGeom>
        </p:spPr>
      </p:pic>
      <p:sp>
        <p:nvSpPr>
          <p:cNvPr id="4" name="TextBox 3">
            <a:extLst>
              <a:ext uri="{FF2B5EF4-FFF2-40B4-BE49-F238E27FC236}">
                <a16:creationId xmlns:a16="http://schemas.microsoft.com/office/drawing/2014/main" id="{87C70A99-6D1C-43B6-A3D9-2B4DC15DF201}"/>
              </a:ext>
            </a:extLst>
          </p:cNvPr>
          <p:cNvSpPr txBox="1"/>
          <p:nvPr/>
        </p:nvSpPr>
        <p:spPr>
          <a:xfrm>
            <a:off x="1101266" y="1457691"/>
            <a:ext cx="7099300" cy="3942618"/>
          </a:xfrm>
          <a:prstGeom prst="rect">
            <a:avLst/>
          </a:prstGeom>
          <a:noFill/>
        </p:spPr>
        <p:txBody>
          <a:bodyPr wrap="square">
            <a:spAutoFit/>
          </a:bodyPr>
          <a:lstStyle/>
          <a:p>
            <a:pPr algn="ctr"/>
            <a:r>
              <a:rPr lang="en-US" sz="2800" spc="-15" dirty="0">
                <a:latin typeface="Times New Roman" panose="02020603050405020304" pitchFamily="18" charset="0"/>
                <a:cs typeface="Times New Roman" panose="02020603050405020304" pitchFamily="18" charset="0"/>
              </a:rPr>
              <a:t>How </a:t>
            </a:r>
            <a:r>
              <a:rPr lang="en-US" sz="2800" dirty="0">
                <a:latin typeface="Times New Roman" panose="02020603050405020304" pitchFamily="18" charset="0"/>
                <a:cs typeface="Times New Roman" panose="02020603050405020304" pitchFamily="18" charset="0"/>
              </a:rPr>
              <a:t>to </a:t>
            </a:r>
            <a:r>
              <a:rPr lang="en-US" sz="2800" spc="-30" dirty="0">
                <a:latin typeface="Times New Roman" panose="02020603050405020304" pitchFamily="18" charset="0"/>
                <a:cs typeface="Times New Roman" panose="02020603050405020304" pitchFamily="18" charset="0"/>
              </a:rPr>
              <a:t>go </a:t>
            </a:r>
            <a:r>
              <a:rPr lang="en-US" sz="2800" dirty="0">
                <a:latin typeface="Times New Roman" panose="02020603050405020304" pitchFamily="18" charset="0"/>
                <a:cs typeface="Times New Roman" panose="02020603050405020304" pitchFamily="18" charset="0"/>
              </a:rPr>
              <a:t>about the </a:t>
            </a:r>
            <a:r>
              <a:rPr lang="en-US" sz="2800" spc="-5" dirty="0">
                <a:latin typeface="Times New Roman" panose="02020603050405020304" pitchFamily="18" charset="0"/>
                <a:cs typeface="Times New Roman" panose="02020603050405020304" pitchFamily="18" charset="0"/>
              </a:rPr>
              <a:t>Practicum </a:t>
            </a:r>
            <a:r>
              <a:rPr lang="en-US" sz="2800" spc="-15" dirty="0">
                <a:latin typeface="Times New Roman" panose="02020603050405020304" pitchFamily="18" charset="0"/>
                <a:cs typeface="Times New Roman" panose="02020603050405020304" pitchFamily="18" charset="0"/>
              </a:rPr>
              <a:t>Process</a:t>
            </a:r>
          </a:p>
          <a:p>
            <a:endParaRPr lang="en-US" sz="2800" spc="-15" dirty="0">
              <a:latin typeface="Times New Roman" panose="02020603050405020304" pitchFamily="18" charset="0"/>
              <a:cs typeface="Times New Roman" panose="02020603050405020304" pitchFamily="18" charset="0"/>
            </a:endParaRPr>
          </a:p>
          <a:p>
            <a:pPr>
              <a:lnSpc>
                <a:spcPct val="80000"/>
              </a:lnSpc>
              <a:spcBef>
                <a:spcPts val="588"/>
              </a:spcBef>
              <a:buClr>
                <a:srgbClr val="3891A7"/>
              </a:buClr>
              <a:buSzPct val="80000"/>
            </a:pPr>
            <a:r>
              <a:rPr lang="en-US" altLang="en-US" sz="2800" dirty="0">
                <a:latin typeface="Times New Roman" panose="02020603050405020304" pitchFamily="18" charset="0"/>
                <a:cs typeface="Times New Roman" panose="02020603050405020304" pitchFamily="18" charset="0"/>
              </a:rPr>
              <a:t>The Department Chair shall assign a Practicum Adviser  within fifteen (15)calendar days from receipt of complete  documents from the Practicum Coordinator.	</a:t>
            </a:r>
          </a:p>
          <a:p>
            <a:pPr>
              <a:lnSpc>
                <a:spcPct val="80000"/>
              </a:lnSpc>
              <a:spcBef>
                <a:spcPts val="588"/>
              </a:spcBef>
              <a:buClr>
                <a:srgbClr val="3891A7"/>
              </a:buClr>
              <a:buSzPct val="80000"/>
            </a:pPr>
            <a:endParaRPr lang="en-US" altLang="en-US" sz="2800" dirty="0">
              <a:latin typeface="Times New Roman" panose="02020603050405020304" pitchFamily="18" charset="0"/>
              <a:cs typeface="Times New Roman" panose="02020603050405020304" pitchFamily="18" charset="0"/>
            </a:endParaRPr>
          </a:p>
          <a:p>
            <a:pPr>
              <a:lnSpc>
                <a:spcPct val="80000"/>
              </a:lnSpc>
              <a:spcBef>
                <a:spcPts val="588"/>
              </a:spcBef>
              <a:buClr>
                <a:srgbClr val="3891A7"/>
              </a:buClr>
              <a:buSzPct val="80000"/>
            </a:pPr>
            <a:r>
              <a:rPr lang="en-US" altLang="en-US" sz="2800" dirty="0">
                <a:latin typeface="Times New Roman" panose="02020603050405020304" pitchFamily="18" charset="0"/>
                <a:cs typeface="Times New Roman" panose="02020603050405020304" pitchFamily="18" charset="0"/>
              </a:rPr>
              <a:t>Only  practicumers who have submitted the complete documents  shall be assigned an adviser.</a:t>
            </a:r>
          </a:p>
        </p:txBody>
      </p:sp>
    </p:spTree>
    <p:extLst>
      <p:ext uri="{BB962C8B-B14F-4D97-AF65-F5344CB8AC3E}">
        <p14:creationId xmlns:p14="http://schemas.microsoft.com/office/powerpoint/2010/main" val="33675400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A615D5-7497-224E-9178-922CFFF1937B}"/>
              </a:ext>
            </a:extLst>
          </p:cNvPr>
          <p:cNvPicPr>
            <a:picLocks noChangeAspect="1"/>
          </p:cNvPicPr>
          <p:nvPr/>
        </p:nvPicPr>
        <p:blipFill>
          <a:blip r:embed="rId3"/>
          <a:stretch>
            <a:fillRect/>
          </a:stretch>
        </p:blipFill>
        <p:spPr>
          <a:xfrm>
            <a:off x="8200566" y="76091"/>
            <a:ext cx="553632" cy="668136"/>
          </a:xfrm>
          <a:prstGeom prst="rect">
            <a:avLst/>
          </a:prstGeom>
        </p:spPr>
      </p:pic>
      <p:sp>
        <p:nvSpPr>
          <p:cNvPr id="4" name="TextBox 3">
            <a:extLst>
              <a:ext uri="{FF2B5EF4-FFF2-40B4-BE49-F238E27FC236}">
                <a16:creationId xmlns:a16="http://schemas.microsoft.com/office/drawing/2014/main" id="{33947D33-D8DE-4B80-B206-E23601431BD6}"/>
              </a:ext>
            </a:extLst>
          </p:cNvPr>
          <p:cNvSpPr txBox="1"/>
          <p:nvPr/>
        </p:nvSpPr>
        <p:spPr>
          <a:xfrm>
            <a:off x="1511300" y="120025"/>
            <a:ext cx="6311900" cy="523220"/>
          </a:xfrm>
          <a:prstGeom prst="rect">
            <a:avLst/>
          </a:prstGeom>
          <a:noFill/>
        </p:spPr>
        <p:txBody>
          <a:bodyPr wrap="square">
            <a:spAutoFit/>
          </a:bodyPr>
          <a:lstStyle/>
          <a:p>
            <a:pPr algn="ctr"/>
            <a:r>
              <a:rPr lang="en-US" sz="2800" spc="-15" dirty="0">
                <a:solidFill>
                  <a:schemeClr val="bg1"/>
                </a:solidFill>
                <a:latin typeface="Times New Roman" panose="02020603050405020304" pitchFamily="18" charset="0"/>
                <a:cs typeface="Times New Roman" panose="02020603050405020304" pitchFamily="18" charset="0"/>
              </a:rPr>
              <a:t>How </a:t>
            </a:r>
            <a:r>
              <a:rPr lang="en-US" sz="2800" dirty="0">
                <a:solidFill>
                  <a:schemeClr val="bg1"/>
                </a:solidFill>
                <a:latin typeface="Times New Roman" panose="02020603050405020304" pitchFamily="18" charset="0"/>
                <a:cs typeface="Times New Roman" panose="02020603050405020304" pitchFamily="18" charset="0"/>
              </a:rPr>
              <a:t>to </a:t>
            </a:r>
            <a:r>
              <a:rPr lang="en-US" sz="2800" spc="-30" dirty="0">
                <a:solidFill>
                  <a:schemeClr val="bg1"/>
                </a:solidFill>
                <a:latin typeface="Times New Roman" panose="02020603050405020304" pitchFamily="18" charset="0"/>
                <a:cs typeface="Times New Roman" panose="02020603050405020304" pitchFamily="18" charset="0"/>
              </a:rPr>
              <a:t>go </a:t>
            </a:r>
            <a:r>
              <a:rPr lang="en-US" sz="2800" dirty="0">
                <a:solidFill>
                  <a:schemeClr val="bg1"/>
                </a:solidFill>
                <a:latin typeface="Times New Roman" panose="02020603050405020304" pitchFamily="18" charset="0"/>
                <a:cs typeface="Times New Roman" panose="02020603050405020304" pitchFamily="18" charset="0"/>
              </a:rPr>
              <a:t>about the </a:t>
            </a:r>
            <a:r>
              <a:rPr lang="en-US" sz="2800" spc="-5" dirty="0">
                <a:solidFill>
                  <a:schemeClr val="bg1"/>
                </a:solidFill>
                <a:latin typeface="Times New Roman" panose="02020603050405020304" pitchFamily="18" charset="0"/>
                <a:cs typeface="Times New Roman" panose="02020603050405020304" pitchFamily="18" charset="0"/>
              </a:rPr>
              <a:t>Practicum </a:t>
            </a:r>
            <a:r>
              <a:rPr lang="en-US" sz="2800" spc="-15" dirty="0">
                <a:solidFill>
                  <a:schemeClr val="bg1"/>
                </a:solidFill>
                <a:latin typeface="Times New Roman" panose="02020603050405020304" pitchFamily="18" charset="0"/>
                <a:cs typeface="Times New Roman" panose="02020603050405020304" pitchFamily="18" charset="0"/>
              </a:rPr>
              <a:t>Process</a:t>
            </a:r>
            <a:endParaRPr lang="en-PH" sz="2800" dirty="0">
              <a:solidFill>
                <a:schemeClr val="bg1"/>
              </a:solidFill>
            </a:endParaRPr>
          </a:p>
        </p:txBody>
      </p:sp>
      <p:sp>
        <p:nvSpPr>
          <p:cNvPr id="6" name="TextBox 5">
            <a:extLst>
              <a:ext uri="{FF2B5EF4-FFF2-40B4-BE49-F238E27FC236}">
                <a16:creationId xmlns:a16="http://schemas.microsoft.com/office/drawing/2014/main" id="{95527B97-7861-44A4-BFEB-66C20A3627DA}"/>
              </a:ext>
            </a:extLst>
          </p:cNvPr>
          <p:cNvSpPr txBox="1"/>
          <p:nvPr/>
        </p:nvSpPr>
        <p:spPr>
          <a:xfrm>
            <a:off x="728301" y="1261967"/>
            <a:ext cx="7877898" cy="4038029"/>
          </a:xfrm>
          <a:prstGeom prst="rect">
            <a:avLst/>
          </a:prstGeom>
          <a:noFill/>
        </p:spPr>
        <p:txBody>
          <a:bodyPr wrap="square">
            <a:spAutoFit/>
          </a:bodyPr>
          <a:lstStyle/>
          <a:p>
            <a:pPr algn="ctr">
              <a:lnSpc>
                <a:spcPct val="80000"/>
              </a:lnSpc>
              <a:spcBef>
                <a:spcPts val="588"/>
              </a:spcBef>
              <a:buClr>
                <a:srgbClr val="3891A7"/>
              </a:buClr>
              <a:buSzPct val="78000"/>
            </a:pPr>
            <a:r>
              <a:rPr lang="en-US" altLang="en-US" sz="2800" dirty="0">
                <a:latin typeface="Times New Roman" panose="02020603050405020304" pitchFamily="18" charset="0"/>
                <a:cs typeface="Times New Roman" panose="02020603050405020304" pitchFamily="18" charset="0"/>
              </a:rPr>
              <a:t>The Practicum Faculty Adviser shall guide and monitor the practicumer </a:t>
            </a:r>
            <a:r>
              <a:rPr lang="en-US" altLang="en-US" sz="2800" i="1" dirty="0">
                <a:latin typeface="Times New Roman" panose="02020603050405020304" pitchFamily="18" charset="0"/>
                <a:cs typeface="Times New Roman" panose="02020603050405020304" pitchFamily="18" charset="0"/>
              </a:rPr>
              <a:t>during </a:t>
            </a:r>
            <a:r>
              <a:rPr lang="en-US" altLang="en-US" sz="2800" dirty="0">
                <a:latin typeface="Times New Roman" panose="02020603050405020304" pitchFamily="18" charset="0"/>
                <a:cs typeface="Times New Roman" panose="02020603050405020304" pitchFamily="18" charset="0"/>
              </a:rPr>
              <a:t>his/her online practicum assignment. Such guidance and monitoring shall be student driven, otherwise the Faculty adviser will presume that the student has no question on his/her assignment and will just present to the Faculty adviser the modules on the agreed timeline.</a:t>
            </a:r>
          </a:p>
          <a:p>
            <a:pPr algn="ctr">
              <a:lnSpc>
                <a:spcPct val="80000"/>
              </a:lnSpc>
              <a:spcBef>
                <a:spcPts val="588"/>
              </a:spcBef>
              <a:buClr>
                <a:srgbClr val="3891A7"/>
              </a:buClr>
              <a:buSzPct val="78000"/>
            </a:pPr>
            <a:endParaRPr lang="en-US" altLang="en-US" sz="2800" dirty="0">
              <a:latin typeface="Times New Roman" panose="02020603050405020304" pitchFamily="18" charset="0"/>
              <a:cs typeface="Times New Roman" panose="02020603050405020304" pitchFamily="18" charset="0"/>
            </a:endParaRPr>
          </a:p>
          <a:p>
            <a:pPr algn="ctr">
              <a:lnSpc>
                <a:spcPct val="80000"/>
              </a:lnSpc>
              <a:spcBef>
                <a:spcPts val="588"/>
              </a:spcBef>
              <a:buClr>
                <a:srgbClr val="3891A7"/>
              </a:buClr>
              <a:buSzPct val="78000"/>
            </a:pPr>
            <a:r>
              <a:rPr lang="en-US" altLang="en-US" sz="2800" dirty="0">
                <a:latin typeface="Times New Roman" panose="02020603050405020304" pitchFamily="18" charset="0"/>
                <a:cs typeface="Times New Roman" panose="02020603050405020304" pitchFamily="18" charset="0"/>
              </a:rPr>
              <a:t>It is important that you communicate with your Practicum Adviser for the required modules and timelines.</a:t>
            </a:r>
          </a:p>
        </p:txBody>
      </p:sp>
    </p:spTree>
    <p:extLst>
      <p:ext uri="{BB962C8B-B14F-4D97-AF65-F5344CB8AC3E}">
        <p14:creationId xmlns:p14="http://schemas.microsoft.com/office/powerpoint/2010/main" val="17040927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A615D5-7497-224E-9178-922CFFF1937B}"/>
              </a:ext>
            </a:extLst>
          </p:cNvPr>
          <p:cNvPicPr>
            <a:picLocks noChangeAspect="1"/>
          </p:cNvPicPr>
          <p:nvPr/>
        </p:nvPicPr>
        <p:blipFill>
          <a:blip r:embed="rId3"/>
          <a:stretch>
            <a:fillRect/>
          </a:stretch>
        </p:blipFill>
        <p:spPr>
          <a:xfrm>
            <a:off x="8200566" y="76091"/>
            <a:ext cx="553632" cy="668136"/>
          </a:xfrm>
          <a:prstGeom prst="rect">
            <a:avLst/>
          </a:prstGeom>
        </p:spPr>
      </p:pic>
      <p:sp>
        <p:nvSpPr>
          <p:cNvPr id="4" name="TextBox 3">
            <a:extLst>
              <a:ext uri="{FF2B5EF4-FFF2-40B4-BE49-F238E27FC236}">
                <a16:creationId xmlns:a16="http://schemas.microsoft.com/office/drawing/2014/main" id="{FA47E00A-4CD2-4900-82D4-763BAC2B6E42}"/>
              </a:ext>
            </a:extLst>
          </p:cNvPr>
          <p:cNvSpPr txBox="1"/>
          <p:nvPr/>
        </p:nvSpPr>
        <p:spPr>
          <a:xfrm>
            <a:off x="1543050" y="148549"/>
            <a:ext cx="6057900" cy="523220"/>
          </a:xfrm>
          <a:prstGeom prst="rect">
            <a:avLst/>
          </a:prstGeom>
          <a:noFill/>
        </p:spPr>
        <p:txBody>
          <a:bodyPr wrap="square">
            <a:spAutoFit/>
          </a:bodyPr>
          <a:lstStyle/>
          <a:p>
            <a:pPr algn="ctr"/>
            <a:r>
              <a:rPr lang="en-US" sz="2800" spc="-15" dirty="0">
                <a:solidFill>
                  <a:schemeClr val="bg1"/>
                </a:solidFill>
                <a:latin typeface="Times New Roman" panose="02020603050405020304" pitchFamily="18" charset="0"/>
                <a:cs typeface="Times New Roman" panose="02020603050405020304" pitchFamily="18" charset="0"/>
              </a:rPr>
              <a:t>How </a:t>
            </a:r>
            <a:r>
              <a:rPr lang="en-US" sz="2800" dirty="0">
                <a:solidFill>
                  <a:schemeClr val="bg1"/>
                </a:solidFill>
                <a:latin typeface="Times New Roman" panose="02020603050405020304" pitchFamily="18" charset="0"/>
                <a:cs typeface="Times New Roman" panose="02020603050405020304" pitchFamily="18" charset="0"/>
              </a:rPr>
              <a:t>to </a:t>
            </a:r>
            <a:r>
              <a:rPr lang="en-US" sz="2800" spc="-30" dirty="0">
                <a:solidFill>
                  <a:schemeClr val="bg1"/>
                </a:solidFill>
                <a:latin typeface="Times New Roman" panose="02020603050405020304" pitchFamily="18" charset="0"/>
                <a:cs typeface="Times New Roman" panose="02020603050405020304" pitchFamily="18" charset="0"/>
              </a:rPr>
              <a:t>go </a:t>
            </a:r>
            <a:r>
              <a:rPr lang="en-US" sz="2800" dirty="0">
                <a:solidFill>
                  <a:schemeClr val="bg1"/>
                </a:solidFill>
                <a:latin typeface="Times New Roman" panose="02020603050405020304" pitchFamily="18" charset="0"/>
                <a:cs typeface="Times New Roman" panose="02020603050405020304" pitchFamily="18" charset="0"/>
              </a:rPr>
              <a:t>about the </a:t>
            </a:r>
            <a:r>
              <a:rPr lang="en-US" sz="2800" spc="-5" dirty="0">
                <a:solidFill>
                  <a:schemeClr val="bg1"/>
                </a:solidFill>
                <a:latin typeface="Times New Roman" panose="02020603050405020304" pitchFamily="18" charset="0"/>
                <a:cs typeface="Times New Roman" panose="02020603050405020304" pitchFamily="18" charset="0"/>
              </a:rPr>
              <a:t>Practicum </a:t>
            </a:r>
            <a:r>
              <a:rPr lang="en-US" sz="2800" spc="-15" dirty="0">
                <a:solidFill>
                  <a:schemeClr val="bg1"/>
                </a:solidFill>
                <a:latin typeface="Times New Roman" panose="02020603050405020304" pitchFamily="18" charset="0"/>
                <a:cs typeface="Times New Roman" panose="02020603050405020304" pitchFamily="18" charset="0"/>
              </a:rPr>
              <a:t>Process</a:t>
            </a:r>
          </a:p>
        </p:txBody>
      </p:sp>
      <p:sp>
        <p:nvSpPr>
          <p:cNvPr id="6" name="TextBox 5">
            <a:extLst>
              <a:ext uri="{FF2B5EF4-FFF2-40B4-BE49-F238E27FC236}">
                <a16:creationId xmlns:a16="http://schemas.microsoft.com/office/drawing/2014/main" id="{5D113501-9475-4C0B-BBB8-F90F361E886E}"/>
              </a:ext>
            </a:extLst>
          </p:cNvPr>
          <p:cNvSpPr txBox="1"/>
          <p:nvPr/>
        </p:nvSpPr>
        <p:spPr>
          <a:xfrm>
            <a:off x="787400" y="1657037"/>
            <a:ext cx="7569200" cy="2806922"/>
          </a:xfrm>
          <a:prstGeom prst="rect">
            <a:avLst/>
          </a:prstGeom>
          <a:noFill/>
        </p:spPr>
        <p:txBody>
          <a:bodyPr wrap="square">
            <a:spAutoFit/>
          </a:bodyPr>
          <a:lstStyle/>
          <a:p>
            <a:pPr>
              <a:lnSpc>
                <a:spcPct val="90000"/>
              </a:lnSpc>
              <a:buClr>
                <a:srgbClr val="3891A7"/>
              </a:buClr>
              <a:buSzPct val="80000"/>
            </a:pPr>
            <a:r>
              <a:rPr lang="en-US" altLang="en-US" sz="2800" dirty="0">
                <a:latin typeface="Times New Roman" panose="02020603050405020304" pitchFamily="18" charset="0"/>
                <a:cs typeface="Times New Roman" panose="02020603050405020304" pitchFamily="18" charset="0"/>
              </a:rPr>
              <a:t>The </a:t>
            </a:r>
            <a:r>
              <a:rPr lang="en-US" altLang="en-US" sz="2800" i="1" dirty="0">
                <a:latin typeface="Times New Roman" panose="02020603050405020304" pitchFamily="18" charset="0"/>
                <a:cs typeface="Times New Roman" panose="02020603050405020304" pitchFamily="18" charset="0"/>
              </a:rPr>
              <a:t>Pracfolio </a:t>
            </a:r>
            <a:r>
              <a:rPr lang="en-US" altLang="en-US" sz="2800" dirty="0">
                <a:latin typeface="Times New Roman" panose="02020603050405020304" pitchFamily="18" charset="0"/>
                <a:cs typeface="Times New Roman" panose="02020603050405020304" pitchFamily="18" charset="0"/>
              </a:rPr>
              <a:t>shall be submitted to the  Practicum  Faculty Adviser within </a:t>
            </a:r>
            <a:r>
              <a:rPr lang="en-US" altLang="en-US" sz="2800" b="1" u="sng" dirty="0">
                <a:latin typeface="Times New Roman" panose="02020603050405020304" pitchFamily="18" charset="0"/>
                <a:cs typeface="Times New Roman" panose="02020603050405020304" pitchFamily="18" charset="0"/>
              </a:rPr>
              <a:t>(Department Chair will decide) </a:t>
            </a:r>
            <a:r>
              <a:rPr lang="en-US" altLang="en-US" sz="2800" dirty="0">
                <a:latin typeface="Times New Roman" panose="02020603050405020304" pitchFamily="18" charset="0"/>
                <a:cs typeface="Times New Roman" panose="02020603050405020304" pitchFamily="18" charset="0"/>
              </a:rPr>
              <a:t>calendar days from the last day of  Online Practicum Assignment. </a:t>
            </a:r>
          </a:p>
          <a:p>
            <a:pPr>
              <a:lnSpc>
                <a:spcPct val="90000"/>
              </a:lnSpc>
              <a:buClr>
                <a:srgbClr val="3891A7"/>
              </a:buClr>
              <a:buSzPct val="80000"/>
            </a:pPr>
            <a:endParaRPr lang="en-US" altLang="en-US" sz="2800" dirty="0">
              <a:latin typeface="Times New Roman" panose="02020603050405020304" pitchFamily="18" charset="0"/>
              <a:cs typeface="Times New Roman" panose="02020603050405020304" pitchFamily="18" charset="0"/>
            </a:endParaRPr>
          </a:p>
          <a:p>
            <a:pPr>
              <a:lnSpc>
                <a:spcPct val="90000"/>
              </a:lnSpc>
              <a:buClr>
                <a:srgbClr val="3891A7"/>
              </a:buClr>
              <a:buSzPct val="80000"/>
            </a:pPr>
            <a:r>
              <a:rPr lang="en-US" altLang="en-US" sz="2800" dirty="0">
                <a:latin typeface="Times New Roman" panose="02020603050405020304" pitchFamily="18" charset="0"/>
                <a:cs typeface="Times New Roman" panose="02020603050405020304" pitchFamily="18" charset="0"/>
              </a:rPr>
              <a:t>Platform of submission will be dependent on the Faculty Adviser.</a:t>
            </a:r>
          </a:p>
        </p:txBody>
      </p:sp>
    </p:spTree>
    <p:extLst>
      <p:ext uri="{BB962C8B-B14F-4D97-AF65-F5344CB8AC3E}">
        <p14:creationId xmlns:p14="http://schemas.microsoft.com/office/powerpoint/2010/main" val="4009650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A615D5-7497-224E-9178-922CFFF1937B}"/>
              </a:ext>
            </a:extLst>
          </p:cNvPr>
          <p:cNvPicPr>
            <a:picLocks noChangeAspect="1"/>
          </p:cNvPicPr>
          <p:nvPr/>
        </p:nvPicPr>
        <p:blipFill>
          <a:blip r:embed="rId3"/>
          <a:stretch>
            <a:fillRect/>
          </a:stretch>
        </p:blipFill>
        <p:spPr>
          <a:xfrm>
            <a:off x="8200566" y="76091"/>
            <a:ext cx="553632" cy="668136"/>
          </a:xfrm>
          <a:prstGeom prst="rect">
            <a:avLst/>
          </a:prstGeom>
        </p:spPr>
      </p:pic>
      <p:sp>
        <p:nvSpPr>
          <p:cNvPr id="4" name="TextBox 3">
            <a:extLst>
              <a:ext uri="{FF2B5EF4-FFF2-40B4-BE49-F238E27FC236}">
                <a16:creationId xmlns:a16="http://schemas.microsoft.com/office/drawing/2014/main" id="{C23E6FCB-A2E5-4C5C-80BB-8DCFCC4C4942}"/>
              </a:ext>
            </a:extLst>
          </p:cNvPr>
          <p:cNvSpPr txBox="1"/>
          <p:nvPr/>
        </p:nvSpPr>
        <p:spPr>
          <a:xfrm>
            <a:off x="2603500" y="49550"/>
            <a:ext cx="4572000" cy="523220"/>
          </a:xfrm>
          <a:prstGeom prst="rect">
            <a:avLst/>
          </a:prstGeom>
          <a:noFill/>
        </p:spPr>
        <p:txBody>
          <a:bodyPr wrap="square">
            <a:spAutoFit/>
          </a:bodyPr>
          <a:lstStyle/>
          <a:p>
            <a:pPr algn="ctr"/>
            <a:r>
              <a:rPr lang="en-PH" sz="2800" dirty="0">
                <a:solidFill>
                  <a:schemeClr val="bg1"/>
                </a:solidFill>
                <a:latin typeface="Times New Roman" panose="02020603050405020304" pitchFamily="18" charset="0"/>
                <a:cs typeface="Times New Roman" panose="02020603050405020304" pitchFamily="18" charset="0"/>
              </a:rPr>
              <a:t>What </a:t>
            </a:r>
            <a:r>
              <a:rPr lang="en-PH" sz="2800" spc="-5" dirty="0">
                <a:solidFill>
                  <a:schemeClr val="bg1"/>
                </a:solidFill>
                <a:latin typeface="Times New Roman" panose="02020603050405020304" pitchFamily="18" charset="0"/>
                <a:cs typeface="Times New Roman" panose="02020603050405020304" pitchFamily="18" charset="0"/>
              </a:rPr>
              <a:t>is</a:t>
            </a:r>
            <a:r>
              <a:rPr lang="en-PH" sz="2800" spc="-95" dirty="0">
                <a:solidFill>
                  <a:schemeClr val="bg1"/>
                </a:solidFill>
                <a:latin typeface="Times New Roman" panose="02020603050405020304" pitchFamily="18" charset="0"/>
                <a:cs typeface="Times New Roman" panose="02020603050405020304" pitchFamily="18" charset="0"/>
              </a:rPr>
              <a:t> </a:t>
            </a:r>
            <a:r>
              <a:rPr lang="en-PH" sz="2800" dirty="0">
                <a:solidFill>
                  <a:schemeClr val="bg1"/>
                </a:solidFill>
                <a:latin typeface="Times New Roman" panose="02020603050405020304" pitchFamily="18" charset="0"/>
                <a:cs typeface="Times New Roman" panose="02020603050405020304" pitchFamily="18" charset="0"/>
              </a:rPr>
              <a:t>Practicum?</a:t>
            </a:r>
            <a:endParaRPr lang="en-PH" sz="2800" dirty="0">
              <a:solidFill>
                <a:schemeClr val="bg1"/>
              </a:solidFill>
            </a:endParaRPr>
          </a:p>
        </p:txBody>
      </p:sp>
      <p:sp>
        <p:nvSpPr>
          <p:cNvPr id="6" name="TextBox 5">
            <a:extLst>
              <a:ext uri="{FF2B5EF4-FFF2-40B4-BE49-F238E27FC236}">
                <a16:creationId xmlns:a16="http://schemas.microsoft.com/office/drawing/2014/main" id="{1325EC02-2658-429D-9566-65F8E4D94D4D}"/>
              </a:ext>
            </a:extLst>
          </p:cNvPr>
          <p:cNvSpPr txBox="1"/>
          <p:nvPr/>
        </p:nvSpPr>
        <p:spPr>
          <a:xfrm>
            <a:off x="1574800" y="1659285"/>
            <a:ext cx="5600700" cy="3539430"/>
          </a:xfrm>
          <a:prstGeom prst="rect">
            <a:avLst/>
          </a:prstGeom>
          <a:noFill/>
        </p:spPr>
        <p:txBody>
          <a:bodyPr wrap="square">
            <a:spAutoFit/>
          </a:bodyPr>
          <a:lstStyle/>
          <a:p>
            <a:pPr>
              <a:buClr>
                <a:srgbClr val="3891A7"/>
              </a:buClr>
              <a:buSzPct val="79000"/>
            </a:pPr>
            <a:r>
              <a:rPr lang="en-US" altLang="en-US" sz="2800" dirty="0">
                <a:latin typeface="Times New Roman" panose="02020603050405020304" pitchFamily="18" charset="0"/>
                <a:cs typeface="Times New Roman" panose="02020603050405020304" pitchFamily="18" charset="0"/>
              </a:rPr>
              <a:t>An ACADEMIC </a:t>
            </a:r>
          </a:p>
          <a:p>
            <a:pPr>
              <a:buClr>
                <a:srgbClr val="3891A7"/>
              </a:buClr>
              <a:buSzPct val="79000"/>
            </a:pPr>
            <a:r>
              <a:rPr lang="en-US" altLang="en-US" sz="2800" b="1" i="1" dirty="0">
                <a:latin typeface="Times New Roman" panose="02020603050405020304" pitchFamily="18" charset="0"/>
                <a:cs typeface="Times New Roman" panose="02020603050405020304" pitchFamily="18" charset="0"/>
              </a:rPr>
              <a:t>requirement  mandated</a:t>
            </a:r>
            <a:r>
              <a:rPr lang="en-US" altLang="en-US" sz="2800" dirty="0">
                <a:latin typeface="Times New Roman" panose="02020603050405020304" pitchFamily="18" charset="0"/>
                <a:cs typeface="Times New Roman" panose="02020603050405020304" pitchFamily="18" charset="0"/>
              </a:rPr>
              <a:t> </a:t>
            </a:r>
          </a:p>
          <a:p>
            <a:pPr>
              <a:buClr>
                <a:srgbClr val="3891A7"/>
              </a:buClr>
              <a:buSzPct val="79000"/>
            </a:pPr>
            <a:r>
              <a:rPr lang="en-US" altLang="en-US" sz="2800" dirty="0">
                <a:latin typeface="Times New Roman" panose="02020603050405020304" pitchFamily="18" charset="0"/>
                <a:cs typeface="Times New Roman" panose="02020603050405020304" pitchFamily="18" charset="0"/>
              </a:rPr>
              <a:t>by CHED Memorandum Order  (CMO) No.  104 Series of 2017 </a:t>
            </a:r>
          </a:p>
          <a:p>
            <a:pPr>
              <a:buClr>
                <a:srgbClr val="3891A7"/>
              </a:buClr>
              <a:buSzPct val="79000"/>
            </a:pPr>
            <a:endParaRPr lang="en-US" altLang="en-US" sz="2800" dirty="0">
              <a:latin typeface="Times New Roman" panose="02020603050405020304" pitchFamily="18" charset="0"/>
              <a:cs typeface="Times New Roman" panose="02020603050405020304" pitchFamily="18" charset="0"/>
            </a:endParaRPr>
          </a:p>
          <a:p>
            <a:pPr>
              <a:buClr>
                <a:srgbClr val="3891A7"/>
              </a:buClr>
              <a:buSzPct val="79000"/>
            </a:pPr>
            <a:r>
              <a:rPr lang="en-US" altLang="en-US" sz="2800" dirty="0">
                <a:latin typeface="Times New Roman" panose="02020603050405020304" pitchFamily="18" charset="0"/>
                <a:cs typeface="Times New Roman" panose="02020603050405020304" pitchFamily="18" charset="0"/>
              </a:rPr>
              <a:t>“Revised Guidelines for Student Internship Program in the Philippines (SIPP) for all Programs”</a:t>
            </a:r>
          </a:p>
        </p:txBody>
      </p:sp>
    </p:spTree>
    <p:extLst>
      <p:ext uri="{BB962C8B-B14F-4D97-AF65-F5344CB8AC3E}">
        <p14:creationId xmlns:p14="http://schemas.microsoft.com/office/powerpoint/2010/main" val="21539690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A615D5-7497-224E-9178-922CFFF1937B}"/>
              </a:ext>
            </a:extLst>
          </p:cNvPr>
          <p:cNvPicPr>
            <a:picLocks noChangeAspect="1"/>
          </p:cNvPicPr>
          <p:nvPr/>
        </p:nvPicPr>
        <p:blipFill>
          <a:blip r:embed="rId3"/>
          <a:stretch>
            <a:fillRect/>
          </a:stretch>
        </p:blipFill>
        <p:spPr>
          <a:xfrm>
            <a:off x="8200566" y="76091"/>
            <a:ext cx="553632" cy="668136"/>
          </a:xfrm>
          <a:prstGeom prst="rect">
            <a:avLst/>
          </a:prstGeom>
        </p:spPr>
      </p:pic>
      <p:sp>
        <p:nvSpPr>
          <p:cNvPr id="4" name="TextBox 3">
            <a:extLst>
              <a:ext uri="{FF2B5EF4-FFF2-40B4-BE49-F238E27FC236}">
                <a16:creationId xmlns:a16="http://schemas.microsoft.com/office/drawing/2014/main" id="{D2C6F71C-6F3A-48D7-B883-339C8E3EDD32}"/>
              </a:ext>
            </a:extLst>
          </p:cNvPr>
          <p:cNvSpPr txBox="1"/>
          <p:nvPr/>
        </p:nvSpPr>
        <p:spPr>
          <a:xfrm>
            <a:off x="1289050" y="1492935"/>
            <a:ext cx="6565900" cy="2246769"/>
          </a:xfrm>
          <a:prstGeom prst="rect">
            <a:avLst/>
          </a:prstGeom>
          <a:noFill/>
        </p:spPr>
        <p:txBody>
          <a:bodyPr wrap="square">
            <a:spAutoFit/>
          </a:bodyPr>
          <a:lstStyle/>
          <a:p>
            <a:pPr algn="ctr">
              <a:defRPr/>
            </a:pP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WHAT TO SUBMIT AFTER THE PRACTICUM ASSIGNMENT </a:t>
            </a:r>
          </a:p>
          <a:p>
            <a:pPr>
              <a:defRPr/>
            </a:pP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a:p>
            <a:pPr>
              <a:defRPr/>
            </a:pP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a:p>
            <a:pPr>
              <a:defRPr/>
            </a:pPr>
            <a:r>
              <a:rPr lang="en-US" sz="2800" dirty="0">
                <a:latin typeface="Times New Roman" panose="02020603050405020304" pitchFamily="18" charset="0"/>
                <a:cs typeface="Times New Roman" panose="02020603050405020304" pitchFamily="18" charset="0"/>
              </a:rPr>
              <a:t>A cover page </a:t>
            </a:r>
            <a:r>
              <a:rPr lang="en-US" sz="2800" b="1" i="1" dirty="0">
                <a:latin typeface="Times New Roman" panose="02020603050405020304" pitchFamily="18" charset="0"/>
                <a:cs typeface="Times New Roman" panose="02020603050405020304" pitchFamily="18" charset="0"/>
              </a:rPr>
              <a:t>(see example)</a:t>
            </a:r>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7078144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A615D5-7497-224E-9178-922CFFF1937B}"/>
              </a:ext>
            </a:extLst>
          </p:cNvPr>
          <p:cNvPicPr>
            <a:picLocks noChangeAspect="1"/>
          </p:cNvPicPr>
          <p:nvPr/>
        </p:nvPicPr>
        <p:blipFill>
          <a:blip r:embed="rId3"/>
          <a:stretch>
            <a:fillRect/>
          </a:stretch>
        </p:blipFill>
        <p:spPr>
          <a:xfrm>
            <a:off x="8200566" y="76091"/>
            <a:ext cx="553632" cy="668136"/>
          </a:xfrm>
          <a:prstGeom prst="rect">
            <a:avLst/>
          </a:prstGeom>
        </p:spPr>
      </p:pic>
      <p:pic>
        <p:nvPicPr>
          <p:cNvPr id="3" name="Picture 6" descr="UST-logo">
            <a:extLst>
              <a:ext uri="{FF2B5EF4-FFF2-40B4-BE49-F238E27FC236}">
                <a16:creationId xmlns:a16="http://schemas.microsoft.com/office/drawing/2014/main" id="{49513E1F-BD56-4302-815C-2877205899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5241" y="1217613"/>
            <a:ext cx="5048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F9B1015A-CDA1-463D-BAAF-411200C201F3}"/>
              </a:ext>
            </a:extLst>
          </p:cNvPr>
          <p:cNvPicPr>
            <a:picLocks noChangeAspect="1"/>
          </p:cNvPicPr>
          <p:nvPr/>
        </p:nvPicPr>
        <p:blipFill>
          <a:blip r:embed="rId5"/>
          <a:stretch>
            <a:fillRect/>
          </a:stretch>
        </p:blipFill>
        <p:spPr>
          <a:xfrm>
            <a:off x="6940738" y="1209556"/>
            <a:ext cx="512108" cy="646232"/>
          </a:xfrm>
          <a:prstGeom prst="rect">
            <a:avLst/>
          </a:prstGeom>
        </p:spPr>
      </p:pic>
      <p:sp>
        <p:nvSpPr>
          <p:cNvPr id="6" name="Rectangle 16">
            <a:extLst>
              <a:ext uri="{FF2B5EF4-FFF2-40B4-BE49-F238E27FC236}">
                <a16:creationId xmlns:a16="http://schemas.microsoft.com/office/drawing/2014/main" id="{866C77F7-99C2-4792-B91D-4B7364DA07B2}"/>
              </a:ext>
            </a:extLst>
          </p:cNvPr>
          <p:cNvSpPr>
            <a:spLocks noChangeArrowheads="1"/>
          </p:cNvSpPr>
          <p:nvPr/>
        </p:nvSpPr>
        <p:spPr bwMode="auto">
          <a:xfrm>
            <a:off x="1166346" y="1212027"/>
            <a:ext cx="63500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endParaRPr lang="en-US" altLang="en-US" sz="1200" dirty="0">
              <a:latin typeface="Times New Roman" panose="02020603050405020304" pitchFamily="18" charset="0"/>
            </a:endParaRPr>
          </a:p>
          <a:p>
            <a:pPr algn="ctr"/>
            <a:r>
              <a:rPr lang="en-US" altLang="en-US" sz="1200" dirty="0">
                <a:latin typeface="Times New Roman" panose="02020603050405020304" pitchFamily="18" charset="0"/>
              </a:rPr>
              <a:t>UNIVERSITY OF SANTO TOMAS</a:t>
            </a:r>
            <a:endParaRPr lang="en-US" altLang="en-US" sz="1200" dirty="0"/>
          </a:p>
          <a:p>
            <a:pPr algn="ctr"/>
            <a:r>
              <a:rPr lang="en-US" altLang="en-US" sz="1200" dirty="0">
                <a:latin typeface="Times New Roman" panose="02020603050405020304" pitchFamily="18" charset="0"/>
              </a:rPr>
              <a:t>COLLEGE OF COMMERCE AND BUSINESS ADMINISTRATION</a:t>
            </a:r>
            <a:endParaRPr lang="en-US" altLang="en-US" sz="1200" dirty="0"/>
          </a:p>
          <a:p>
            <a:pPr algn="ctr"/>
            <a:r>
              <a:rPr lang="en-US" altLang="en-US" sz="1200" u="sng" dirty="0">
                <a:latin typeface="Times New Roman" panose="02020603050405020304" pitchFamily="18" charset="0"/>
              </a:rPr>
              <a:t>COURSE MAJOR</a:t>
            </a:r>
          </a:p>
          <a:p>
            <a:pPr algn="ctr"/>
            <a:endParaRPr lang="en-US" altLang="en-US" sz="1200" u="sng" dirty="0">
              <a:latin typeface="Times New Roman" panose="02020603050405020304" pitchFamily="18" charset="0"/>
            </a:endParaRPr>
          </a:p>
          <a:p>
            <a:pPr algn="ctr"/>
            <a:endParaRPr lang="en-US" altLang="en-US" sz="1200" u="sng" dirty="0">
              <a:latin typeface="Times New Roman" panose="02020603050405020304" pitchFamily="18" charset="0"/>
            </a:endParaRPr>
          </a:p>
          <a:p>
            <a:pPr algn="ctr"/>
            <a:endParaRPr lang="en-US" altLang="en-US" sz="1200" u="sng" dirty="0">
              <a:latin typeface="Times New Roman" panose="02020603050405020304" pitchFamily="18" charset="0"/>
            </a:endParaRPr>
          </a:p>
          <a:p>
            <a:pPr algn="ctr"/>
            <a:endParaRPr lang="en-US" altLang="en-US" sz="1200" dirty="0"/>
          </a:p>
          <a:p>
            <a:pPr algn="ctr"/>
            <a:r>
              <a:rPr lang="en-US" altLang="en-US" sz="1200" b="1" u="sng" dirty="0">
                <a:latin typeface="Times New Roman" panose="02020603050405020304" pitchFamily="18" charset="0"/>
              </a:rPr>
              <a:t>PRACFOLIO</a:t>
            </a:r>
            <a:endParaRPr lang="en-US" altLang="en-US" sz="1200" dirty="0"/>
          </a:p>
          <a:p>
            <a:pPr algn="ctr"/>
            <a:endParaRPr lang="en-US" altLang="en-US" sz="1200" u="sng" dirty="0">
              <a:latin typeface="Times New Roman" panose="02020603050405020304" pitchFamily="18" charset="0"/>
            </a:endParaRPr>
          </a:p>
          <a:p>
            <a:pPr algn="ctr"/>
            <a:endParaRPr lang="en-US" altLang="en-US" sz="1200" u="sng" dirty="0">
              <a:latin typeface="Times New Roman" panose="02020603050405020304" pitchFamily="18" charset="0"/>
            </a:endParaRPr>
          </a:p>
          <a:p>
            <a:pPr algn="ctr"/>
            <a:endParaRPr lang="en-US" altLang="en-US" sz="1200" u="sng" dirty="0">
              <a:latin typeface="Times New Roman" panose="02020603050405020304" pitchFamily="18" charset="0"/>
            </a:endParaRPr>
          </a:p>
          <a:p>
            <a:pPr algn="ctr"/>
            <a:r>
              <a:rPr lang="en-US" altLang="en-US" sz="1200" u="sng" dirty="0">
                <a:latin typeface="Times New Roman" panose="02020603050405020304" pitchFamily="18" charset="0"/>
              </a:rPr>
              <a:t>Name</a:t>
            </a:r>
            <a:endParaRPr lang="en-US" altLang="en-US" sz="1200" dirty="0"/>
          </a:p>
          <a:p>
            <a:pPr algn="ctr"/>
            <a:r>
              <a:rPr lang="en-US" altLang="en-US" sz="1200" dirty="0">
                <a:latin typeface="Times New Roman" panose="02020603050405020304" pitchFamily="18" charset="0"/>
              </a:rPr>
              <a:t>Year and Section</a:t>
            </a:r>
            <a:endParaRPr lang="en-US" altLang="en-US" sz="1200" dirty="0"/>
          </a:p>
          <a:p>
            <a:pPr algn="ctr"/>
            <a:endParaRPr lang="en-US" altLang="en-US" sz="1200" u="sng" dirty="0">
              <a:latin typeface="Times New Roman" panose="02020603050405020304" pitchFamily="18" charset="0"/>
            </a:endParaRPr>
          </a:p>
          <a:p>
            <a:pPr algn="ctr"/>
            <a:endParaRPr lang="en-US" altLang="en-US" sz="1200" u="sng" dirty="0">
              <a:latin typeface="Times New Roman" panose="02020603050405020304" pitchFamily="18" charset="0"/>
            </a:endParaRPr>
          </a:p>
          <a:p>
            <a:pPr algn="ctr"/>
            <a:endParaRPr lang="en-US" altLang="en-US" sz="1200" u="sng" dirty="0">
              <a:latin typeface="Times New Roman" panose="02020603050405020304" pitchFamily="18" charset="0"/>
            </a:endParaRPr>
          </a:p>
          <a:p>
            <a:pPr algn="ctr"/>
            <a:r>
              <a:rPr lang="en-US" altLang="en-US" sz="1200" u="sng" dirty="0">
                <a:latin typeface="Times New Roman" panose="02020603050405020304" pitchFamily="18" charset="0"/>
              </a:rPr>
              <a:t>Name</a:t>
            </a:r>
            <a:endParaRPr lang="en-US" altLang="en-US" sz="1200" dirty="0"/>
          </a:p>
          <a:p>
            <a:pPr algn="ctr"/>
            <a:r>
              <a:rPr lang="en-US" altLang="en-US" sz="1200" dirty="0">
                <a:latin typeface="Times New Roman" panose="02020603050405020304" pitchFamily="18" charset="0"/>
              </a:rPr>
              <a:t>Practicum Adviser</a:t>
            </a:r>
            <a:endParaRPr lang="en-US" altLang="en-US" sz="1200" dirty="0"/>
          </a:p>
          <a:p>
            <a:pPr algn="ctr"/>
            <a:endParaRPr lang="en-US" altLang="en-US" sz="1200" u="sng" dirty="0">
              <a:latin typeface="Times New Roman" panose="02020603050405020304" pitchFamily="18" charset="0"/>
            </a:endParaRPr>
          </a:p>
          <a:p>
            <a:pPr algn="ctr"/>
            <a:endParaRPr lang="en-US" altLang="en-US" sz="1200" u="sng" dirty="0">
              <a:latin typeface="Times New Roman" panose="02020603050405020304" pitchFamily="18" charset="0"/>
            </a:endParaRPr>
          </a:p>
          <a:p>
            <a:pPr algn="ctr"/>
            <a:endParaRPr lang="en-US" altLang="en-US" sz="1200" u="sng" dirty="0">
              <a:latin typeface="Times New Roman" panose="02020603050405020304" pitchFamily="18" charset="0"/>
            </a:endParaRPr>
          </a:p>
          <a:p>
            <a:pPr algn="ctr"/>
            <a:r>
              <a:rPr lang="en-US" altLang="en-US" sz="1200" u="sng" dirty="0">
                <a:latin typeface="Times New Roman" panose="02020603050405020304" pitchFamily="18" charset="0"/>
              </a:rPr>
              <a:t>Name</a:t>
            </a:r>
            <a:endParaRPr lang="en-US" altLang="en-US" sz="1200" dirty="0"/>
          </a:p>
          <a:p>
            <a:pPr algn="ctr"/>
            <a:r>
              <a:rPr lang="en-US" altLang="en-US" sz="1200" dirty="0">
                <a:latin typeface="Times New Roman" panose="02020603050405020304" pitchFamily="18" charset="0"/>
              </a:rPr>
              <a:t>Practicum Coordinator</a:t>
            </a:r>
            <a:endParaRPr lang="en-US" altLang="en-US" sz="1200" dirty="0"/>
          </a:p>
        </p:txBody>
      </p:sp>
    </p:spTree>
    <p:extLst>
      <p:ext uri="{BB962C8B-B14F-4D97-AF65-F5344CB8AC3E}">
        <p14:creationId xmlns:p14="http://schemas.microsoft.com/office/powerpoint/2010/main" val="36302883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A615D5-7497-224E-9178-922CFFF1937B}"/>
              </a:ext>
            </a:extLst>
          </p:cNvPr>
          <p:cNvPicPr>
            <a:picLocks noChangeAspect="1"/>
          </p:cNvPicPr>
          <p:nvPr/>
        </p:nvPicPr>
        <p:blipFill>
          <a:blip r:embed="rId3"/>
          <a:stretch>
            <a:fillRect/>
          </a:stretch>
        </p:blipFill>
        <p:spPr>
          <a:xfrm>
            <a:off x="8200566" y="76091"/>
            <a:ext cx="553632" cy="668136"/>
          </a:xfrm>
          <a:prstGeom prst="rect">
            <a:avLst/>
          </a:prstGeom>
        </p:spPr>
      </p:pic>
      <p:sp>
        <p:nvSpPr>
          <p:cNvPr id="4" name="TextBox 3">
            <a:extLst>
              <a:ext uri="{FF2B5EF4-FFF2-40B4-BE49-F238E27FC236}">
                <a16:creationId xmlns:a16="http://schemas.microsoft.com/office/drawing/2014/main" id="{07B6BF15-4304-46C1-879F-F82CC5180C2E}"/>
              </a:ext>
            </a:extLst>
          </p:cNvPr>
          <p:cNvSpPr txBox="1"/>
          <p:nvPr/>
        </p:nvSpPr>
        <p:spPr>
          <a:xfrm>
            <a:off x="1006475" y="1177101"/>
            <a:ext cx="7131050" cy="4503797"/>
          </a:xfrm>
          <a:prstGeom prst="rect">
            <a:avLst/>
          </a:prstGeom>
          <a:noFill/>
        </p:spPr>
        <p:txBody>
          <a:bodyPr wrap="square">
            <a:spAutoFit/>
          </a:bodyPr>
          <a:lstStyle/>
          <a:p>
            <a:pPr algn="ctr">
              <a:defRPr/>
            </a:pP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WHAT TO SUBMIT AFTER THE PRACTICUM ASSIGNMENT </a:t>
            </a:r>
          </a:p>
          <a:p>
            <a:pPr algn="ctr">
              <a:defRPr/>
            </a:pP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a:p>
            <a:pPr>
              <a:spcAft>
                <a:spcPts val="400"/>
              </a:spcAft>
              <a:defRPr/>
            </a:pPr>
            <a:r>
              <a:rPr lang="en-US" sz="2800" dirty="0">
                <a:latin typeface="Times New Roman" panose="02020603050405020304" pitchFamily="18" charset="0"/>
                <a:cs typeface="Times New Roman" panose="02020603050405020304" pitchFamily="18" charset="0"/>
              </a:rPr>
              <a:t>The Pracfolio </a:t>
            </a:r>
          </a:p>
          <a:p>
            <a:pPr marL="285750" indent="-285750">
              <a:spcAft>
                <a:spcPts val="400"/>
              </a:spcAft>
              <a:buFont typeface="Wingdings" pitchFamily="2" charset="2"/>
              <a:buChar char="§"/>
              <a:defRPr/>
            </a:pPr>
            <a:r>
              <a:rPr lang="en-US" sz="2800" dirty="0">
                <a:latin typeface="Times New Roman" panose="02020603050405020304" pitchFamily="18" charset="0"/>
                <a:cs typeface="Times New Roman" panose="02020603050405020304" pitchFamily="18" charset="0"/>
              </a:rPr>
              <a:t>A short description of the company where you had your online OJT </a:t>
            </a:r>
          </a:p>
          <a:p>
            <a:pPr marL="285750" indent="-285750">
              <a:spcAft>
                <a:spcPts val="400"/>
              </a:spcAft>
              <a:buFont typeface="Wingdings" pitchFamily="2" charset="2"/>
              <a:buChar char="§"/>
              <a:defRPr/>
            </a:pPr>
            <a:r>
              <a:rPr lang="en-US" sz="2800" dirty="0">
                <a:latin typeface="Times New Roman" panose="02020603050405020304" pitchFamily="18" charset="0"/>
                <a:cs typeface="Times New Roman" panose="02020603050405020304" pitchFamily="18" charset="0"/>
              </a:rPr>
              <a:t>A photocopy of the student’s curriculum vitae with picture (for the adviser’s reference, particularly beneficial if the practicumer has not been the adviser’s student) </a:t>
            </a:r>
          </a:p>
        </p:txBody>
      </p:sp>
    </p:spTree>
    <p:extLst>
      <p:ext uri="{BB962C8B-B14F-4D97-AF65-F5344CB8AC3E}">
        <p14:creationId xmlns:p14="http://schemas.microsoft.com/office/powerpoint/2010/main" val="20831840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A615D5-7497-224E-9178-922CFFF1937B}"/>
              </a:ext>
            </a:extLst>
          </p:cNvPr>
          <p:cNvPicPr>
            <a:picLocks noChangeAspect="1"/>
          </p:cNvPicPr>
          <p:nvPr/>
        </p:nvPicPr>
        <p:blipFill>
          <a:blip r:embed="rId3"/>
          <a:stretch>
            <a:fillRect/>
          </a:stretch>
        </p:blipFill>
        <p:spPr>
          <a:xfrm>
            <a:off x="8200566" y="76091"/>
            <a:ext cx="553632" cy="668136"/>
          </a:xfrm>
          <a:prstGeom prst="rect">
            <a:avLst/>
          </a:prstGeom>
        </p:spPr>
      </p:pic>
      <p:sp>
        <p:nvSpPr>
          <p:cNvPr id="3" name="Rectangle 1">
            <a:extLst>
              <a:ext uri="{FF2B5EF4-FFF2-40B4-BE49-F238E27FC236}">
                <a16:creationId xmlns:a16="http://schemas.microsoft.com/office/drawing/2014/main" id="{8E900B55-4A97-4C21-BA51-2C9E361EAD66}"/>
              </a:ext>
            </a:extLst>
          </p:cNvPr>
          <p:cNvSpPr>
            <a:spLocks noChangeArrowheads="1"/>
          </p:cNvSpPr>
          <p:nvPr/>
        </p:nvSpPr>
        <p:spPr bwMode="auto">
          <a:xfrm>
            <a:off x="381000" y="769627"/>
            <a:ext cx="8373198" cy="5615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lnSpc>
                <a:spcPct val="115000"/>
              </a:lnSpc>
            </a:pPr>
            <a:r>
              <a:rPr lang="en-US" altLang="en-US" b="1" dirty="0">
                <a:latin typeface="Times New Roman" panose="02020603050405020304" pitchFamily="18" charset="0"/>
                <a:ea typeface="Calibri" panose="020F0502020204030204" pitchFamily="34" charset="0"/>
                <a:cs typeface="Times New Roman" panose="02020603050405020304" pitchFamily="18" charset="0"/>
              </a:rPr>
              <a:t>University of Santo Tomas</a:t>
            </a:r>
            <a:endParaRPr lang="en-US" altLang="en-US" sz="16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pPr>
            <a:r>
              <a:rPr lang="en-US" altLang="en-US" b="1" dirty="0">
                <a:latin typeface="Times New Roman" panose="02020603050405020304" pitchFamily="18" charset="0"/>
                <a:ea typeface="Calibri" panose="020F0502020204030204" pitchFamily="34" charset="0"/>
                <a:cs typeface="Times New Roman" panose="02020603050405020304" pitchFamily="18" charset="0"/>
              </a:rPr>
              <a:t>College of Commerce and Business administration</a:t>
            </a:r>
            <a:endParaRPr lang="en-US" altLang="en-US" sz="16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pPr>
            <a:r>
              <a:rPr lang="en-US" altLang="en-US" sz="1600" b="1" dirty="0">
                <a:latin typeface="Times New Roman" panose="02020603050405020304" pitchFamily="18" charset="0"/>
                <a:ea typeface="Calibri" panose="020F0502020204030204" pitchFamily="34" charset="0"/>
                <a:cs typeface="Times New Roman" panose="02020603050405020304" pitchFamily="18" charset="0"/>
              </a:rPr>
              <a:t>Marketing Management</a:t>
            </a:r>
          </a:p>
          <a:p>
            <a:pPr algn="ctr">
              <a:lnSpc>
                <a:spcPct val="115000"/>
              </a:lnSpc>
            </a:pPr>
            <a:r>
              <a:rPr lang="en-US" altLang="en-US" b="1" dirty="0">
                <a:latin typeface="Times New Roman" panose="02020603050405020304" pitchFamily="18" charset="0"/>
                <a:ea typeface="Calibri" panose="020F0502020204030204" pitchFamily="34" charset="0"/>
                <a:cs typeface="Times New Roman" panose="02020603050405020304" pitchFamily="18" charset="0"/>
              </a:rPr>
              <a:t>Practicum Summary</a:t>
            </a:r>
            <a:endParaRPr lang="en-US" altLang="en-US"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pPr>
            <a:r>
              <a:rPr lang="en-US" altLang="en-US" dirty="0">
                <a:latin typeface="Times New Roman" panose="02020603050405020304" pitchFamily="18" charset="0"/>
                <a:ea typeface="Calibri" panose="020F0502020204030204" pitchFamily="34" charset="0"/>
                <a:cs typeface="Times New Roman" panose="02020603050405020304" pitchFamily="18" charset="0"/>
              </a:rPr>
              <a:t>Name of Practicumer:</a:t>
            </a:r>
            <a:endParaRPr lang="en-US" altLang="en-US"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pPr>
            <a:r>
              <a:rPr lang="en-US" altLang="en-US" dirty="0">
                <a:latin typeface="Times New Roman" panose="02020603050405020304" pitchFamily="18" charset="0"/>
                <a:ea typeface="Calibri" panose="020F0502020204030204" pitchFamily="34" charset="0"/>
                <a:cs typeface="Times New Roman" panose="02020603050405020304" pitchFamily="18" charset="0"/>
              </a:rPr>
              <a:t>Name of Company:</a:t>
            </a:r>
            <a:endParaRPr lang="en-US" altLang="en-US"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pPr>
            <a:r>
              <a:rPr lang="en-US" altLang="en-US" dirty="0">
                <a:latin typeface="Times New Roman" panose="02020603050405020304" pitchFamily="18" charset="0"/>
                <a:ea typeface="Calibri" panose="020F0502020204030204" pitchFamily="34" charset="0"/>
                <a:cs typeface="Times New Roman" panose="02020603050405020304" pitchFamily="18" charset="0"/>
              </a:rPr>
              <a:t>Department(s) Assigned:</a:t>
            </a:r>
            <a:endParaRPr lang="en-US" altLang="en-US"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pPr>
            <a:r>
              <a:rPr lang="en-US" altLang="en-US" dirty="0">
                <a:latin typeface="Times New Roman" panose="02020603050405020304" pitchFamily="18" charset="0"/>
                <a:ea typeface="Calibri" panose="020F0502020204030204" pitchFamily="34" charset="0"/>
                <a:cs typeface="Times New Roman" panose="02020603050405020304" pitchFamily="18" charset="0"/>
              </a:rPr>
              <a:t>Name of Supervisor(s)/Position(s)/Contact No(s).:</a:t>
            </a:r>
            <a:endParaRPr lang="en-US" altLang="en-US"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pPr>
            <a:r>
              <a:rPr lang="en-US" altLang="en-US" dirty="0">
                <a:latin typeface="Times New Roman" panose="02020603050405020304" pitchFamily="18" charset="0"/>
                <a:ea typeface="Calibri" panose="020F0502020204030204" pitchFamily="34" charset="0"/>
                <a:cs typeface="Times New Roman" panose="02020603050405020304" pitchFamily="18" charset="0"/>
              </a:rPr>
              <a:t>Job Description:</a:t>
            </a:r>
            <a:endParaRPr lang="en-US" altLang="en-US"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US" altLang="en-US" dirty="0">
                <a:latin typeface="Times New Roman" panose="02020603050405020304" pitchFamily="18" charset="0"/>
                <a:ea typeface="Calibri" panose="020F0502020204030204" pitchFamily="34" charset="0"/>
                <a:cs typeface="Times New Roman" panose="02020603050405020304" pitchFamily="18" charset="0"/>
              </a:rPr>
              <a:t> </a:t>
            </a:r>
            <a:r>
              <a:rPr lang="en-PH" altLang="en-US" dirty="0">
                <a:latin typeface="Times New Roman" panose="02020603050405020304" pitchFamily="18" charset="0"/>
                <a:ea typeface="Calibri" panose="020F0502020204030204" pitchFamily="34" charset="0"/>
                <a:cs typeface="Times New Roman" panose="02020603050405020304" pitchFamily="18" charset="0"/>
              </a:rPr>
              <a:t>The Practicum Summary must contain the  following :</a:t>
            </a:r>
            <a:endParaRPr lang="en-US" altLang="en-US"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buFont typeface="Calibri" panose="020F0502020204030204" pitchFamily="34" charset="0"/>
              <a:buChar char="-"/>
            </a:pPr>
            <a:r>
              <a:rPr lang="en-PH" altLang="en-US" dirty="0">
                <a:latin typeface="Times New Roman" panose="02020603050405020304" pitchFamily="18" charset="0"/>
                <a:ea typeface="Calibri" panose="020F0502020204030204" pitchFamily="34" charset="0"/>
                <a:cs typeface="Times New Roman" panose="02020603050405020304" pitchFamily="18" charset="0"/>
              </a:rPr>
              <a:t>process of finding the practicum placement</a:t>
            </a:r>
            <a:endParaRPr lang="en-US" altLang="en-US"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buFont typeface="Calibri" panose="020F0502020204030204" pitchFamily="34" charset="0"/>
              <a:buChar char="-"/>
            </a:pPr>
            <a:r>
              <a:rPr lang="en-PH" altLang="en-US" dirty="0">
                <a:latin typeface="Times New Roman" panose="02020603050405020304" pitchFamily="18" charset="0"/>
                <a:ea typeface="Calibri" panose="020F0502020204030204" pitchFamily="34" charset="0"/>
                <a:cs typeface="Times New Roman" panose="02020603050405020304" pitchFamily="18" charset="0"/>
              </a:rPr>
              <a:t>reflection about working in the organization/company</a:t>
            </a:r>
            <a:endParaRPr lang="en-US" altLang="en-US"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buFont typeface="Calibri" panose="020F0502020204030204" pitchFamily="34" charset="0"/>
              <a:buChar char="-"/>
            </a:pPr>
            <a:r>
              <a:rPr lang="en-PH" altLang="en-US" dirty="0">
                <a:latin typeface="Times New Roman" panose="02020603050405020304" pitchFamily="18" charset="0"/>
                <a:ea typeface="Calibri" panose="020F0502020204030204" pitchFamily="34" charset="0"/>
                <a:cs typeface="Times New Roman" panose="02020603050405020304" pitchFamily="18" charset="0"/>
              </a:rPr>
              <a:t>work schedule</a:t>
            </a:r>
            <a:endParaRPr lang="en-US" altLang="en-US"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buFont typeface="Calibri" panose="020F0502020204030204" pitchFamily="34" charset="0"/>
              <a:buChar char="-"/>
            </a:pPr>
            <a:r>
              <a:rPr lang="en-PH" altLang="en-US" dirty="0">
                <a:latin typeface="Times New Roman" panose="02020603050405020304" pitchFamily="18" charset="0"/>
                <a:ea typeface="Calibri" panose="020F0502020204030204" pitchFamily="34" charset="0"/>
                <a:cs typeface="Times New Roman" panose="02020603050405020304" pitchFamily="18" charset="0"/>
              </a:rPr>
              <a:t>most memorable practicum moment</a:t>
            </a:r>
            <a:endParaRPr lang="en-US" altLang="en-US"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buFont typeface="Calibri" panose="020F0502020204030204" pitchFamily="34" charset="0"/>
              <a:buChar char="-"/>
            </a:pPr>
            <a:r>
              <a:rPr lang="en-PH" altLang="en-US" dirty="0">
                <a:latin typeface="Times New Roman" panose="02020603050405020304" pitchFamily="18" charset="0"/>
                <a:ea typeface="Calibri" panose="020F0502020204030204" pitchFamily="34" charset="0"/>
                <a:cs typeface="Times New Roman" panose="02020603050405020304" pitchFamily="18" charset="0"/>
              </a:rPr>
              <a:t>difficulties encountered and solutions made</a:t>
            </a:r>
            <a:endParaRPr lang="en-US" altLang="en-US"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pPr>
            <a:r>
              <a:rPr lang="en-US" altLang="en-US" dirty="0">
                <a:latin typeface="Times New Roman" panose="02020603050405020304" pitchFamily="18" charset="0"/>
                <a:ea typeface="Calibri" panose="020F0502020204030204" pitchFamily="34" charset="0"/>
                <a:cs typeface="Times New Roman" panose="02020603050405020304" pitchFamily="18" charset="0"/>
              </a:rPr>
              <a:t> </a:t>
            </a:r>
            <a:r>
              <a:rPr lang="en-PH" altLang="en-US" i="1" dirty="0">
                <a:latin typeface="Times New Roman" panose="02020603050405020304" pitchFamily="18" charset="0"/>
                <a:ea typeface="Calibri" panose="020F0502020204030204" pitchFamily="34" charset="0"/>
                <a:cs typeface="Times New Roman" panose="02020603050405020304" pitchFamily="18" charset="0"/>
              </a:rPr>
              <a:t>This must be computerized in a long bond paper, font is Times New Roman,  size 12, maximum of  3 pages</a:t>
            </a:r>
            <a:endParaRPr lang="en-US" altLang="en-US" sz="1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29013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A615D5-7497-224E-9178-922CFFF1937B}"/>
              </a:ext>
            </a:extLst>
          </p:cNvPr>
          <p:cNvPicPr>
            <a:picLocks noChangeAspect="1"/>
          </p:cNvPicPr>
          <p:nvPr/>
        </p:nvPicPr>
        <p:blipFill>
          <a:blip r:embed="rId3"/>
          <a:stretch>
            <a:fillRect/>
          </a:stretch>
        </p:blipFill>
        <p:spPr>
          <a:xfrm>
            <a:off x="8200566" y="76091"/>
            <a:ext cx="553632" cy="668136"/>
          </a:xfrm>
          <a:prstGeom prst="rect">
            <a:avLst/>
          </a:prstGeom>
        </p:spPr>
      </p:pic>
      <p:sp>
        <p:nvSpPr>
          <p:cNvPr id="4" name="TextBox 3">
            <a:extLst>
              <a:ext uri="{FF2B5EF4-FFF2-40B4-BE49-F238E27FC236}">
                <a16:creationId xmlns:a16="http://schemas.microsoft.com/office/drawing/2014/main" id="{891F06A8-CB3D-4C25-AABA-F555AF28834F}"/>
              </a:ext>
            </a:extLst>
          </p:cNvPr>
          <p:cNvSpPr txBox="1"/>
          <p:nvPr/>
        </p:nvSpPr>
        <p:spPr>
          <a:xfrm>
            <a:off x="1062267" y="1543735"/>
            <a:ext cx="7019466" cy="3108543"/>
          </a:xfrm>
          <a:prstGeom prst="rect">
            <a:avLst/>
          </a:prstGeom>
          <a:noFill/>
        </p:spPr>
        <p:txBody>
          <a:bodyPr wrap="square">
            <a:spAutoFit/>
          </a:bodyPr>
          <a:lstStyle/>
          <a:p>
            <a:pPr algn="ctr">
              <a:defRPr/>
            </a:pP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WHAT TO SUBMIT AFTER THE PRACTICUM ASSIGNMENT </a:t>
            </a:r>
          </a:p>
          <a:p>
            <a:pPr>
              <a:defRPr/>
            </a:pP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a:p>
            <a:pPr>
              <a:defRPr/>
            </a:pP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a:p>
            <a:pPr>
              <a:defRPr/>
            </a:pP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a:p>
            <a:pPr>
              <a:defRPr/>
            </a:pPr>
            <a:r>
              <a:rPr lang="en-US" altLang="en-US" sz="2800" dirty="0">
                <a:latin typeface="Times New Roman" panose="02020603050405020304" pitchFamily="18" charset="0"/>
                <a:cs typeface="Times New Roman" panose="02020603050405020304" pitchFamily="18" charset="0"/>
              </a:rPr>
              <a:t>Documentation (certificate of completion; </a:t>
            </a:r>
            <a:r>
              <a:rPr lang="en-US" altLang="en-US" sz="2800" i="1" dirty="0">
                <a:latin typeface="Times New Roman" panose="02020603050405020304" pitchFamily="18" charset="0"/>
                <a:cs typeface="Times New Roman" panose="02020603050405020304" pitchFamily="18" charset="0"/>
              </a:rPr>
              <a:t>pictures</a:t>
            </a:r>
            <a:r>
              <a:rPr lang="en-US" altLang="en-US" sz="2800" dirty="0">
                <a:latin typeface="Times New Roman" panose="02020603050405020304" pitchFamily="18" charset="0"/>
                <a:cs typeface="Times New Roman" panose="02020603050405020304" pitchFamily="18" charset="0"/>
              </a:rPr>
              <a:t>, </a:t>
            </a:r>
            <a:r>
              <a:rPr lang="en-US" altLang="en-US" sz="2800" i="1" dirty="0">
                <a:latin typeface="Times New Roman" panose="02020603050405020304" pitchFamily="18" charset="0"/>
                <a:cs typeface="Times New Roman" panose="02020603050405020304" pitchFamily="18" charset="0"/>
              </a:rPr>
              <a:t>daily time record/attendance sheet</a:t>
            </a:r>
            <a:r>
              <a:rPr lang="en-US" alt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931656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A615D5-7497-224E-9178-922CFFF1937B}"/>
              </a:ext>
            </a:extLst>
          </p:cNvPr>
          <p:cNvPicPr>
            <a:picLocks noChangeAspect="1"/>
          </p:cNvPicPr>
          <p:nvPr/>
        </p:nvPicPr>
        <p:blipFill>
          <a:blip r:embed="rId3"/>
          <a:stretch>
            <a:fillRect/>
          </a:stretch>
        </p:blipFill>
        <p:spPr>
          <a:xfrm>
            <a:off x="8200566" y="76091"/>
            <a:ext cx="553632" cy="668136"/>
          </a:xfrm>
          <a:prstGeom prst="rect">
            <a:avLst/>
          </a:prstGeom>
        </p:spPr>
      </p:pic>
      <p:sp>
        <p:nvSpPr>
          <p:cNvPr id="4" name="TextBox 3">
            <a:extLst>
              <a:ext uri="{FF2B5EF4-FFF2-40B4-BE49-F238E27FC236}">
                <a16:creationId xmlns:a16="http://schemas.microsoft.com/office/drawing/2014/main" id="{2E5B3F92-8DCB-419E-A1C5-A132FC82DED0}"/>
              </a:ext>
            </a:extLst>
          </p:cNvPr>
          <p:cNvSpPr txBox="1"/>
          <p:nvPr/>
        </p:nvSpPr>
        <p:spPr>
          <a:xfrm>
            <a:off x="1746250" y="2089540"/>
            <a:ext cx="5651500" cy="2308324"/>
          </a:xfrm>
          <a:prstGeom prst="rect">
            <a:avLst/>
          </a:prstGeom>
          <a:noFill/>
        </p:spPr>
        <p:txBody>
          <a:bodyPr wrap="square">
            <a:spAutoFit/>
          </a:bodyPr>
          <a:lstStyle/>
          <a:p>
            <a:pPr algn="ctr"/>
            <a:r>
              <a:rPr lang="en-US" altLang="en-US" sz="3600" b="1" dirty="0">
                <a:latin typeface="Times New Roman" panose="02020603050405020304" pitchFamily="18" charset="0"/>
                <a:cs typeface="Times New Roman" panose="02020603050405020304" pitchFamily="18" charset="0"/>
              </a:rPr>
              <a:t>COMPANY SUPERVISOR </a:t>
            </a:r>
            <a:br>
              <a:rPr lang="en-US" altLang="en-US" sz="3600" b="1" dirty="0">
                <a:latin typeface="Times New Roman" panose="02020603050405020304" pitchFamily="18" charset="0"/>
                <a:cs typeface="Times New Roman" panose="02020603050405020304" pitchFamily="18" charset="0"/>
              </a:rPr>
            </a:br>
            <a:r>
              <a:rPr lang="en-US" altLang="en-US" sz="3600" b="1" dirty="0">
                <a:latin typeface="Times New Roman" panose="02020603050405020304" pitchFamily="18" charset="0"/>
                <a:cs typeface="Times New Roman" panose="02020603050405020304" pitchFamily="18" charset="0"/>
              </a:rPr>
              <a:t>RATING SHEET</a:t>
            </a:r>
            <a:br>
              <a:rPr lang="en-US" altLang="en-US" sz="3600" b="1" dirty="0">
                <a:latin typeface="Times New Roman" panose="02020603050405020304" pitchFamily="18" charset="0"/>
                <a:cs typeface="Times New Roman" panose="02020603050405020304" pitchFamily="18" charset="0"/>
              </a:rPr>
            </a:br>
            <a:r>
              <a:rPr lang="en-US" altLang="en-US" sz="3600" b="1" dirty="0">
                <a:latin typeface="Times New Roman" panose="02020603050405020304" pitchFamily="18" charset="0"/>
                <a:cs typeface="Times New Roman" panose="02020603050405020304" pitchFamily="18" charset="0"/>
              </a:rPr>
              <a:t>(ANNEX A)</a:t>
            </a:r>
            <a:br>
              <a:rPr lang="en-US" altLang="en-US" sz="3600" b="1" dirty="0">
                <a:latin typeface="Times New Roman" panose="02020603050405020304" pitchFamily="18" charset="0"/>
                <a:cs typeface="Times New Roman" panose="02020603050405020304" pitchFamily="18" charset="0"/>
              </a:rPr>
            </a:br>
            <a:endParaRPr lang="en-PH" sz="3600" dirty="0"/>
          </a:p>
        </p:txBody>
      </p:sp>
    </p:spTree>
    <p:extLst>
      <p:ext uri="{BB962C8B-B14F-4D97-AF65-F5344CB8AC3E}">
        <p14:creationId xmlns:p14="http://schemas.microsoft.com/office/powerpoint/2010/main" val="42731659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A615D5-7497-224E-9178-922CFFF1937B}"/>
              </a:ext>
            </a:extLst>
          </p:cNvPr>
          <p:cNvPicPr>
            <a:picLocks noChangeAspect="1"/>
          </p:cNvPicPr>
          <p:nvPr/>
        </p:nvPicPr>
        <p:blipFill>
          <a:blip r:embed="rId3"/>
          <a:stretch>
            <a:fillRect/>
          </a:stretch>
        </p:blipFill>
        <p:spPr>
          <a:xfrm>
            <a:off x="8200566" y="76091"/>
            <a:ext cx="553632" cy="668136"/>
          </a:xfrm>
          <a:prstGeom prst="rect">
            <a:avLst/>
          </a:prstGeom>
        </p:spPr>
      </p:pic>
      <p:sp>
        <p:nvSpPr>
          <p:cNvPr id="4" name="TextBox 3">
            <a:extLst>
              <a:ext uri="{FF2B5EF4-FFF2-40B4-BE49-F238E27FC236}">
                <a16:creationId xmlns:a16="http://schemas.microsoft.com/office/drawing/2014/main" id="{8E72B0FB-986E-42EC-B097-FC92CDBA0191}"/>
              </a:ext>
            </a:extLst>
          </p:cNvPr>
          <p:cNvSpPr txBox="1"/>
          <p:nvPr/>
        </p:nvSpPr>
        <p:spPr>
          <a:xfrm>
            <a:off x="2286000" y="992763"/>
            <a:ext cx="4572000" cy="523220"/>
          </a:xfrm>
          <a:prstGeom prst="rect">
            <a:avLst/>
          </a:prstGeom>
          <a:noFill/>
        </p:spPr>
        <p:txBody>
          <a:bodyPr wrap="square">
            <a:spAutoFit/>
          </a:bodyPr>
          <a:lstStyle/>
          <a:p>
            <a:pPr algn="ctr"/>
            <a:r>
              <a:rPr lang="en-PH" sz="2800" b="1" spc="-5" dirty="0">
                <a:latin typeface="Times New Roman" panose="02020603050405020304" pitchFamily="18" charset="0"/>
                <a:cs typeface="Times New Roman" panose="02020603050405020304" pitchFamily="18" charset="0"/>
              </a:rPr>
              <a:t>GRADIN</a:t>
            </a:r>
            <a:r>
              <a:rPr lang="en-PH" sz="2800" b="1" dirty="0">
                <a:latin typeface="Times New Roman" panose="02020603050405020304" pitchFamily="18" charset="0"/>
                <a:cs typeface="Times New Roman" panose="02020603050405020304" pitchFamily="18" charset="0"/>
              </a:rPr>
              <a:t>G	S</a:t>
            </a:r>
            <a:r>
              <a:rPr lang="en-PH" sz="2800" b="1" spc="-85" dirty="0">
                <a:latin typeface="Times New Roman" panose="02020603050405020304" pitchFamily="18" charset="0"/>
                <a:cs typeface="Times New Roman" panose="02020603050405020304" pitchFamily="18" charset="0"/>
              </a:rPr>
              <a:t>Y</a:t>
            </a:r>
            <a:r>
              <a:rPr lang="en-PH" sz="2800" b="1" dirty="0">
                <a:latin typeface="Times New Roman" panose="02020603050405020304" pitchFamily="18" charset="0"/>
                <a:cs typeface="Times New Roman" panose="02020603050405020304" pitchFamily="18" charset="0"/>
              </a:rPr>
              <a:t>STEM</a:t>
            </a:r>
            <a:endParaRPr lang="en-PH" sz="2800" b="1" dirty="0"/>
          </a:p>
        </p:txBody>
      </p:sp>
      <p:sp>
        <p:nvSpPr>
          <p:cNvPr id="6" name="TextBox 5">
            <a:extLst>
              <a:ext uri="{FF2B5EF4-FFF2-40B4-BE49-F238E27FC236}">
                <a16:creationId xmlns:a16="http://schemas.microsoft.com/office/drawing/2014/main" id="{DEF13CAC-ED66-4CA2-B493-A802E640111E}"/>
              </a:ext>
            </a:extLst>
          </p:cNvPr>
          <p:cNvSpPr txBox="1"/>
          <p:nvPr/>
        </p:nvSpPr>
        <p:spPr>
          <a:xfrm>
            <a:off x="571500" y="2001441"/>
            <a:ext cx="7629066" cy="3539430"/>
          </a:xfrm>
          <a:prstGeom prst="rect">
            <a:avLst/>
          </a:prstGeom>
          <a:noFill/>
        </p:spPr>
        <p:txBody>
          <a:bodyPr wrap="square">
            <a:spAutoFit/>
          </a:bodyPr>
          <a:lstStyle/>
          <a:p>
            <a:r>
              <a:rPr lang="en-US" altLang="en-US" sz="2800" i="1" dirty="0">
                <a:latin typeface="Times New Roman" panose="02020603050405020304" pitchFamily="18" charset="0"/>
                <a:cs typeface="Times New Roman" panose="02020603050405020304" pitchFamily="18" charset="0"/>
              </a:rPr>
              <a:t>Modular Output/Project:</a:t>
            </a:r>
            <a:r>
              <a:rPr lang="en-US" altLang="en-US" sz="2800" b="1" i="1" dirty="0">
                <a:latin typeface="Times New Roman" panose="02020603050405020304" pitchFamily="18" charset="0"/>
                <a:cs typeface="Times New Roman" panose="02020603050405020304" pitchFamily="18" charset="0"/>
              </a:rPr>
              <a:t> 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altLang="en-US" sz="2800" dirty="0"/>
          </a:p>
        </p:txBody>
      </p:sp>
    </p:spTree>
    <p:extLst>
      <p:ext uri="{BB962C8B-B14F-4D97-AF65-F5344CB8AC3E}">
        <p14:creationId xmlns:p14="http://schemas.microsoft.com/office/powerpoint/2010/main" val="22575610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A615D5-7497-224E-9178-922CFFF1937B}"/>
              </a:ext>
            </a:extLst>
          </p:cNvPr>
          <p:cNvPicPr>
            <a:picLocks noChangeAspect="1"/>
          </p:cNvPicPr>
          <p:nvPr/>
        </p:nvPicPr>
        <p:blipFill>
          <a:blip r:embed="rId3"/>
          <a:stretch>
            <a:fillRect/>
          </a:stretch>
        </p:blipFill>
        <p:spPr>
          <a:xfrm>
            <a:off x="8200566" y="76091"/>
            <a:ext cx="553632" cy="668136"/>
          </a:xfrm>
          <a:prstGeom prst="rect">
            <a:avLst/>
          </a:prstGeom>
        </p:spPr>
      </p:pic>
      <p:sp>
        <p:nvSpPr>
          <p:cNvPr id="4" name="TextBox 3">
            <a:extLst>
              <a:ext uri="{FF2B5EF4-FFF2-40B4-BE49-F238E27FC236}">
                <a16:creationId xmlns:a16="http://schemas.microsoft.com/office/drawing/2014/main" id="{E2B85B1B-F12F-45F4-95CF-2904C153E66A}"/>
              </a:ext>
            </a:extLst>
          </p:cNvPr>
          <p:cNvSpPr txBox="1"/>
          <p:nvPr/>
        </p:nvSpPr>
        <p:spPr>
          <a:xfrm>
            <a:off x="2286000" y="148549"/>
            <a:ext cx="4572000" cy="523220"/>
          </a:xfrm>
          <a:prstGeom prst="rect">
            <a:avLst/>
          </a:prstGeom>
          <a:noFill/>
        </p:spPr>
        <p:txBody>
          <a:bodyPr wrap="square">
            <a:spAutoFit/>
          </a:bodyPr>
          <a:lstStyle/>
          <a:p>
            <a:pPr algn="ctr"/>
            <a:r>
              <a:rPr lang="en-PH" sz="2800" spc="-5" dirty="0">
                <a:solidFill>
                  <a:schemeClr val="bg1"/>
                </a:solidFill>
                <a:latin typeface="Times New Roman" panose="02020603050405020304" pitchFamily="18" charset="0"/>
                <a:cs typeface="Times New Roman" panose="02020603050405020304" pitchFamily="18" charset="0"/>
              </a:rPr>
              <a:t>GRADIN</a:t>
            </a:r>
            <a:r>
              <a:rPr lang="en-PH" sz="2800" dirty="0">
                <a:solidFill>
                  <a:schemeClr val="bg1"/>
                </a:solidFill>
                <a:latin typeface="Times New Roman" panose="02020603050405020304" pitchFamily="18" charset="0"/>
                <a:cs typeface="Times New Roman" panose="02020603050405020304" pitchFamily="18" charset="0"/>
              </a:rPr>
              <a:t>G	S</a:t>
            </a:r>
            <a:r>
              <a:rPr lang="en-PH" sz="2800" spc="-85" dirty="0">
                <a:solidFill>
                  <a:schemeClr val="bg1"/>
                </a:solidFill>
                <a:latin typeface="Times New Roman" panose="02020603050405020304" pitchFamily="18" charset="0"/>
                <a:cs typeface="Times New Roman" panose="02020603050405020304" pitchFamily="18" charset="0"/>
              </a:rPr>
              <a:t>Y</a:t>
            </a:r>
            <a:r>
              <a:rPr lang="en-PH" sz="2800" dirty="0">
                <a:solidFill>
                  <a:schemeClr val="bg1"/>
                </a:solidFill>
                <a:latin typeface="Times New Roman" panose="02020603050405020304" pitchFamily="18" charset="0"/>
                <a:cs typeface="Times New Roman" panose="02020603050405020304" pitchFamily="18" charset="0"/>
              </a:rPr>
              <a:t>STEM</a:t>
            </a:r>
            <a:endParaRPr lang="en-PH" sz="2800" dirty="0">
              <a:solidFill>
                <a:schemeClr val="bg1"/>
              </a:solidFill>
            </a:endParaRPr>
          </a:p>
        </p:txBody>
      </p:sp>
      <p:graphicFrame>
        <p:nvGraphicFramePr>
          <p:cNvPr id="6" name="Table 5">
            <a:extLst>
              <a:ext uri="{FF2B5EF4-FFF2-40B4-BE49-F238E27FC236}">
                <a16:creationId xmlns:a16="http://schemas.microsoft.com/office/drawing/2014/main" id="{265422E0-90B4-4547-B879-B1C948B47E91}"/>
              </a:ext>
            </a:extLst>
          </p:cNvPr>
          <p:cNvGraphicFramePr>
            <a:graphicFrameLocks noGrp="1"/>
          </p:cNvGraphicFramePr>
          <p:nvPr>
            <p:extLst>
              <p:ext uri="{D42A27DB-BD31-4B8C-83A1-F6EECF244321}">
                <p14:modId xmlns:p14="http://schemas.microsoft.com/office/powerpoint/2010/main" val="2178979852"/>
              </p:ext>
            </p:extLst>
          </p:nvPr>
        </p:nvGraphicFramePr>
        <p:xfrm>
          <a:off x="266700" y="1057275"/>
          <a:ext cx="8610599" cy="5094679"/>
        </p:xfrm>
        <a:graphic>
          <a:graphicData uri="http://schemas.openxmlformats.org/drawingml/2006/table">
            <a:tbl>
              <a:tblPr firstRow="1" firstCol="1" lastRow="1" lastCol="1" bandRow="1" bandCol="1"/>
              <a:tblGrid>
                <a:gridCol w="831646">
                  <a:extLst>
                    <a:ext uri="{9D8B030D-6E8A-4147-A177-3AD203B41FA5}">
                      <a16:colId xmlns:a16="http://schemas.microsoft.com/office/drawing/2014/main" val="20000"/>
                    </a:ext>
                  </a:extLst>
                </a:gridCol>
                <a:gridCol w="3616938">
                  <a:extLst>
                    <a:ext uri="{9D8B030D-6E8A-4147-A177-3AD203B41FA5}">
                      <a16:colId xmlns:a16="http://schemas.microsoft.com/office/drawing/2014/main" val="20001"/>
                    </a:ext>
                  </a:extLst>
                </a:gridCol>
                <a:gridCol w="832403">
                  <a:extLst>
                    <a:ext uri="{9D8B030D-6E8A-4147-A177-3AD203B41FA5}">
                      <a16:colId xmlns:a16="http://schemas.microsoft.com/office/drawing/2014/main" val="20002"/>
                    </a:ext>
                  </a:extLst>
                </a:gridCol>
                <a:gridCol w="832403">
                  <a:extLst>
                    <a:ext uri="{9D8B030D-6E8A-4147-A177-3AD203B41FA5}">
                      <a16:colId xmlns:a16="http://schemas.microsoft.com/office/drawing/2014/main" val="20003"/>
                    </a:ext>
                  </a:extLst>
                </a:gridCol>
                <a:gridCol w="832403">
                  <a:extLst>
                    <a:ext uri="{9D8B030D-6E8A-4147-A177-3AD203B41FA5}">
                      <a16:colId xmlns:a16="http://schemas.microsoft.com/office/drawing/2014/main" val="20004"/>
                    </a:ext>
                  </a:extLst>
                </a:gridCol>
                <a:gridCol w="674207">
                  <a:extLst>
                    <a:ext uri="{9D8B030D-6E8A-4147-A177-3AD203B41FA5}">
                      <a16:colId xmlns:a16="http://schemas.microsoft.com/office/drawing/2014/main" val="20005"/>
                    </a:ext>
                  </a:extLst>
                </a:gridCol>
                <a:gridCol w="990599">
                  <a:extLst>
                    <a:ext uri="{9D8B030D-6E8A-4147-A177-3AD203B41FA5}">
                      <a16:colId xmlns:a16="http://schemas.microsoft.com/office/drawing/2014/main" val="20006"/>
                    </a:ext>
                  </a:extLst>
                </a:gridCol>
              </a:tblGrid>
              <a:tr h="207075">
                <a:tc rowSpan="2" gridSpan="2">
                  <a:txBody>
                    <a:bodyPr/>
                    <a:lstStyle/>
                    <a:p>
                      <a:pPr marL="0" marR="0" algn="ctr">
                        <a:spcBef>
                          <a:spcPts val="0"/>
                        </a:spcBef>
                        <a:spcAft>
                          <a:spcPts val="0"/>
                        </a:spcAft>
                      </a:pPr>
                      <a:r>
                        <a:rPr lang="en-US" sz="1400" b="1" dirty="0">
                          <a:solidFill>
                            <a:schemeClr val="tx1"/>
                          </a:solidFill>
                          <a:effectLst/>
                          <a:latin typeface="Times New Roman" panose="02020603050405020304" pitchFamily="18" charset="0"/>
                          <a:ea typeface="Times New Roman" panose="02020603050405020304" pitchFamily="18" charset="0"/>
                        </a:rPr>
                        <a:t>STUDENT’S PERFORMANCE</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hMerge="1">
                  <a:txBody>
                    <a:bodyPr/>
                    <a:lstStyle/>
                    <a:p>
                      <a:endParaRPr lang="en-US"/>
                    </a:p>
                  </a:txBody>
                  <a:tcPr/>
                </a:tc>
                <a:tc>
                  <a:txBody>
                    <a:bodyPr/>
                    <a:lstStyle/>
                    <a:p>
                      <a:pPr marL="0" marR="0" algn="ctr">
                        <a:spcBef>
                          <a:spcPts val="0"/>
                        </a:spcBef>
                        <a:spcAft>
                          <a:spcPts val="0"/>
                        </a:spcAft>
                      </a:pPr>
                      <a:r>
                        <a:rPr lang="en-US" sz="900" b="1" dirty="0">
                          <a:solidFill>
                            <a:schemeClr val="tx1"/>
                          </a:solidFill>
                          <a:effectLst/>
                          <a:latin typeface="Times New Roman" panose="02020603050405020304" pitchFamily="18" charset="0"/>
                          <a:ea typeface="Times New Roman" panose="02020603050405020304" pitchFamily="18" charset="0"/>
                        </a:rPr>
                        <a:t>1</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spcBef>
                          <a:spcPts val="0"/>
                        </a:spcBef>
                        <a:spcAft>
                          <a:spcPts val="0"/>
                        </a:spcAft>
                      </a:pPr>
                      <a:r>
                        <a:rPr lang="en-US" sz="900" b="1">
                          <a:solidFill>
                            <a:schemeClr val="tx1"/>
                          </a:solidFill>
                          <a:effectLst/>
                          <a:latin typeface="Times New Roman" panose="02020603050405020304" pitchFamily="18" charset="0"/>
                          <a:ea typeface="Times New Roman" panose="02020603050405020304" pitchFamily="18" charset="0"/>
                        </a:rPr>
                        <a:t>2</a:t>
                      </a:r>
                      <a:endParaRPr lang="en-US"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spcBef>
                          <a:spcPts val="0"/>
                        </a:spcBef>
                        <a:spcAft>
                          <a:spcPts val="0"/>
                        </a:spcAft>
                      </a:pPr>
                      <a:r>
                        <a:rPr lang="en-US" sz="900" b="1">
                          <a:solidFill>
                            <a:schemeClr val="tx1"/>
                          </a:solidFill>
                          <a:effectLst/>
                          <a:latin typeface="Times New Roman" panose="02020603050405020304" pitchFamily="18" charset="0"/>
                          <a:ea typeface="Times New Roman" panose="02020603050405020304" pitchFamily="18" charset="0"/>
                        </a:rPr>
                        <a:t>3</a:t>
                      </a:r>
                      <a:endParaRPr lang="en-US"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spcBef>
                          <a:spcPts val="0"/>
                        </a:spcBef>
                        <a:spcAft>
                          <a:spcPts val="0"/>
                        </a:spcAft>
                      </a:pPr>
                      <a:r>
                        <a:rPr lang="en-US" sz="900" b="1">
                          <a:solidFill>
                            <a:schemeClr val="tx1"/>
                          </a:solidFill>
                          <a:effectLst/>
                          <a:latin typeface="Times New Roman" panose="02020603050405020304" pitchFamily="18" charset="0"/>
                          <a:ea typeface="Times New Roman" panose="02020603050405020304" pitchFamily="18" charset="0"/>
                        </a:rPr>
                        <a:t>4</a:t>
                      </a:r>
                      <a:endParaRPr lang="en-US"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spcBef>
                          <a:spcPts val="0"/>
                        </a:spcBef>
                        <a:spcAft>
                          <a:spcPts val="0"/>
                        </a:spcAft>
                      </a:pPr>
                      <a:r>
                        <a:rPr lang="en-US" sz="900" b="1">
                          <a:solidFill>
                            <a:schemeClr val="tx1"/>
                          </a:solidFill>
                          <a:effectLst/>
                          <a:latin typeface="Times New Roman" panose="02020603050405020304" pitchFamily="18" charset="0"/>
                          <a:ea typeface="Times New Roman" panose="02020603050405020304" pitchFamily="18" charset="0"/>
                        </a:rPr>
                        <a:t>5</a:t>
                      </a:r>
                      <a:endParaRPr lang="en-US"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0"/>
                  </a:ext>
                </a:extLst>
              </a:tr>
              <a:tr h="462301">
                <a:tc gridSpan="2" vMerge="1">
                  <a:txBody>
                    <a:bodyPr/>
                    <a:lstStyle/>
                    <a:p>
                      <a:endParaRPr lang="en-US"/>
                    </a:p>
                  </a:txBody>
                  <a:tcPr/>
                </a:tc>
                <a:tc hMerge="1" vMerge="1">
                  <a:txBody>
                    <a:bodyPr/>
                    <a:lstStyle/>
                    <a:p>
                      <a:endParaRPr lang="en-US"/>
                    </a:p>
                  </a:txBody>
                  <a:tcPr/>
                </a:tc>
                <a:tc>
                  <a:txBody>
                    <a:bodyPr/>
                    <a:lstStyle/>
                    <a:p>
                      <a:pPr marL="0" marR="0" algn="ctr">
                        <a:spcBef>
                          <a:spcPts val="0"/>
                        </a:spcBef>
                        <a:spcAft>
                          <a:spcPts val="0"/>
                        </a:spcAft>
                      </a:pPr>
                      <a:r>
                        <a:rPr lang="en-US" sz="1400" b="1" dirty="0">
                          <a:solidFill>
                            <a:schemeClr val="tx1"/>
                          </a:solidFill>
                          <a:effectLst/>
                          <a:latin typeface="Times New Roman" panose="02020603050405020304" pitchFamily="18" charset="0"/>
                          <a:ea typeface="Times New Roman" panose="02020603050405020304" pitchFamily="18" charset="0"/>
                        </a:rPr>
                        <a:t>Poor</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solidFill>
                            <a:schemeClr val="tx1"/>
                          </a:solidFill>
                          <a:effectLst/>
                          <a:latin typeface="Times New Roman" panose="02020603050405020304" pitchFamily="18" charset="0"/>
                          <a:ea typeface="Times New Roman" panose="02020603050405020304" pitchFamily="18" charset="0"/>
                        </a:rPr>
                        <a:t>Fair</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solidFill>
                            <a:schemeClr val="tx1"/>
                          </a:solidFill>
                          <a:effectLst/>
                          <a:latin typeface="Times New Roman" panose="02020603050405020304" pitchFamily="18" charset="0"/>
                          <a:ea typeface="Times New Roman" panose="02020603050405020304" pitchFamily="18" charset="0"/>
                        </a:rPr>
                        <a:t>Good</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solidFill>
                            <a:schemeClr val="tx1"/>
                          </a:solidFill>
                          <a:effectLst/>
                          <a:latin typeface="Times New Roman" panose="02020603050405020304" pitchFamily="18" charset="0"/>
                          <a:ea typeface="Times New Roman" panose="02020603050405020304" pitchFamily="18" charset="0"/>
                        </a:rPr>
                        <a:t>Very</a:t>
                      </a:r>
                      <a:endParaRPr lang="en-US" sz="1400" dirty="0">
                        <a:solidFill>
                          <a:schemeClr val="tx1"/>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400" b="1" dirty="0">
                          <a:solidFill>
                            <a:schemeClr val="tx1"/>
                          </a:solidFill>
                          <a:effectLst/>
                          <a:latin typeface="Times New Roman" panose="02020603050405020304" pitchFamily="18" charset="0"/>
                          <a:ea typeface="Times New Roman" panose="02020603050405020304" pitchFamily="18" charset="0"/>
                        </a:rPr>
                        <a:t>Good</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solidFill>
                            <a:schemeClr val="tx1"/>
                          </a:solidFill>
                          <a:effectLst/>
                          <a:latin typeface="Times New Roman" panose="02020603050405020304" pitchFamily="18" charset="0"/>
                          <a:ea typeface="Times New Roman" panose="02020603050405020304" pitchFamily="18" charset="0"/>
                        </a:rPr>
                        <a:t>Excellent</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31151">
                <a:tc>
                  <a:txBody>
                    <a:bodyPr/>
                    <a:lstStyle/>
                    <a:p>
                      <a:pPr marL="342900" marR="0" lvl="0" indent="-342900" algn="just">
                        <a:spcBef>
                          <a:spcPts val="0"/>
                        </a:spcBef>
                        <a:spcAft>
                          <a:spcPts val="0"/>
                        </a:spcAft>
                        <a:buSzPts val="1000"/>
                        <a:buFont typeface="Tahoma" panose="020B0604030504040204" pitchFamily="34" charset="0"/>
                        <a:buAutoNum type="arabicPeriod"/>
                        <a:tabLst>
                          <a:tab pos="228600" algn="l"/>
                        </a:tabLst>
                      </a:pPr>
                      <a:r>
                        <a:rPr lang="en-US" sz="100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u="none" strike="noStrik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Utilizes problem-solving ability</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93298">
                <a:tc>
                  <a:txBody>
                    <a:bodyPr/>
                    <a:lstStyle/>
                    <a:p>
                      <a:pPr marL="0" marR="0" algn="l">
                        <a:spcBef>
                          <a:spcPts val="0"/>
                        </a:spcBef>
                        <a:spcAft>
                          <a:spcPts val="0"/>
                        </a:spcAft>
                      </a:pPr>
                      <a:r>
                        <a:rPr lang="en-US" sz="1000" dirty="0">
                          <a:effectLst/>
                          <a:latin typeface="Times New Roman" panose="02020603050405020304" pitchFamily="18" charset="0"/>
                          <a:ea typeface="Times New Roman" panose="02020603050405020304" pitchFamily="18" charset="0"/>
                        </a:rPr>
                        <a:t>2.</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chemeClr val="tx1"/>
                          </a:solidFill>
                          <a:effectLst/>
                          <a:latin typeface="Times New Roman" panose="02020603050405020304" pitchFamily="18" charset="0"/>
                          <a:ea typeface="Times New Roman" panose="02020603050405020304" pitchFamily="18" charset="0"/>
                        </a:rPr>
                        <a:t>Displays effective communication skills through emails and online conferences</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62301">
                <a:tc>
                  <a:txBody>
                    <a:bodyPr/>
                    <a:lstStyle/>
                    <a:p>
                      <a:pPr marL="0" marR="0" algn="l">
                        <a:spcBef>
                          <a:spcPts val="0"/>
                        </a:spcBef>
                        <a:spcAft>
                          <a:spcPts val="0"/>
                        </a:spcAft>
                      </a:pPr>
                      <a:r>
                        <a:rPr lang="en-US" sz="1000">
                          <a:effectLst/>
                          <a:latin typeface="Times New Roman" panose="02020603050405020304" pitchFamily="18" charset="0"/>
                          <a:ea typeface="Times New Roman" panose="02020603050405020304" pitchFamily="18" charset="0"/>
                        </a:rPr>
                        <a:t>3.</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Capable of understanding the perspective of the business</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52099">
                <a:tc>
                  <a:txBody>
                    <a:bodyPr/>
                    <a:lstStyle/>
                    <a:p>
                      <a:pPr marL="0" marR="0" algn="l">
                        <a:spcBef>
                          <a:spcPts val="0"/>
                        </a:spcBef>
                        <a:spcAft>
                          <a:spcPts val="0"/>
                        </a:spcAft>
                      </a:pPr>
                      <a:r>
                        <a:rPr lang="en-US" sz="1000">
                          <a:effectLst/>
                          <a:latin typeface="Times New Roman" panose="02020603050405020304" pitchFamily="18" charset="0"/>
                          <a:ea typeface="Times New Roman" panose="02020603050405020304" pitchFamily="18" charset="0"/>
                        </a:rPr>
                        <a:t>4.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Well verse in using computer and online software to deliver relevant assignments</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62301">
                <a:tc>
                  <a:txBody>
                    <a:bodyPr/>
                    <a:lstStyle/>
                    <a:p>
                      <a:pPr marL="0" marR="0" algn="l">
                        <a:spcBef>
                          <a:spcPts val="0"/>
                        </a:spcBef>
                        <a:spcAft>
                          <a:spcPts val="0"/>
                        </a:spcAft>
                      </a:pPr>
                      <a:r>
                        <a:rPr lang="en-US" sz="1000">
                          <a:effectLst/>
                          <a:latin typeface="Times New Roman" panose="02020603050405020304" pitchFamily="18" charset="0"/>
                          <a:ea typeface="Times New Roman" panose="02020603050405020304" pitchFamily="18" charset="0"/>
                        </a:rPr>
                        <a:t>5.</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Applies academic knowledge in adding value to given assignments</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31151">
                <a:tc>
                  <a:txBody>
                    <a:bodyPr/>
                    <a:lstStyle/>
                    <a:p>
                      <a:pPr marL="0" marR="0" algn="l">
                        <a:spcBef>
                          <a:spcPts val="0"/>
                        </a:spcBef>
                        <a:spcAft>
                          <a:spcPts val="0"/>
                        </a:spcAft>
                      </a:pPr>
                      <a:r>
                        <a:rPr lang="en-US" sz="1000">
                          <a:effectLst/>
                          <a:latin typeface="Times New Roman" panose="02020603050405020304" pitchFamily="18" charset="0"/>
                          <a:ea typeface="Times New Roman" panose="02020603050405020304" pitchFamily="18" charset="0"/>
                        </a:rPr>
                        <a:t>6.</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Completes assignment on time</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74948">
                <a:tc>
                  <a:txBody>
                    <a:bodyPr/>
                    <a:lstStyle/>
                    <a:p>
                      <a:pPr marL="0" marR="0" algn="l">
                        <a:spcBef>
                          <a:spcPts val="0"/>
                        </a:spcBef>
                        <a:spcAft>
                          <a:spcPts val="0"/>
                        </a:spcAft>
                      </a:pPr>
                      <a:r>
                        <a:rPr lang="en-US" sz="1000">
                          <a:effectLst/>
                          <a:latin typeface="Times New Roman" panose="02020603050405020304" pitchFamily="18" charset="0"/>
                          <a:ea typeface="Times New Roman" panose="02020603050405020304" pitchFamily="18" charset="0"/>
                        </a:rPr>
                        <a:t>7.</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Gives regular updates and asks relevant questions pertaining to assignments given</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62301">
                <a:tc>
                  <a:txBody>
                    <a:bodyPr/>
                    <a:lstStyle/>
                    <a:p>
                      <a:pPr marL="0" marR="0" algn="l">
                        <a:spcBef>
                          <a:spcPts val="0"/>
                        </a:spcBef>
                        <a:spcAft>
                          <a:spcPts val="0"/>
                        </a:spcAft>
                      </a:pPr>
                      <a:r>
                        <a:rPr lang="en-US" sz="1000">
                          <a:effectLst/>
                          <a:latin typeface="Times New Roman" panose="02020603050405020304" pitchFamily="18" charset="0"/>
                          <a:ea typeface="Times New Roman" panose="02020603050405020304" pitchFamily="18" charset="0"/>
                        </a:rPr>
                        <a:t>8.</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Accepts criticisms and applies them to improve their quality of work</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62301">
                <a:tc>
                  <a:txBody>
                    <a:bodyPr/>
                    <a:lstStyle/>
                    <a:p>
                      <a:pPr marL="0" marR="0" algn="l">
                        <a:spcBef>
                          <a:spcPts val="0"/>
                        </a:spcBef>
                        <a:spcAft>
                          <a:spcPts val="0"/>
                        </a:spcAft>
                      </a:pPr>
                      <a:r>
                        <a:rPr lang="en-US" sz="1000">
                          <a:effectLst/>
                          <a:latin typeface="Times New Roman" panose="02020603050405020304" pitchFamily="18" charset="0"/>
                          <a:ea typeface="Times New Roman" panose="02020603050405020304" pitchFamily="18" charset="0"/>
                        </a:rPr>
                        <a:t>9.</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Produces quality work that can be useful for the business</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693452">
                <a:tc>
                  <a:txBody>
                    <a:bodyPr/>
                    <a:lstStyle/>
                    <a:p>
                      <a:pPr marL="0" marR="0" algn="l">
                        <a:spcBef>
                          <a:spcPts val="0"/>
                        </a:spcBef>
                        <a:spcAft>
                          <a:spcPts val="0"/>
                        </a:spcAft>
                      </a:pPr>
                      <a:r>
                        <a:rPr lang="en-US" sz="1000">
                          <a:effectLst/>
                          <a:latin typeface="Times New Roman" panose="02020603050405020304" pitchFamily="18" charset="0"/>
                          <a:ea typeface="Times New Roman" panose="02020603050405020304" pitchFamily="18" charset="0"/>
                        </a:rPr>
                        <a:t>10.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chemeClr val="tx1"/>
                          </a:solidFill>
                          <a:effectLst/>
                          <a:latin typeface="Times New Roman" panose="02020603050405020304" pitchFamily="18" charset="0"/>
                          <a:ea typeface="Times New Roman" panose="02020603050405020304" pitchFamily="18" charset="0"/>
                        </a:rPr>
                        <a:t>Has communicated plans of improvement for the business outside the scope of the required deliverables</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2138334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A615D5-7497-224E-9178-922CFFF1937B}"/>
              </a:ext>
            </a:extLst>
          </p:cNvPr>
          <p:cNvPicPr>
            <a:picLocks noChangeAspect="1"/>
          </p:cNvPicPr>
          <p:nvPr/>
        </p:nvPicPr>
        <p:blipFill>
          <a:blip r:embed="rId3"/>
          <a:stretch>
            <a:fillRect/>
          </a:stretch>
        </p:blipFill>
        <p:spPr>
          <a:xfrm>
            <a:off x="8200566" y="76091"/>
            <a:ext cx="553632" cy="668136"/>
          </a:xfrm>
          <a:prstGeom prst="rect">
            <a:avLst/>
          </a:prstGeom>
        </p:spPr>
      </p:pic>
      <p:sp>
        <p:nvSpPr>
          <p:cNvPr id="4" name="TextBox 3">
            <a:extLst>
              <a:ext uri="{FF2B5EF4-FFF2-40B4-BE49-F238E27FC236}">
                <a16:creationId xmlns:a16="http://schemas.microsoft.com/office/drawing/2014/main" id="{DB7E2B60-8620-45D0-A6ED-8530C68EFE90}"/>
              </a:ext>
            </a:extLst>
          </p:cNvPr>
          <p:cNvSpPr txBox="1"/>
          <p:nvPr/>
        </p:nvSpPr>
        <p:spPr>
          <a:xfrm>
            <a:off x="2171700" y="148549"/>
            <a:ext cx="4572000" cy="523220"/>
          </a:xfrm>
          <a:prstGeom prst="rect">
            <a:avLst/>
          </a:prstGeom>
          <a:noFill/>
        </p:spPr>
        <p:txBody>
          <a:bodyPr wrap="square">
            <a:spAutoFit/>
          </a:bodyPr>
          <a:lstStyle/>
          <a:p>
            <a:pPr algn="ctr"/>
            <a:r>
              <a:rPr lang="en-PH" sz="2800" spc="-5" dirty="0">
                <a:solidFill>
                  <a:schemeClr val="bg1"/>
                </a:solidFill>
                <a:latin typeface="Times New Roman" panose="02020603050405020304" pitchFamily="18" charset="0"/>
                <a:cs typeface="Times New Roman" panose="02020603050405020304" pitchFamily="18" charset="0"/>
              </a:rPr>
              <a:t>GRADIN</a:t>
            </a:r>
            <a:r>
              <a:rPr lang="en-PH" sz="2800" dirty="0">
                <a:solidFill>
                  <a:schemeClr val="bg1"/>
                </a:solidFill>
                <a:latin typeface="Times New Roman" panose="02020603050405020304" pitchFamily="18" charset="0"/>
                <a:cs typeface="Times New Roman" panose="02020603050405020304" pitchFamily="18" charset="0"/>
              </a:rPr>
              <a:t>G	S</a:t>
            </a:r>
            <a:r>
              <a:rPr lang="en-PH" sz="2800" spc="-85" dirty="0">
                <a:solidFill>
                  <a:schemeClr val="bg1"/>
                </a:solidFill>
                <a:latin typeface="Times New Roman" panose="02020603050405020304" pitchFamily="18" charset="0"/>
                <a:cs typeface="Times New Roman" panose="02020603050405020304" pitchFamily="18" charset="0"/>
              </a:rPr>
              <a:t>Y</a:t>
            </a:r>
            <a:r>
              <a:rPr lang="en-PH" sz="2800" dirty="0">
                <a:solidFill>
                  <a:schemeClr val="bg1"/>
                </a:solidFill>
                <a:latin typeface="Times New Roman" panose="02020603050405020304" pitchFamily="18" charset="0"/>
                <a:cs typeface="Times New Roman" panose="02020603050405020304" pitchFamily="18" charset="0"/>
              </a:rPr>
              <a:t>STEM</a:t>
            </a:r>
            <a:endParaRPr lang="en-PH" sz="2800" dirty="0">
              <a:solidFill>
                <a:schemeClr val="bg1"/>
              </a:solidFill>
            </a:endParaRPr>
          </a:p>
        </p:txBody>
      </p:sp>
      <p:sp>
        <p:nvSpPr>
          <p:cNvPr id="6" name="TextBox 5">
            <a:extLst>
              <a:ext uri="{FF2B5EF4-FFF2-40B4-BE49-F238E27FC236}">
                <a16:creationId xmlns:a16="http://schemas.microsoft.com/office/drawing/2014/main" id="{02DA898A-F76E-43B3-B7D7-FD8A3AA0C1E1}"/>
              </a:ext>
            </a:extLst>
          </p:cNvPr>
          <p:cNvSpPr txBox="1"/>
          <p:nvPr/>
        </p:nvSpPr>
        <p:spPr>
          <a:xfrm>
            <a:off x="781050" y="1513091"/>
            <a:ext cx="7581900" cy="3831818"/>
          </a:xfrm>
          <a:prstGeom prst="rect">
            <a:avLst/>
          </a:prstGeom>
          <a:noFill/>
        </p:spPr>
        <p:txBody>
          <a:bodyPr wrap="square">
            <a:spAutoFit/>
          </a:bodyPr>
          <a:lstStyle/>
          <a:p>
            <a:pPr algn="just"/>
            <a:r>
              <a:rPr lang="en-US" altLang="en-US" sz="1800" b="1" dirty="0">
                <a:latin typeface="Times New Roman" panose="02020603050405020304" pitchFamily="18" charset="0"/>
                <a:cs typeface="Times New Roman" panose="02020603050405020304" pitchFamily="18" charset="0"/>
              </a:rPr>
              <a:t>Comments on student’s performance including commendations and/or suggestions for improvement, if any:</a:t>
            </a:r>
            <a:endParaRPr lang="en-US" altLang="en-US" sz="1800" dirty="0">
              <a:latin typeface="Times New Roman" panose="02020603050405020304" pitchFamily="18" charset="0"/>
              <a:cs typeface="Times New Roman" panose="02020603050405020304" pitchFamily="18" charset="0"/>
            </a:endParaRPr>
          </a:p>
          <a:p>
            <a:pPr>
              <a:lnSpc>
                <a:spcPct val="150000"/>
              </a:lnSpc>
            </a:pPr>
            <a:r>
              <a:rPr lang="en-US" altLang="en-US" sz="1800" dirty="0">
                <a:latin typeface="Times New Roman" panose="02020603050405020304" pitchFamily="18"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a:t>
            </a:r>
          </a:p>
          <a:p>
            <a:pPr>
              <a:lnSpc>
                <a:spcPct val="200000"/>
              </a:lnSpc>
            </a:pPr>
            <a:r>
              <a:rPr lang="en-US" altLang="en-US" sz="1800" dirty="0">
                <a:latin typeface="Times New Roman" panose="02020603050405020304" pitchFamily="18" charset="0"/>
                <a:cs typeface="Times New Roman" panose="02020603050405020304" pitchFamily="18" charset="0"/>
              </a:rPr>
              <a:t>Name and Signature of Rater	: ____________________________________</a:t>
            </a:r>
          </a:p>
          <a:p>
            <a:pPr>
              <a:lnSpc>
                <a:spcPct val="200000"/>
              </a:lnSpc>
            </a:pPr>
            <a:r>
              <a:rPr lang="en-US" altLang="en-US" sz="1800" dirty="0">
                <a:latin typeface="Times New Roman" panose="02020603050405020304" pitchFamily="18" charset="0"/>
                <a:cs typeface="Times New Roman" panose="02020603050405020304" pitchFamily="18" charset="0"/>
              </a:rPr>
              <a:t>Designation/Position	: ____________________________________</a:t>
            </a:r>
          </a:p>
          <a:p>
            <a:pPr>
              <a:lnSpc>
                <a:spcPct val="200000"/>
              </a:lnSpc>
            </a:pPr>
            <a:r>
              <a:rPr lang="en-US" altLang="en-US" sz="1800" dirty="0">
                <a:latin typeface="Times New Roman" panose="02020603050405020304" pitchFamily="18" charset="0"/>
                <a:cs typeface="Times New Roman" panose="02020603050405020304" pitchFamily="18" charset="0"/>
              </a:rPr>
              <a:t>Company/Organization	: ____________________________________</a:t>
            </a:r>
          </a:p>
          <a:p>
            <a:r>
              <a:rPr lang="en-US" altLang="en-US" sz="1800" dirty="0">
                <a:latin typeface="Times New Roman" panose="02020603050405020304" pitchFamily="18" charset="0"/>
                <a:cs typeface="Times New Roman" panose="02020603050405020304" pitchFamily="18" charset="0"/>
              </a:rPr>
              <a:t>Date			</a:t>
            </a:r>
            <a:r>
              <a:rPr lang="en-US" altLang="en-US" dirty="0">
                <a:latin typeface="Times New Roman" panose="02020603050405020304" pitchFamily="18" charset="0"/>
                <a:cs typeface="Times New Roman" panose="02020603050405020304" pitchFamily="18" charset="0"/>
              </a:rPr>
              <a:t>: ______________________________________</a:t>
            </a:r>
            <a:endParaRPr lang="en-PH" dirty="0"/>
          </a:p>
        </p:txBody>
      </p:sp>
    </p:spTree>
    <p:extLst>
      <p:ext uri="{BB962C8B-B14F-4D97-AF65-F5344CB8AC3E}">
        <p14:creationId xmlns:p14="http://schemas.microsoft.com/office/powerpoint/2010/main" val="20110288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A615D5-7497-224E-9178-922CFFF1937B}"/>
              </a:ext>
            </a:extLst>
          </p:cNvPr>
          <p:cNvPicPr>
            <a:picLocks noChangeAspect="1"/>
          </p:cNvPicPr>
          <p:nvPr/>
        </p:nvPicPr>
        <p:blipFill>
          <a:blip r:embed="rId3"/>
          <a:stretch>
            <a:fillRect/>
          </a:stretch>
        </p:blipFill>
        <p:spPr>
          <a:xfrm>
            <a:off x="8200566" y="76091"/>
            <a:ext cx="553632" cy="668136"/>
          </a:xfrm>
          <a:prstGeom prst="rect">
            <a:avLst/>
          </a:prstGeom>
        </p:spPr>
      </p:pic>
      <p:sp>
        <p:nvSpPr>
          <p:cNvPr id="4" name="TextBox 3">
            <a:extLst>
              <a:ext uri="{FF2B5EF4-FFF2-40B4-BE49-F238E27FC236}">
                <a16:creationId xmlns:a16="http://schemas.microsoft.com/office/drawing/2014/main" id="{65FC5E4F-E6CF-4216-A55D-0F8A53B4F6E9}"/>
              </a:ext>
            </a:extLst>
          </p:cNvPr>
          <p:cNvSpPr txBox="1"/>
          <p:nvPr/>
        </p:nvSpPr>
        <p:spPr>
          <a:xfrm>
            <a:off x="2286000" y="1812836"/>
            <a:ext cx="4572000" cy="2308324"/>
          </a:xfrm>
          <a:prstGeom prst="rect">
            <a:avLst/>
          </a:prstGeom>
          <a:noFill/>
        </p:spPr>
        <p:txBody>
          <a:bodyPr wrap="square">
            <a:spAutoFit/>
          </a:bodyPr>
          <a:lstStyle/>
          <a:p>
            <a:pPr algn="ctr"/>
            <a:r>
              <a:rPr lang="en-US" altLang="en-US" sz="3600" b="1" dirty="0">
                <a:latin typeface="Times New Roman" panose="02020603050405020304" pitchFamily="18" charset="0"/>
                <a:cs typeface="Times New Roman" panose="02020603050405020304" pitchFamily="18" charset="0"/>
              </a:rPr>
              <a:t>FACULTY ADVISER </a:t>
            </a:r>
            <a:br>
              <a:rPr lang="en-US" altLang="en-US" sz="3600" b="1" dirty="0">
                <a:latin typeface="Times New Roman" panose="02020603050405020304" pitchFamily="18" charset="0"/>
                <a:cs typeface="Times New Roman" panose="02020603050405020304" pitchFamily="18" charset="0"/>
              </a:rPr>
            </a:br>
            <a:r>
              <a:rPr lang="en-US" altLang="en-US" sz="3600" b="1" dirty="0">
                <a:latin typeface="Times New Roman" panose="02020603050405020304" pitchFamily="18" charset="0"/>
                <a:cs typeface="Times New Roman" panose="02020603050405020304" pitchFamily="18" charset="0"/>
              </a:rPr>
              <a:t>RATING SHEET</a:t>
            </a:r>
            <a:br>
              <a:rPr lang="en-US" altLang="en-US" sz="3600" b="1" dirty="0">
                <a:latin typeface="Times New Roman" panose="02020603050405020304" pitchFamily="18" charset="0"/>
                <a:cs typeface="Times New Roman" panose="02020603050405020304" pitchFamily="18" charset="0"/>
              </a:rPr>
            </a:br>
            <a:r>
              <a:rPr lang="en-US" altLang="en-US" sz="3600" b="1" dirty="0">
                <a:latin typeface="Times New Roman" panose="02020603050405020304" pitchFamily="18" charset="0"/>
                <a:cs typeface="Times New Roman" panose="02020603050405020304" pitchFamily="18" charset="0"/>
              </a:rPr>
              <a:t>ANNEX B</a:t>
            </a:r>
            <a:br>
              <a:rPr lang="en-US" altLang="en-US" sz="3600" b="1" dirty="0">
                <a:latin typeface="Times New Roman" panose="02020603050405020304" pitchFamily="18" charset="0"/>
                <a:cs typeface="Times New Roman" panose="02020603050405020304" pitchFamily="18" charset="0"/>
              </a:rPr>
            </a:br>
            <a:endParaRPr lang="en-PH" sz="3600" dirty="0"/>
          </a:p>
        </p:txBody>
      </p:sp>
    </p:spTree>
    <p:extLst>
      <p:ext uri="{BB962C8B-B14F-4D97-AF65-F5344CB8AC3E}">
        <p14:creationId xmlns:p14="http://schemas.microsoft.com/office/powerpoint/2010/main" val="2967678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A615D5-7497-224E-9178-922CFFF1937B}"/>
              </a:ext>
            </a:extLst>
          </p:cNvPr>
          <p:cNvPicPr>
            <a:picLocks noChangeAspect="1"/>
          </p:cNvPicPr>
          <p:nvPr/>
        </p:nvPicPr>
        <p:blipFill>
          <a:blip r:embed="rId3"/>
          <a:stretch>
            <a:fillRect/>
          </a:stretch>
        </p:blipFill>
        <p:spPr>
          <a:xfrm>
            <a:off x="8200566" y="76091"/>
            <a:ext cx="553632" cy="668136"/>
          </a:xfrm>
          <a:prstGeom prst="rect">
            <a:avLst/>
          </a:prstGeom>
        </p:spPr>
      </p:pic>
      <p:sp>
        <p:nvSpPr>
          <p:cNvPr id="4" name="TextBox 3">
            <a:extLst>
              <a:ext uri="{FF2B5EF4-FFF2-40B4-BE49-F238E27FC236}">
                <a16:creationId xmlns:a16="http://schemas.microsoft.com/office/drawing/2014/main" id="{6675717C-A736-4B32-8AC2-D7CA1E645F1F}"/>
              </a:ext>
            </a:extLst>
          </p:cNvPr>
          <p:cNvSpPr txBox="1"/>
          <p:nvPr/>
        </p:nvSpPr>
        <p:spPr>
          <a:xfrm>
            <a:off x="2489200" y="76091"/>
            <a:ext cx="4572000" cy="523220"/>
          </a:xfrm>
          <a:prstGeom prst="rect">
            <a:avLst/>
          </a:prstGeom>
          <a:noFill/>
        </p:spPr>
        <p:txBody>
          <a:bodyPr wrap="square">
            <a:spAutoFit/>
          </a:bodyPr>
          <a:lstStyle/>
          <a:p>
            <a:pPr algn="ctr"/>
            <a:r>
              <a:rPr lang="en-PH" sz="2800" dirty="0">
                <a:solidFill>
                  <a:schemeClr val="bg1"/>
                </a:solidFill>
                <a:latin typeface="Times New Roman" panose="02020603050405020304" pitchFamily="18" charset="0"/>
                <a:cs typeface="Times New Roman" panose="02020603050405020304" pitchFamily="18" charset="0"/>
              </a:rPr>
              <a:t>What </a:t>
            </a:r>
            <a:r>
              <a:rPr lang="en-PH" sz="2800" spc="-5" dirty="0">
                <a:solidFill>
                  <a:schemeClr val="bg1"/>
                </a:solidFill>
                <a:latin typeface="Times New Roman" panose="02020603050405020304" pitchFamily="18" charset="0"/>
                <a:cs typeface="Times New Roman" panose="02020603050405020304" pitchFamily="18" charset="0"/>
              </a:rPr>
              <a:t>is</a:t>
            </a:r>
            <a:r>
              <a:rPr lang="en-PH" sz="2800" spc="-95" dirty="0">
                <a:solidFill>
                  <a:schemeClr val="bg1"/>
                </a:solidFill>
                <a:latin typeface="Times New Roman" panose="02020603050405020304" pitchFamily="18" charset="0"/>
                <a:cs typeface="Times New Roman" panose="02020603050405020304" pitchFamily="18" charset="0"/>
              </a:rPr>
              <a:t> </a:t>
            </a:r>
            <a:r>
              <a:rPr lang="en-PH" sz="2800" dirty="0">
                <a:solidFill>
                  <a:schemeClr val="bg1"/>
                </a:solidFill>
                <a:latin typeface="Times New Roman" panose="02020603050405020304" pitchFamily="18" charset="0"/>
                <a:cs typeface="Times New Roman" panose="02020603050405020304" pitchFamily="18" charset="0"/>
              </a:rPr>
              <a:t>Practicum?</a:t>
            </a:r>
            <a:endParaRPr lang="en-PH" sz="2800" dirty="0">
              <a:solidFill>
                <a:schemeClr val="bg1"/>
              </a:solidFill>
            </a:endParaRPr>
          </a:p>
        </p:txBody>
      </p:sp>
      <p:sp>
        <p:nvSpPr>
          <p:cNvPr id="6" name="TextBox 5">
            <a:extLst>
              <a:ext uri="{FF2B5EF4-FFF2-40B4-BE49-F238E27FC236}">
                <a16:creationId xmlns:a16="http://schemas.microsoft.com/office/drawing/2014/main" id="{0A0E94A7-6556-4D5B-9247-31ABB344945D}"/>
              </a:ext>
            </a:extLst>
          </p:cNvPr>
          <p:cNvSpPr txBox="1"/>
          <p:nvPr/>
        </p:nvSpPr>
        <p:spPr>
          <a:xfrm>
            <a:off x="1054100" y="1348939"/>
            <a:ext cx="6578600" cy="3970318"/>
          </a:xfrm>
          <a:prstGeom prst="rect">
            <a:avLst/>
          </a:prstGeom>
          <a:noFill/>
        </p:spPr>
        <p:txBody>
          <a:bodyPr wrap="square">
            <a:spAutoFit/>
          </a:bodyPr>
          <a:lstStyle/>
          <a:p>
            <a:pPr>
              <a:buClr>
                <a:srgbClr val="3891A7"/>
              </a:buClr>
              <a:buSzPct val="79000"/>
            </a:pPr>
            <a:r>
              <a:rPr lang="en-US" altLang="en-US" sz="2800" dirty="0">
                <a:latin typeface="Times New Roman" panose="02020603050405020304" pitchFamily="18" charset="0"/>
                <a:cs typeface="Times New Roman" panose="02020603050405020304" pitchFamily="18" charset="0"/>
              </a:rPr>
              <a:t>6-unit course taken by fourth year or  incoming fourth year students , </a:t>
            </a:r>
          </a:p>
          <a:p>
            <a:pPr>
              <a:buClr>
                <a:srgbClr val="3891A7"/>
              </a:buClr>
              <a:buSzPct val="79000"/>
            </a:pPr>
            <a:r>
              <a:rPr lang="en-US" altLang="en-US" sz="2800" b="1" i="1" dirty="0">
                <a:latin typeface="Times New Roman" panose="02020603050405020304" pitchFamily="18" charset="0"/>
                <a:cs typeface="Times New Roman" panose="02020603050405020304" pitchFamily="18" charset="0"/>
              </a:rPr>
              <a:t>THE DIFFERENCE NOW IS</a:t>
            </a:r>
          </a:p>
          <a:p>
            <a:pPr>
              <a:buClr>
                <a:srgbClr val="3891A7"/>
              </a:buClr>
              <a:buSzPct val="79000"/>
            </a:pPr>
            <a:r>
              <a:rPr lang="en-US" altLang="en-US" sz="2800" dirty="0">
                <a:latin typeface="Times New Roman" panose="02020603050405020304" pitchFamily="18" charset="0"/>
                <a:cs typeface="Times New Roman" panose="02020603050405020304" pitchFamily="18" charset="0"/>
              </a:rPr>
              <a:t>This becomes an ONLINE on-the-job training in the industry  or service sector</a:t>
            </a:r>
          </a:p>
          <a:p>
            <a:pPr>
              <a:buClr>
                <a:srgbClr val="3891A7"/>
              </a:buClr>
              <a:buSzPct val="79000"/>
            </a:pPr>
            <a:r>
              <a:rPr lang="en-US" altLang="en-US" sz="2800" dirty="0">
                <a:latin typeface="Times New Roman" panose="02020603050405020304" pitchFamily="18" charset="0"/>
                <a:cs typeface="Times New Roman" panose="02020603050405020304" pitchFamily="18" charset="0"/>
              </a:rPr>
              <a:t>AND</a:t>
            </a:r>
          </a:p>
          <a:p>
            <a:pPr>
              <a:buClr>
                <a:srgbClr val="3891A7"/>
              </a:buClr>
              <a:buSzPct val="79000"/>
            </a:pPr>
            <a:r>
              <a:rPr lang="en-US" altLang="en-US" sz="2800" dirty="0">
                <a:latin typeface="Times New Roman" panose="02020603050405020304" pitchFamily="18" charset="0"/>
                <a:cs typeface="Times New Roman" panose="02020603050405020304" pitchFamily="18" charset="0"/>
              </a:rPr>
              <a:t>This is now 600 hours.  This means </a:t>
            </a:r>
          </a:p>
          <a:p>
            <a:pPr>
              <a:buClr>
                <a:srgbClr val="3891A7"/>
              </a:buClr>
              <a:buSzPct val="79000"/>
            </a:pPr>
            <a:r>
              <a:rPr lang="en-US" altLang="en-US" sz="2800" b="1" i="1" dirty="0">
                <a:solidFill>
                  <a:srgbClr val="FF0000"/>
                </a:solidFill>
                <a:latin typeface="Times New Roman" panose="02020603050405020304" pitchFamily="18" charset="0"/>
                <a:cs typeface="Times New Roman" panose="02020603050405020304" pitchFamily="18" charset="0"/>
              </a:rPr>
              <a:t>NO FACE TO FACE EVEN IF THE OJT COMPANIES WOULD WANT TO.</a:t>
            </a:r>
          </a:p>
        </p:txBody>
      </p:sp>
    </p:spTree>
    <p:extLst>
      <p:ext uri="{BB962C8B-B14F-4D97-AF65-F5344CB8AC3E}">
        <p14:creationId xmlns:p14="http://schemas.microsoft.com/office/powerpoint/2010/main" val="20065064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A615D5-7497-224E-9178-922CFFF1937B}"/>
              </a:ext>
            </a:extLst>
          </p:cNvPr>
          <p:cNvPicPr>
            <a:picLocks noChangeAspect="1"/>
          </p:cNvPicPr>
          <p:nvPr/>
        </p:nvPicPr>
        <p:blipFill>
          <a:blip r:embed="rId3"/>
          <a:stretch>
            <a:fillRect/>
          </a:stretch>
        </p:blipFill>
        <p:spPr>
          <a:xfrm>
            <a:off x="8200566" y="76091"/>
            <a:ext cx="553632" cy="668136"/>
          </a:xfrm>
          <a:prstGeom prst="rect">
            <a:avLst/>
          </a:prstGeom>
        </p:spPr>
      </p:pic>
      <p:sp>
        <p:nvSpPr>
          <p:cNvPr id="4" name="TextBox 3">
            <a:extLst>
              <a:ext uri="{FF2B5EF4-FFF2-40B4-BE49-F238E27FC236}">
                <a16:creationId xmlns:a16="http://schemas.microsoft.com/office/drawing/2014/main" id="{A37BB3A0-2E34-4BB1-AC0C-C120E3FEEBDF}"/>
              </a:ext>
            </a:extLst>
          </p:cNvPr>
          <p:cNvSpPr txBox="1"/>
          <p:nvPr/>
        </p:nvSpPr>
        <p:spPr>
          <a:xfrm>
            <a:off x="2286000" y="94625"/>
            <a:ext cx="4572000" cy="523220"/>
          </a:xfrm>
          <a:prstGeom prst="rect">
            <a:avLst/>
          </a:prstGeom>
          <a:noFill/>
        </p:spPr>
        <p:txBody>
          <a:bodyPr wrap="square">
            <a:spAutoFit/>
          </a:bodyPr>
          <a:lstStyle/>
          <a:p>
            <a:pPr algn="ctr"/>
            <a:r>
              <a:rPr lang="en-PH" sz="2800" spc="-5" dirty="0">
                <a:solidFill>
                  <a:schemeClr val="bg1"/>
                </a:solidFill>
                <a:latin typeface="Times New Roman" panose="02020603050405020304" pitchFamily="18" charset="0"/>
                <a:cs typeface="Times New Roman" panose="02020603050405020304" pitchFamily="18" charset="0"/>
              </a:rPr>
              <a:t>GRADIN</a:t>
            </a:r>
            <a:r>
              <a:rPr lang="en-PH" sz="2800" dirty="0">
                <a:solidFill>
                  <a:schemeClr val="bg1"/>
                </a:solidFill>
                <a:latin typeface="Times New Roman" panose="02020603050405020304" pitchFamily="18" charset="0"/>
                <a:cs typeface="Times New Roman" panose="02020603050405020304" pitchFamily="18" charset="0"/>
              </a:rPr>
              <a:t>G	S</a:t>
            </a:r>
            <a:r>
              <a:rPr lang="en-PH" sz="2800" spc="-85" dirty="0">
                <a:solidFill>
                  <a:schemeClr val="bg1"/>
                </a:solidFill>
                <a:latin typeface="Times New Roman" panose="02020603050405020304" pitchFamily="18" charset="0"/>
                <a:cs typeface="Times New Roman" panose="02020603050405020304" pitchFamily="18" charset="0"/>
              </a:rPr>
              <a:t>Y</a:t>
            </a:r>
            <a:r>
              <a:rPr lang="en-PH" sz="2800" dirty="0">
                <a:solidFill>
                  <a:schemeClr val="bg1"/>
                </a:solidFill>
                <a:latin typeface="Times New Roman" panose="02020603050405020304" pitchFamily="18" charset="0"/>
                <a:cs typeface="Times New Roman" panose="02020603050405020304" pitchFamily="18" charset="0"/>
              </a:rPr>
              <a:t>STEM</a:t>
            </a:r>
            <a:endParaRPr lang="en-PH" sz="2800" dirty="0">
              <a:solidFill>
                <a:schemeClr val="bg1"/>
              </a:solidFill>
            </a:endParaRPr>
          </a:p>
        </p:txBody>
      </p:sp>
      <p:graphicFrame>
        <p:nvGraphicFramePr>
          <p:cNvPr id="6" name="Table 5">
            <a:extLst>
              <a:ext uri="{FF2B5EF4-FFF2-40B4-BE49-F238E27FC236}">
                <a16:creationId xmlns:a16="http://schemas.microsoft.com/office/drawing/2014/main" id="{3A5D2728-CA59-42D1-9ABB-C2791876468D}"/>
              </a:ext>
            </a:extLst>
          </p:cNvPr>
          <p:cNvGraphicFramePr>
            <a:graphicFrameLocks noGrp="1"/>
          </p:cNvGraphicFramePr>
          <p:nvPr>
            <p:extLst>
              <p:ext uri="{D42A27DB-BD31-4B8C-83A1-F6EECF244321}">
                <p14:modId xmlns:p14="http://schemas.microsoft.com/office/powerpoint/2010/main" val="1048724823"/>
              </p:ext>
            </p:extLst>
          </p:nvPr>
        </p:nvGraphicFramePr>
        <p:xfrm>
          <a:off x="487001" y="1095375"/>
          <a:ext cx="8169998" cy="5064365"/>
        </p:xfrm>
        <a:graphic>
          <a:graphicData uri="http://schemas.openxmlformats.org/drawingml/2006/table">
            <a:tbl>
              <a:tblPr>
                <a:tableStyleId>{5C22544A-7EE6-4342-B048-85BDC9FD1C3A}</a:tableStyleId>
              </a:tblPr>
              <a:tblGrid>
                <a:gridCol w="1895442">
                  <a:extLst>
                    <a:ext uri="{9D8B030D-6E8A-4147-A177-3AD203B41FA5}">
                      <a16:colId xmlns:a16="http://schemas.microsoft.com/office/drawing/2014/main" val="20000"/>
                    </a:ext>
                  </a:extLst>
                </a:gridCol>
                <a:gridCol w="1254911">
                  <a:extLst>
                    <a:ext uri="{9D8B030D-6E8A-4147-A177-3AD203B41FA5}">
                      <a16:colId xmlns:a16="http://schemas.microsoft.com/office/drawing/2014/main" val="20001"/>
                    </a:ext>
                  </a:extLst>
                </a:gridCol>
                <a:gridCol w="970168">
                  <a:extLst>
                    <a:ext uri="{9D8B030D-6E8A-4147-A177-3AD203B41FA5}">
                      <a16:colId xmlns:a16="http://schemas.microsoft.com/office/drawing/2014/main" val="20002"/>
                    </a:ext>
                  </a:extLst>
                </a:gridCol>
                <a:gridCol w="1539655">
                  <a:extLst>
                    <a:ext uri="{9D8B030D-6E8A-4147-A177-3AD203B41FA5}">
                      <a16:colId xmlns:a16="http://schemas.microsoft.com/office/drawing/2014/main" val="20003"/>
                    </a:ext>
                  </a:extLst>
                </a:gridCol>
                <a:gridCol w="1254911">
                  <a:extLst>
                    <a:ext uri="{9D8B030D-6E8A-4147-A177-3AD203B41FA5}">
                      <a16:colId xmlns:a16="http://schemas.microsoft.com/office/drawing/2014/main" val="20004"/>
                    </a:ext>
                  </a:extLst>
                </a:gridCol>
                <a:gridCol w="1254911">
                  <a:extLst>
                    <a:ext uri="{9D8B030D-6E8A-4147-A177-3AD203B41FA5}">
                      <a16:colId xmlns:a16="http://schemas.microsoft.com/office/drawing/2014/main" val="20005"/>
                    </a:ext>
                  </a:extLst>
                </a:gridCol>
              </a:tblGrid>
              <a:tr h="1037384">
                <a:tc gridSpan="5">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I.  Company</a:t>
                      </a:r>
                      <a:r>
                        <a:rPr lang="en-US" sz="2400" b="1" u="none" strike="noStrike" baseline="0" dirty="0">
                          <a:effectLst/>
                          <a:latin typeface="Times New Roman" panose="02020603050405020304" pitchFamily="18" charset="0"/>
                          <a:cs typeface="Times New Roman" panose="02020603050405020304" pitchFamily="18" charset="0"/>
                        </a:rPr>
                        <a:t> S</a:t>
                      </a:r>
                      <a:r>
                        <a:rPr lang="en-US" sz="2400" b="1" u="none" strike="noStrike" dirty="0">
                          <a:effectLst/>
                          <a:latin typeface="Times New Roman" panose="02020603050405020304" pitchFamily="18" charset="0"/>
                          <a:cs typeface="Times New Roman" panose="02020603050405020304" pitchFamily="18" charset="0"/>
                        </a:rPr>
                        <a:t>upervisor's Rating (40%)  (Multiply the corresponding equivalent with the number of criteria)</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9526" marR="9526" marT="9525" marB="0" anchor="b"/>
                </a:tc>
                <a:extLst>
                  <a:ext uri="{0D108BD9-81ED-4DB2-BD59-A6C34878D82A}">
                    <a16:rowId xmlns:a16="http://schemas.microsoft.com/office/drawing/2014/main" val="10000"/>
                  </a:ext>
                </a:extLst>
              </a:tr>
              <a:tr h="388211">
                <a:tc>
                  <a:txBody>
                    <a:bodyPr/>
                    <a:lstStyle/>
                    <a:p>
                      <a:pPr algn="l" fontAlgn="b"/>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pPr algn="l" fontAlgn="b"/>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pPr algn="l" fontAlgn="b"/>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pPr algn="l" fontAlgn="b"/>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pPr algn="l" fontAlgn="b"/>
                      <a:endParaRPr lang="en-US"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pPr algn="l"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9526" marR="9526" marT="9525" marB="0" anchor="b"/>
                </a:tc>
                <a:extLst>
                  <a:ext uri="{0D108BD9-81ED-4DB2-BD59-A6C34878D82A}">
                    <a16:rowId xmlns:a16="http://schemas.microsoft.com/office/drawing/2014/main" val="10001"/>
                  </a:ext>
                </a:extLst>
              </a:tr>
              <a:tr h="694584">
                <a:tc gridSpan="3">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Rating</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hMerge="1">
                  <a:txBody>
                    <a:bodyPr/>
                    <a:lstStyle/>
                    <a:p>
                      <a:endParaRPr lang="en-US"/>
                    </a:p>
                  </a:txBody>
                  <a:tcPr/>
                </a:tc>
                <a:tc hMerge="1">
                  <a:txBody>
                    <a:bodyPr/>
                    <a:lstStyle/>
                    <a:p>
                      <a:endParaRPr lang="en-US"/>
                    </a:p>
                  </a:txBody>
                  <a:tcPr/>
                </a:tc>
                <a:tc>
                  <a:txBody>
                    <a:bodyPr/>
                    <a:lstStyle/>
                    <a:p>
                      <a:pPr algn="ctr" fontAlgn="b"/>
                      <a:r>
                        <a:rPr lang="en-US" sz="2400" b="1" u="none" strike="noStrike">
                          <a:effectLst/>
                          <a:latin typeface="Times New Roman" panose="02020603050405020304" pitchFamily="18" charset="0"/>
                          <a:cs typeface="Times New Roman" panose="02020603050405020304" pitchFamily="18" charset="0"/>
                        </a:rPr>
                        <a:t>Equivalent</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 of Criteria</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Total</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extLst>
                  <a:ext uri="{0D108BD9-81ED-4DB2-BD59-A6C34878D82A}">
                    <a16:rowId xmlns:a16="http://schemas.microsoft.com/office/drawing/2014/main" val="10002"/>
                  </a:ext>
                </a:extLst>
              </a:tr>
              <a:tr h="453164">
                <a:tc gridSpan="3">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Excellent</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hMerge="1">
                  <a:txBody>
                    <a:bodyPr/>
                    <a:lstStyle/>
                    <a:p>
                      <a:endParaRPr lang="en-US"/>
                    </a:p>
                  </a:txBody>
                  <a:tcPr/>
                </a:tc>
                <a:tc hMerge="1">
                  <a:txBody>
                    <a:bodyPr/>
                    <a:lstStyle/>
                    <a:p>
                      <a:endParaRPr lang="en-US"/>
                    </a:p>
                  </a:txBody>
                  <a:tcPr/>
                </a:tc>
                <a:tc>
                  <a:txBody>
                    <a:bodyPr/>
                    <a:lstStyle/>
                    <a:p>
                      <a:pPr algn="ctr" fontAlgn="b"/>
                      <a:r>
                        <a:rPr lang="en-US" sz="2400" b="1" u="none" strike="noStrike">
                          <a:effectLst/>
                          <a:latin typeface="Times New Roman" panose="02020603050405020304" pitchFamily="18" charset="0"/>
                          <a:cs typeface="Times New Roman" panose="02020603050405020304" pitchFamily="18" charset="0"/>
                        </a:rPr>
                        <a:t>10</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pPr algn="ctr" fontAlgn="b"/>
                      <a:r>
                        <a:rPr lang="en-US" sz="2400" u="none" strike="noStrike">
                          <a:effectLst/>
                          <a:latin typeface="Times New Roman" panose="02020603050405020304" pitchFamily="18" charset="0"/>
                          <a:cs typeface="Times New Roman" panose="02020603050405020304" pitchFamily="18" charset="0"/>
                        </a:rPr>
                        <a:t> </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pPr algn="ctr"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9526" marR="9526" marT="9525" marB="0" anchor="b"/>
                </a:tc>
                <a:extLst>
                  <a:ext uri="{0D108BD9-81ED-4DB2-BD59-A6C34878D82A}">
                    <a16:rowId xmlns:a16="http://schemas.microsoft.com/office/drawing/2014/main" val="10003"/>
                  </a:ext>
                </a:extLst>
              </a:tr>
              <a:tr h="449340">
                <a:tc gridSpan="3">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Very Good</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hMerge="1">
                  <a:txBody>
                    <a:bodyPr/>
                    <a:lstStyle/>
                    <a:p>
                      <a:endParaRPr lang="en-US"/>
                    </a:p>
                  </a:txBody>
                  <a:tcPr/>
                </a:tc>
                <a:tc hMerge="1">
                  <a:txBody>
                    <a:bodyPr/>
                    <a:lstStyle/>
                    <a:p>
                      <a:endParaRPr lang="en-US"/>
                    </a:p>
                  </a:txBody>
                  <a:tcPr/>
                </a:tc>
                <a:tc>
                  <a:txBody>
                    <a:bodyPr/>
                    <a:lstStyle/>
                    <a:p>
                      <a:pPr algn="ctr" fontAlgn="b"/>
                      <a:r>
                        <a:rPr lang="en-US" sz="2400" b="1" u="none" strike="noStrike">
                          <a:effectLst/>
                          <a:latin typeface="Times New Roman" panose="02020603050405020304" pitchFamily="18" charset="0"/>
                          <a:cs typeface="Times New Roman" panose="02020603050405020304" pitchFamily="18" charset="0"/>
                        </a:rPr>
                        <a:t>8</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pPr algn="ctr" fontAlgn="b"/>
                      <a:r>
                        <a:rPr lang="en-US" sz="2400" u="none" strike="noStrike">
                          <a:effectLst/>
                          <a:latin typeface="Times New Roman" panose="02020603050405020304" pitchFamily="18" charset="0"/>
                          <a:cs typeface="Times New Roman" panose="02020603050405020304" pitchFamily="18" charset="0"/>
                        </a:rPr>
                        <a:t> </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pPr algn="ctr"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9526" marR="9526" marT="9525" marB="0" anchor="b"/>
                </a:tc>
                <a:extLst>
                  <a:ext uri="{0D108BD9-81ED-4DB2-BD59-A6C34878D82A}">
                    <a16:rowId xmlns:a16="http://schemas.microsoft.com/office/drawing/2014/main" val="10004"/>
                  </a:ext>
                </a:extLst>
              </a:tr>
              <a:tr h="458216">
                <a:tc gridSpan="3">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Good</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hMerge="1">
                  <a:txBody>
                    <a:bodyPr/>
                    <a:lstStyle/>
                    <a:p>
                      <a:endParaRPr lang="en-US"/>
                    </a:p>
                  </a:txBody>
                  <a:tcPr/>
                </a:tc>
                <a:tc hMerge="1">
                  <a:txBody>
                    <a:bodyPr/>
                    <a:lstStyle/>
                    <a:p>
                      <a:endParaRPr lang="en-US"/>
                    </a:p>
                  </a:txBody>
                  <a:tcPr/>
                </a:tc>
                <a:tc>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6</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pPr algn="ctr" fontAlgn="b"/>
                      <a:r>
                        <a:rPr lang="en-US" sz="2400" u="none" strike="noStrike">
                          <a:effectLst/>
                          <a:latin typeface="Times New Roman" panose="02020603050405020304" pitchFamily="18" charset="0"/>
                          <a:cs typeface="Times New Roman" panose="02020603050405020304" pitchFamily="18" charset="0"/>
                        </a:rPr>
                        <a:t> </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pPr algn="ctr"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9526" marR="9526" marT="9525" marB="0" anchor="b"/>
                </a:tc>
                <a:extLst>
                  <a:ext uri="{0D108BD9-81ED-4DB2-BD59-A6C34878D82A}">
                    <a16:rowId xmlns:a16="http://schemas.microsoft.com/office/drawing/2014/main" val="10005"/>
                  </a:ext>
                </a:extLst>
              </a:tr>
              <a:tr h="441692">
                <a:tc gridSpan="3">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Fair</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hMerge="1">
                  <a:txBody>
                    <a:bodyPr/>
                    <a:lstStyle/>
                    <a:p>
                      <a:endParaRPr lang="en-US"/>
                    </a:p>
                  </a:txBody>
                  <a:tcPr/>
                </a:tc>
                <a:tc hMerge="1">
                  <a:txBody>
                    <a:bodyPr/>
                    <a:lstStyle/>
                    <a:p>
                      <a:endParaRPr lang="en-US"/>
                    </a:p>
                  </a:txBody>
                  <a:tcPr/>
                </a:tc>
                <a:tc>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4</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pPr algn="ctr" fontAlgn="b"/>
                      <a:r>
                        <a:rPr lang="en-US" sz="2400" u="none" strike="noStrike">
                          <a:effectLst/>
                          <a:latin typeface="Times New Roman" panose="02020603050405020304" pitchFamily="18" charset="0"/>
                          <a:cs typeface="Times New Roman" panose="02020603050405020304" pitchFamily="18" charset="0"/>
                        </a:rPr>
                        <a:t> </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pPr algn="ctr"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9526" marR="9526" marT="9525" marB="0" anchor="b"/>
                </a:tc>
                <a:extLst>
                  <a:ext uri="{0D108BD9-81ED-4DB2-BD59-A6C34878D82A}">
                    <a16:rowId xmlns:a16="http://schemas.microsoft.com/office/drawing/2014/main" val="10006"/>
                  </a:ext>
                </a:extLst>
              </a:tr>
              <a:tr h="463268">
                <a:tc gridSpan="3">
                  <a:txBody>
                    <a:bodyPr/>
                    <a:lstStyle/>
                    <a:p>
                      <a:pPr algn="ctr" fontAlgn="b"/>
                      <a:r>
                        <a:rPr lang="en-US" sz="2400" b="1" u="none" strike="noStrike">
                          <a:effectLst/>
                          <a:latin typeface="Times New Roman" panose="02020603050405020304" pitchFamily="18" charset="0"/>
                          <a:cs typeface="Times New Roman" panose="02020603050405020304" pitchFamily="18" charset="0"/>
                        </a:rPr>
                        <a:t>Poor</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hMerge="1">
                  <a:txBody>
                    <a:bodyPr/>
                    <a:lstStyle/>
                    <a:p>
                      <a:endParaRPr lang="en-US"/>
                    </a:p>
                  </a:txBody>
                  <a:tcPr/>
                </a:tc>
                <a:tc hMerge="1">
                  <a:txBody>
                    <a:bodyPr/>
                    <a:lstStyle/>
                    <a:p>
                      <a:endParaRPr lang="en-US"/>
                    </a:p>
                  </a:txBody>
                  <a:tcPr/>
                </a:tc>
                <a:tc>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2</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pPr algn="ctr" fontAlgn="b"/>
                      <a:r>
                        <a:rPr lang="en-US" sz="2400" u="none" strike="noStrike" dirty="0">
                          <a:effectLst/>
                          <a:latin typeface="Times New Roman" panose="02020603050405020304" pitchFamily="18" charset="0"/>
                          <a:cs typeface="Times New Roman" panose="02020603050405020304" pitchFamily="18" charset="0"/>
                        </a:rPr>
                        <a:t> </a:t>
                      </a:r>
                      <a:endParaRPr lang="en-US"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pPr algn="ctr"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9526" marR="9526" marT="9525" marB="0" anchor="b"/>
                </a:tc>
                <a:extLst>
                  <a:ext uri="{0D108BD9-81ED-4DB2-BD59-A6C34878D82A}">
                    <a16:rowId xmlns:a16="http://schemas.microsoft.com/office/drawing/2014/main" val="10007"/>
                  </a:ext>
                </a:extLst>
              </a:tr>
              <a:tr h="562624">
                <a:tc gridSpan="3">
                  <a:txBody>
                    <a:bodyPr/>
                    <a:lstStyle/>
                    <a:p>
                      <a:pPr algn="ctr" fontAlgn="b"/>
                      <a:r>
                        <a:rPr lang="en-US" sz="2400" b="1" u="none" strike="noStrike">
                          <a:effectLst/>
                          <a:latin typeface="Times New Roman" panose="02020603050405020304" pitchFamily="18" charset="0"/>
                          <a:cs typeface="Times New Roman" panose="02020603050405020304" pitchFamily="18" charset="0"/>
                        </a:rPr>
                        <a:t>TOTAL </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hMerge="1">
                  <a:txBody>
                    <a:bodyPr/>
                    <a:lstStyle/>
                    <a:p>
                      <a:endParaRPr lang="en-US"/>
                    </a:p>
                  </a:txBody>
                  <a:tcPr/>
                </a:tc>
                <a:tc hMerge="1">
                  <a:txBody>
                    <a:bodyPr/>
                    <a:lstStyle/>
                    <a:p>
                      <a:endParaRPr lang="en-US"/>
                    </a:p>
                  </a:txBody>
                  <a:tcPr/>
                </a:tc>
                <a:tc gridSpan="3">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 </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1915261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A615D5-7497-224E-9178-922CFFF1937B}"/>
              </a:ext>
            </a:extLst>
          </p:cNvPr>
          <p:cNvPicPr>
            <a:picLocks noChangeAspect="1"/>
          </p:cNvPicPr>
          <p:nvPr/>
        </p:nvPicPr>
        <p:blipFill>
          <a:blip r:embed="rId3"/>
          <a:stretch>
            <a:fillRect/>
          </a:stretch>
        </p:blipFill>
        <p:spPr>
          <a:xfrm>
            <a:off x="8200566" y="76091"/>
            <a:ext cx="553632" cy="668136"/>
          </a:xfrm>
          <a:prstGeom prst="rect">
            <a:avLst/>
          </a:prstGeom>
        </p:spPr>
      </p:pic>
      <p:graphicFrame>
        <p:nvGraphicFramePr>
          <p:cNvPr id="3" name="Table 2">
            <a:extLst>
              <a:ext uri="{FF2B5EF4-FFF2-40B4-BE49-F238E27FC236}">
                <a16:creationId xmlns:a16="http://schemas.microsoft.com/office/drawing/2014/main" id="{4F914D07-A565-45C8-9D78-AC8DB0AC5F37}"/>
              </a:ext>
            </a:extLst>
          </p:cNvPr>
          <p:cNvGraphicFramePr>
            <a:graphicFrameLocks noGrp="1"/>
          </p:cNvGraphicFramePr>
          <p:nvPr>
            <p:extLst>
              <p:ext uri="{D42A27DB-BD31-4B8C-83A1-F6EECF244321}">
                <p14:modId xmlns:p14="http://schemas.microsoft.com/office/powerpoint/2010/main" val="2046323492"/>
              </p:ext>
            </p:extLst>
          </p:nvPr>
        </p:nvGraphicFramePr>
        <p:xfrm>
          <a:off x="469900" y="744227"/>
          <a:ext cx="8191498" cy="5666601"/>
        </p:xfrm>
        <a:graphic>
          <a:graphicData uri="http://schemas.openxmlformats.org/drawingml/2006/table">
            <a:tbl>
              <a:tblPr>
                <a:tableStyleId>{5C22544A-7EE6-4342-B048-85BDC9FD1C3A}</a:tableStyleId>
              </a:tblPr>
              <a:tblGrid>
                <a:gridCol w="1903783">
                  <a:extLst>
                    <a:ext uri="{9D8B030D-6E8A-4147-A177-3AD203B41FA5}">
                      <a16:colId xmlns:a16="http://schemas.microsoft.com/office/drawing/2014/main" val="20000"/>
                    </a:ext>
                  </a:extLst>
                </a:gridCol>
                <a:gridCol w="1257543">
                  <a:extLst>
                    <a:ext uri="{9D8B030D-6E8A-4147-A177-3AD203B41FA5}">
                      <a16:colId xmlns:a16="http://schemas.microsoft.com/office/drawing/2014/main" val="20001"/>
                    </a:ext>
                  </a:extLst>
                </a:gridCol>
                <a:gridCol w="1257543">
                  <a:extLst>
                    <a:ext uri="{9D8B030D-6E8A-4147-A177-3AD203B41FA5}">
                      <a16:colId xmlns:a16="http://schemas.microsoft.com/office/drawing/2014/main" val="20002"/>
                    </a:ext>
                  </a:extLst>
                </a:gridCol>
                <a:gridCol w="1257543">
                  <a:extLst>
                    <a:ext uri="{9D8B030D-6E8A-4147-A177-3AD203B41FA5}">
                      <a16:colId xmlns:a16="http://schemas.microsoft.com/office/drawing/2014/main" val="20003"/>
                    </a:ext>
                  </a:extLst>
                </a:gridCol>
                <a:gridCol w="1257543">
                  <a:extLst>
                    <a:ext uri="{9D8B030D-6E8A-4147-A177-3AD203B41FA5}">
                      <a16:colId xmlns:a16="http://schemas.microsoft.com/office/drawing/2014/main" val="20004"/>
                    </a:ext>
                  </a:extLst>
                </a:gridCol>
                <a:gridCol w="1257543">
                  <a:extLst>
                    <a:ext uri="{9D8B030D-6E8A-4147-A177-3AD203B41FA5}">
                      <a16:colId xmlns:a16="http://schemas.microsoft.com/office/drawing/2014/main" val="20005"/>
                    </a:ext>
                  </a:extLst>
                </a:gridCol>
              </a:tblGrid>
              <a:tr h="415008">
                <a:tc gridSpan="2">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II. Pracfolio (Modular-Output</a:t>
                      </a:r>
                      <a:r>
                        <a:rPr lang="en-US" sz="1400" b="1" u="none" strike="noStrike" baseline="0" dirty="0">
                          <a:effectLst/>
                          <a:latin typeface="Times New Roman" panose="02020603050405020304" pitchFamily="18" charset="0"/>
                          <a:cs typeface="Times New Roman" panose="02020603050405020304" pitchFamily="18" charset="0"/>
                        </a:rPr>
                        <a:t> Compilation)</a:t>
                      </a:r>
                      <a:r>
                        <a:rPr lang="en-US" sz="1400" b="1" u="none" strike="noStrike" dirty="0">
                          <a:effectLst/>
                          <a:latin typeface="Times New Roman" panose="02020603050405020304" pitchFamily="18" charset="0"/>
                          <a:cs typeface="Times New Roman" panose="02020603050405020304" pitchFamily="18" charset="0"/>
                        </a:rPr>
                        <a:t> (40%)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hMerge="1">
                  <a:txBody>
                    <a:bodyPr/>
                    <a:lstStyle/>
                    <a:p>
                      <a:endParaRPr lang="en-US"/>
                    </a:p>
                  </a:txBody>
                  <a:tcPr/>
                </a:tc>
                <a:tc>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extLst>
                  <a:ext uri="{0D108BD9-81ED-4DB2-BD59-A6C34878D82A}">
                    <a16:rowId xmlns:a16="http://schemas.microsoft.com/office/drawing/2014/main" val="10000"/>
                  </a:ext>
                </a:extLst>
              </a:tr>
              <a:tr h="212034">
                <a:tc>
                  <a:txBody>
                    <a:bodyPr/>
                    <a:lstStyle/>
                    <a:p>
                      <a:pPr algn="l"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extLst>
                  <a:ext uri="{0D108BD9-81ED-4DB2-BD59-A6C34878D82A}">
                    <a16:rowId xmlns:a16="http://schemas.microsoft.com/office/drawing/2014/main" val="10001"/>
                  </a:ext>
                </a:extLst>
              </a:tr>
              <a:tr h="270322">
                <a:tc>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A. Criteria/Max. Points</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16-20________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11-15_________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6-10_________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1-5_________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0</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extLst>
                  <a:ext uri="{0D108BD9-81ED-4DB2-BD59-A6C34878D82A}">
                    <a16:rowId xmlns:a16="http://schemas.microsoft.com/office/drawing/2014/main" val="10002"/>
                  </a:ext>
                </a:extLst>
              </a:tr>
              <a:tr h="212034">
                <a:tc>
                  <a:txBody>
                    <a:bodyPr/>
                    <a:lstStyle/>
                    <a:p>
                      <a:pPr algn="l"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ctr"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ctr"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ctr"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ctr"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ctr" fontAlgn="b"/>
                      <a:r>
                        <a:rPr lang="en-US" sz="1400" b="1" u="none" strike="noStrike" dirty="0">
                          <a:effectLst/>
                          <a:latin typeface="Times New Roman" panose="02020603050405020304" pitchFamily="18" charset="0"/>
                          <a:cs typeface="Times New Roman" panose="02020603050405020304" pitchFamily="18" charset="0"/>
                        </a:rPr>
                        <a:t>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extLst>
                  <a:ext uri="{0D108BD9-81ED-4DB2-BD59-A6C34878D82A}">
                    <a16:rowId xmlns:a16="http://schemas.microsoft.com/office/drawing/2014/main" val="10003"/>
                  </a:ext>
                </a:extLst>
              </a:tr>
              <a:tr h="837997">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Completeness and Format of the Required Documents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All 6 required formatted documents have been submitted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4-5  required formatted documents have been submitted</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tc>
                  <a:txBody>
                    <a:bodyPr/>
                    <a:lstStyle/>
                    <a:p>
                      <a:pPr algn="l" fontAlgn="ctr"/>
                      <a:r>
                        <a:rPr lang="en-US" sz="1400" b="1" u="none" strike="noStrike">
                          <a:effectLst/>
                          <a:latin typeface="Times New Roman" panose="02020603050405020304" pitchFamily="18" charset="0"/>
                          <a:cs typeface="Times New Roman" panose="02020603050405020304" pitchFamily="18" charset="0"/>
                        </a:rPr>
                        <a:t>2 -3 required formatted documents have been submitted</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tc>
                  <a:txBody>
                    <a:bodyPr/>
                    <a:lstStyle/>
                    <a:p>
                      <a:pPr algn="l" fontAlgn="ctr"/>
                      <a:r>
                        <a:rPr lang="en-US" sz="1400" b="1" u="none" strike="noStrike">
                          <a:effectLst/>
                          <a:latin typeface="Times New Roman" panose="02020603050405020304" pitchFamily="18" charset="0"/>
                          <a:cs typeface="Times New Roman" panose="02020603050405020304" pitchFamily="18" charset="0"/>
                        </a:rPr>
                        <a:t>Only 1 required formatted document has been submitted</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tc>
                  <a:txBody>
                    <a:bodyPr/>
                    <a:lstStyle/>
                    <a:p>
                      <a:pPr algn="l" fontAlgn="ctr"/>
                      <a:r>
                        <a:rPr lang="en-US" sz="1400" b="1" u="none" strike="noStrike">
                          <a:effectLst/>
                          <a:latin typeface="Times New Roman" panose="02020603050405020304" pitchFamily="18" charset="0"/>
                          <a:cs typeface="Times New Roman" panose="02020603050405020304" pitchFamily="18" charset="0"/>
                        </a:rPr>
                        <a:t>No document submitted</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extLst>
                  <a:ext uri="{0D108BD9-81ED-4DB2-BD59-A6C34878D82A}">
                    <a16:rowId xmlns:a16="http://schemas.microsoft.com/office/drawing/2014/main" val="10004"/>
                  </a:ext>
                </a:extLst>
              </a:tr>
              <a:tr h="270322">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Required Documents</a:t>
                      </a:r>
                      <a:endParaRPr lang="en-US" sz="1400" b="1" i="1"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extLst>
                  <a:ext uri="{0D108BD9-81ED-4DB2-BD59-A6C34878D82A}">
                    <a16:rowId xmlns:a16="http://schemas.microsoft.com/office/drawing/2014/main" val="10005"/>
                  </a:ext>
                </a:extLst>
              </a:tr>
              <a:tr h="415008">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_____1.  Cover Page</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gridSpan="2">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_______4. Modular-Output Reports</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hMerge="1">
                  <a:txBody>
                    <a:bodyPr/>
                    <a:lstStyle/>
                    <a:p>
                      <a:endParaRPr lang="en-US"/>
                    </a:p>
                  </a:txBody>
                  <a:tcPr/>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extLst>
                  <a:ext uri="{0D108BD9-81ED-4DB2-BD59-A6C34878D82A}">
                    <a16:rowId xmlns:a16="http://schemas.microsoft.com/office/drawing/2014/main" val="10006"/>
                  </a:ext>
                </a:extLst>
              </a:tr>
              <a:tr h="415008">
                <a:tc gridSpan="2">
                  <a:txBody>
                    <a:bodyPr/>
                    <a:lstStyle/>
                    <a:p>
                      <a:pPr algn="l" fontAlgn="b"/>
                      <a:r>
                        <a:rPr lang="en-US" sz="1400" b="1" u="none" strike="noStrike">
                          <a:effectLst/>
                          <a:latin typeface="Times New Roman" panose="02020603050405020304" pitchFamily="18" charset="0"/>
                          <a:cs typeface="Times New Roman" panose="02020603050405020304" pitchFamily="18" charset="0"/>
                        </a:rPr>
                        <a:t>_____2.  Short desscription of the co. (one page)</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hMerge="1">
                  <a:txBody>
                    <a:bodyPr/>
                    <a:lstStyle/>
                    <a:p>
                      <a:endParaRPr lang="en-US"/>
                    </a:p>
                  </a:txBody>
                  <a:tcPr/>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gridSpan="3">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_______5. Practicum summary (3 pages maximum)</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415008">
                <a:tc gridSpan="2">
                  <a:txBody>
                    <a:bodyPr/>
                    <a:lstStyle/>
                    <a:p>
                      <a:pPr algn="l" fontAlgn="b"/>
                      <a:r>
                        <a:rPr lang="en-US" sz="1400" b="1" u="none" strike="noStrike">
                          <a:effectLst/>
                          <a:latin typeface="Times New Roman" panose="02020603050405020304" pitchFamily="18" charset="0"/>
                          <a:cs typeface="Times New Roman" panose="02020603050405020304" pitchFamily="18" charset="0"/>
                        </a:rPr>
                        <a:t>_____3.  Student's curriculum vitae with picture</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hMerge="1">
                  <a:txBody>
                    <a:bodyPr/>
                    <a:lstStyle/>
                    <a:p>
                      <a:endParaRPr lang="en-US"/>
                    </a:p>
                  </a:txBody>
                  <a:tcPr/>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gridSpan="3">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_______6. Documentation pictures (including Certificate of</a:t>
                      </a:r>
                      <a:r>
                        <a:rPr lang="en-US" sz="1400" b="1" u="none" strike="noStrike" baseline="0" dirty="0">
                          <a:effectLst/>
                          <a:latin typeface="Times New Roman" panose="02020603050405020304" pitchFamily="18" charset="0"/>
                          <a:cs typeface="Times New Roman" panose="02020603050405020304" pitchFamily="18" charset="0"/>
                        </a:rPr>
                        <a:t> Completion</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12034">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gridSpan="2">
                  <a:txBody>
                    <a:bodyPr/>
                    <a:lstStyle/>
                    <a:p>
                      <a:pPr algn="l"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hMerge="1">
                  <a:txBody>
                    <a:bodyPr/>
                    <a:lstStyle/>
                    <a:p>
                      <a:endParaRPr lang="en-US"/>
                    </a:p>
                  </a:txBody>
                  <a:tcPr/>
                </a:tc>
                <a:tc>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extLst>
                  <a:ext uri="{0D108BD9-81ED-4DB2-BD59-A6C34878D82A}">
                    <a16:rowId xmlns:a16="http://schemas.microsoft.com/office/drawing/2014/main" val="10009"/>
                  </a:ext>
                </a:extLst>
              </a:tr>
              <a:tr h="212034">
                <a:tc>
                  <a:txBody>
                    <a:bodyPr/>
                    <a:lstStyle/>
                    <a:p>
                      <a:pPr algn="l"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extLst>
                  <a:ext uri="{0D108BD9-81ED-4DB2-BD59-A6C34878D82A}">
                    <a16:rowId xmlns:a16="http://schemas.microsoft.com/office/drawing/2014/main" val="10010"/>
                  </a:ext>
                </a:extLst>
              </a:tr>
              <a:tr h="270322">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B. Criteria/Max. Points</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66-80_________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49-65_________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33-48_________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17-32_________</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1-16__________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extLst>
                  <a:ext uri="{0D108BD9-81ED-4DB2-BD59-A6C34878D82A}">
                    <a16:rowId xmlns:a16="http://schemas.microsoft.com/office/drawing/2014/main" val="10011"/>
                  </a:ext>
                </a:extLst>
              </a:tr>
              <a:tr h="212034">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extLst>
                  <a:ext uri="{0D108BD9-81ED-4DB2-BD59-A6C34878D82A}">
                    <a16:rowId xmlns:a16="http://schemas.microsoft.com/office/drawing/2014/main" val="10012"/>
                  </a:ext>
                </a:extLst>
              </a:tr>
              <a:tr h="820956">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Content and organization of the Modular Output-Based report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Excellent</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Very Good</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Good</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Fair</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Poor</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extLst>
                  <a:ext uri="{0D108BD9-81ED-4DB2-BD59-A6C34878D82A}">
                    <a16:rowId xmlns:a16="http://schemas.microsoft.com/office/drawing/2014/main" val="10013"/>
                  </a:ext>
                </a:extLst>
              </a:tr>
              <a:tr h="270322">
                <a:tc gridSpan="6">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TOTAL  (IIA + IIB)</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3650123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A615D5-7497-224E-9178-922CFFF1937B}"/>
              </a:ext>
            </a:extLst>
          </p:cNvPr>
          <p:cNvPicPr>
            <a:picLocks noChangeAspect="1"/>
          </p:cNvPicPr>
          <p:nvPr/>
        </p:nvPicPr>
        <p:blipFill>
          <a:blip r:embed="rId3"/>
          <a:stretch>
            <a:fillRect/>
          </a:stretch>
        </p:blipFill>
        <p:spPr>
          <a:xfrm>
            <a:off x="8200566" y="76091"/>
            <a:ext cx="553632" cy="668136"/>
          </a:xfrm>
          <a:prstGeom prst="rect">
            <a:avLst/>
          </a:prstGeom>
        </p:spPr>
      </p:pic>
      <p:graphicFrame>
        <p:nvGraphicFramePr>
          <p:cNvPr id="3" name="Table 2">
            <a:extLst>
              <a:ext uri="{FF2B5EF4-FFF2-40B4-BE49-F238E27FC236}">
                <a16:creationId xmlns:a16="http://schemas.microsoft.com/office/drawing/2014/main" id="{EC367FBD-8D01-46CC-8900-BCC3A4ACFC6F}"/>
              </a:ext>
            </a:extLst>
          </p:cNvPr>
          <p:cNvGraphicFramePr>
            <a:graphicFrameLocks noGrp="1"/>
          </p:cNvGraphicFramePr>
          <p:nvPr>
            <p:extLst>
              <p:ext uri="{D42A27DB-BD31-4B8C-83A1-F6EECF244321}">
                <p14:modId xmlns:p14="http://schemas.microsoft.com/office/powerpoint/2010/main" val="2124923365"/>
              </p:ext>
            </p:extLst>
          </p:nvPr>
        </p:nvGraphicFramePr>
        <p:xfrm>
          <a:off x="228600" y="909327"/>
          <a:ext cx="8762999" cy="5580373"/>
        </p:xfrm>
        <a:graphic>
          <a:graphicData uri="http://schemas.openxmlformats.org/drawingml/2006/table">
            <a:tbl>
              <a:tblPr>
                <a:tableStyleId>{5C22544A-7EE6-4342-B048-85BDC9FD1C3A}</a:tableStyleId>
              </a:tblPr>
              <a:tblGrid>
                <a:gridCol w="2036604">
                  <a:extLst>
                    <a:ext uri="{9D8B030D-6E8A-4147-A177-3AD203B41FA5}">
                      <a16:colId xmlns:a16="http://schemas.microsoft.com/office/drawing/2014/main" val="20000"/>
                    </a:ext>
                  </a:extLst>
                </a:gridCol>
                <a:gridCol w="1345279">
                  <a:extLst>
                    <a:ext uri="{9D8B030D-6E8A-4147-A177-3AD203B41FA5}">
                      <a16:colId xmlns:a16="http://schemas.microsoft.com/office/drawing/2014/main" val="20001"/>
                    </a:ext>
                  </a:extLst>
                </a:gridCol>
                <a:gridCol w="1345279">
                  <a:extLst>
                    <a:ext uri="{9D8B030D-6E8A-4147-A177-3AD203B41FA5}">
                      <a16:colId xmlns:a16="http://schemas.microsoft.com/office/drawing/2014/main" val="20002"/>
                    </a:ext>
                  </a:extLst>
                </a:gridCol>
                <a:gridCol w="1345279">
                  <a:extLst>
                    <a:ext uri="{9D8B030D-6E8A-4147-A177-3AD203B41FA5}">
                      <a16:colId xmlns:a16="http://schemas.microsoft.com/office/drawing/2014/main" val="20003"/>
                    </a:ext>
                  </a:extLst>
                </a:gridCol>
                <a:gridCol w="1345279">
                  <a:extLst>
                    <a:ext uri="{9D8B030D-6E8A-4147-A177-3AD203B41FA5}">
                      <a16:colId xmlns:a16="http://schemas.microsoft.com/office/drawing/2014/main" val="20004"/>
                    </a:ext>
                  </a:extLst>
                </a:gridCol>
                <a:gridCol w="1345279">
                  <a:extLst>
                    <a:ext uri="{9D8B030D-6E8A-4147-A177-3AD203B41FA5}">
                      <a16:colId xmlns:a16="http://schemas.microsoft.com/office/drawing/2014/main" val="20005"/>
                    </a:ext>
                  </a:extLst>
                </a:gridCol>
              </a:tblGrid>
              <a:tr h="436245">
                <a:tc>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III. Adviser's Rating (20%)</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0"/>
                  </a:ext>
                </a:extLst>
              </a:tr>
              <a:tr h="101910">
                <a:tc>
                  <a:txBody>
                    <a:bodyPr/>
                    <a:lstStyle/>
                    <a:p>
                      <a:pPr algn="l"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1"/>
                  </a:ext>
                </a:extLst>
              </a:tr>
              <a:tr h="387144">
                <a:tc>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A. Criteria/Max. Points</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66-80_________</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49-65_________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33-48_________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17-32_________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1-16__________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2"/>
                  </a:ext>
                </a:extLst>
              </a:tr>
              <a:tr h="152495">
                <a:tc>
                  <a:txBody>
                    <a:bodyPr/>
                    <a:lstStyle/>
                    <a:p>
                      <a:pPr algn="l"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3"/>
                  </a:ext>
                </a:extLst>
              </a:tr>
              <a:tr h="1853867">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General impression of the modular reports based on presentation and its contribution to the practicum company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Reliable Data, Relevant Objectives, Realistic Strategies, Practical Action Plans and Viable Business Model</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Reliable Data, Relevant Objectives, Realistic Strategies and Practical Action Plans</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Reliable Data, Relevant Objectives and Realistic Strategies</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a:effectLst/>
                          <a:latin typeface="Times New Roman" panose="02020603050405020304" pitchFamily="18" charset="0"/>
                          <a:cs typeface="Times New Roman" panose="02020603050405020304" pitchFamily="18" charset="0"/>
                        </a:rPr>
                        <a:t>Reliable Data  and Realevant Objectives</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a:effectLst/>
                          <a:latin typeface="Times New Roman" panose="02020603050405020304" pitchFamily="18" charset="0"/>
                          <a:cs typeface="Times New Roman" panose="02020603050405020304" pitchFamily="18" charset="0"/>
                        </a:rPr>
                        <a:t>Reliable Data</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4"/>
                  </a:ext>
                </a:extLst>
              </a:tr>
              <a:tr h="189348">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ct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5"/>
                  </a:ext>
                </a:extLst>
              </a:tr>
              <a:tr h="329462">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B. Criteria/Max. Points</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20</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15</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10</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5</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0</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6"/>
                  </a:ext>
                </a:extLst>
              </a:tr>
              <a:tr h="79001">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ct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7"/>
                  </a:ext>
                </a:extLst>
              </a:tr>
              <a:tr h="1219499">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Timely submission of Pracfolio (deadline is 15 calendar days from the last day of practicum)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a:effectLst/>
                          <a:latin typeface="Times New Roman" panose="02020603050405020304" pitchFamily="18" charset="0"/>
                          <a:cs typeface="Times New Roman" panose="02020603050405020304" pitchFamily="18" charset="0"/>
                        </a:rPr>
                        <a:t>Submitted on or before deadline</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a:effectLst/>
                          <a:latin typeface="Times New Roman" panose="02020603050405020304" pitchFamily="18" charset="0"/>
                          <a:cs typeface="Times New Roman" panose="02020603050405020304" pitchFamily="18" charset="0"/>
                        </a:rPr>
                        <a:t>Submitted within 1 week after the deadline</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Submitted more than 1 week but within one month after the deadline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Submitted more than 1 month but within 2 months after the deadline</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Submitted  more than two months after the deadline</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8"/>
                  </a:ext>
                </a:extLst>
              </a:tr>
              <a:tr h="116690">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9"/>
                  </a:ext>
                </a:extLst>
              </a:tr>
              <a:tr h="239731">
                <a:tc gridSpan="6">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TOTAL (Adviser's Rating) (IIIA + IIIB)</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6394506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A615D5-7497-224E-9178-922CFFF1937B}"/>
              </a:ext>
            </a:extLst>
          </p:cNvPr>
          <p:cNvPicPr>
            <a:picLocks noChangeAspect="1"/>
          </p:cNvPicPr>
          <p:nvPr/>
        </p:nvPicPr>
        <p:blipFill>
          <a:blip r:embed="rId3"/>
          <a:stretch>
            <a:fillRect/>
          </a:stretch>
        </p:blipFill>
        <p:spPr>
          <a:xfrm>
            <a:off x="8200566" y="76091"/>
            <a:ext cx="553632" cy="668136"/>
          </a:xfrm>
          <a:prstGeom prst="rect">
            <a:avLst/>
          </a:prstGeom>
        </p:spPr>
      </p:pic>
      <p:sp>
        <p:nvSpPr>
          <p:cNvPr id="4" name="TextBox 3">
            <a:extLst>
              <a:ext uri="{FF2B5EF4-FFF2-40B4-BE49-F238E27FC236}">
                <a16:creationId xmlns:a16="http://schemas.microsoft.com/office/drawing/2014/main" id="{38E4433D-3C72-44EB-8A6C-3B86374CB1C0}"/>
              </a:ext>
            </a:extLst>
          </p:cNvPr>
          <p:cNvSpPr txBox="1"/>
          <p:nvPr/>
        </p:nvSpPr>
        <p:spPr>
          <a:xfrm>
            <a:off x="2286000" y="148549"/>
            <a:ext cx="4572000" cy="523220"/>
          </a:xfrm>
          <a:prstGeom prst="rect">
            <a:avLst/>
          </a:prstGeom>
          <a:noFill/>
        </p:spPr>
        <p:txBody>
          <a:bodyPr wrap="square">
            <a:spAutoFit/>
          </a:bodyPr>
          <a:lstStyle/>
          <a:p>
            <a:pPr algn="ctr"/>
            <a:r>
              <a:rPr lang="en-PH" sz="2800" spc="-5" dirty="0">
                <a:solidFill>
                  <a:schemeClr val="bg1"/>
                </a:solidFill>
                <a:latin typeface="Times New Roman" panose="02020603050405020304" pitchFamily="18" charset="0"/>
                <a:cs typeface="Times New Roman" panose="02020603050405020304" pitchFamily="18" charset="0"/>
              </a:rPr>
              <a:t>GRADIN</a:t>
            </a:r>
            <a:r>
              <a:rPr lang="en-PH" sz="2800" dirty="0">
                <a:solidFill>
                  <a:schemeClr val="bg1"/>
                </a:solidFill>
                <a:latin typeface="Times New Roman" panose="02020603050405020304" pitchFamily="18" charset="0"/>
                <a:cs typeface="Times New Roman" panose="02020603050405020304" pitchFamily="18" charset="0"/>
              </a:rPr>
              <a:t>G	S</a:t>
            </a:r>
            <a:r>
              <a:rPr lang="en-PH" sz="2800" spc="-85" dirty="0">
                <a:solidFill>
                  <a:schemeClr val="bg1"/>
                </a:solidFill>
                <a:latin typeface="Times New Roman" panose="02020603050405020304" pitchFamily="18" charset="0"/>
                <a:cs typeface="Times New Roman" panose="02020603050405020304" pitchFamily="18" charset="0"/>
              </a:rPr>
              <a:t>Y</a:t>
            </a:r>
            <a:r>
              <a:rPr lang="en-PH" sz="2800" dirty="0">
                <a:solidFill>
                  <a:schemeClr val="bg1"/>
                </a:solidFill>
                <a:latin typeface="Times New Roman" panose="02020603050405020304" pitchFamily="18" charset="0"/>
                <a:cs typeface="Times New Roman" panose="02020603050405020304" pitchFamily="18" charset="0"/>
              </a:rPr>
              <a:t>STEM</a:t>
            </a:r>
            <a:endParaRPr lang="en-PH" sz="2800" dirty="0">
              <a:solidFill>
                <a:schemeClr val="bg1"/>
              </a:solidFill>
            </a:endParaRPr>
          </a:p>
        </p:txBody>
      </p:sp>
      <p:graphicFrame>
        <p:nvGraphicFramePr>
          <p:cNvPr id="6" name="Table 5">
            <a:extLst>
              <a:ext uri="{FF2B5EF4-FFF2-40B4-BE49-F238E27FC236}">
                <a16:creationId xmlns:a16="http://schemas.microsoft.com/office/drawing/2014/main" id="{FFC08ECB-6556-4D45-BA75-3B99CB462471}"/>
              </a:ext>
            </a:extLst>
          </p:cNvPr>
          <p:cNvGraphicFramePr>
            <a:graphicFrameLocks noGrp="1"/>
          </p:cNvGraphicFramePr>
          <p:nvPr>
            <p:extLst>
              <p:ext uri="{D42A27DB-BD31-4B8C-83A1-F6EECF244321}">
                <p14:modId xmlns:p14="http://schemas.microsoft.com/office/powerpoint/2010/main" val="3389153431"/>
              </p:ext>
            </p:extLst>
          </p:nvPr>
        </p:nvGraphicFramePr>
        <p:xfrm>
          <a:off x="392112" y="1023939"/>
          <a:ext cx="8359775" cy="5077887"/>
        </p:xfrm>
        <a:graphic>
          <a:graphicData uri="http://schemas.openxmlformats.org/drawingml/2006/table">
            <a:tbl>
              <a:tblPr>
                <a:tableStyleId>{5C22544A-7EE6-4342-B048-85BDC9FD1C3A}</a:tableStyleId>
              </a:tblPr>
              <a:tblGrid>
                <a:gridCol w="2038078">
                  <a:extLst>
                    <a:ext uri="{9D8B030D-6E8A-4147-A177-3AD203B41FA5}">
                      <a16:colId xmlns:a16="http://schemas.microsoft.com/office/drawing/2014/main" val="20000"/>
                    </a:ext>
                  </a:extLst>
                </a:gridCol>
                <a:gridCol w="1346254">
                  <a:extLst>
                    <a:ext uri="{9D8B030D-6E8A-4147-A177-3AD203B41FA5}">
                      <a16:colId xmlns:a16="http://schemas.microsoft.com/office/drawing/2014/main" val="20001"/>
                    </a:ext>
                  </a:extLst>
                </a:gridCol>
                <a:gridCol w="1346254">
                  <a:extLst>
                    <a:ext uri="{9D8B030D-6E8A-4147-A177-3AD203B41FA5}">
                      <a16:colId xmlns:a16="http://schemas.microsoft.com/office/drawing/2014/main" val="20002"/>
                    </a:ext>
                  </a:extLst>
                </a:gridCol>
                <a:gridCol w="1346254">
                  <a:extLst>
                    <a:ext uri="{9D8B030D-6E8A-4147-A177-3AD203B41FA5}">
                      <a16:colId xmlns:a16="http://schemas.microsoft.com/office/drawing/2014/main" val="20003"/>
                    </a:ext>
                  </a:extLst>
                </a:gridCol>
                <a:gridCol w="1346254">
                  <a:extLst>
                    <a:ext uri="{9D8B030D-6E8A-4147-A177-3AD203B41FA5}">
                      <a16:colId xmlns:a16="http://schemas.microsoft.com/office/drawing/2014/main" val="20004"/>
                    </a:ext>
                  </a:extLst>
                </a:gridCol>
                <a:gridCol w="936681">
                  <a:extLst>
                    <a:ext uri="{9D8B030D-6E8A-4147-A177-3AD203B41FA5}">
                      <a16:colId xmlns:a16="http://schemas.microsoft.com/office/drawing/2014/main" val="20005"/>
                    </a:ext>
                  </a:extLst>
                </a:gridCol>
              </a:tblGrid>
              <a:tr h="958671">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SUMMARY OF INPUTS </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l" fontAlgn="b"/>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l" fontAlgn="b"/>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l" fontAlgn="b"/>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l" fontAlgn="b"/>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l" fontAlgn="b"/>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extLst>
                  <a:ext uri="{0D108BD9-81ED-4DB2-BD59-A6C34878D82A}">
                    <a16:rowId xmlns:a16="http://schemas.microsoft.com/office/drawing/2014/main" val="10000"/>
                  </a:ext>
                </a:extLst>
              </a:tr>
              <a:tr h="913019">
                <a:tc gridSpan="2">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I.   Supervisor's Rating Equivalent </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hMerge="1">
                  <a:txBody>
                    <a:bodyPr/>
                    <a:lstStyle/>
                    <a:p>
                      <a:endParaRPr lang="en-US"/>
                    </a:p>
                  </a:txBody>
                  <a:tcPr/>
                </a:tc>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___ X .40</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r" fontAlgn="b"/>
                      <a:r>
                        <a:rPr lang="en-US" sz="2400" b="1" u="none" strike="noStrike">
                          <a:effectLst/>
                          <a:latin typeface="Times New Roman" panose="02020603050405020304" pitchFamily="18" charset="0"/>
                          <a:cs typeface="Times New Roman" panose="02020603050405020304" pitchFamily="18" charset="0"/>
                        </a:rPr>
                        <a:t>=</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________</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l" fontAlgn="b"/>
                      <a:r>
                        <a:rPr lang="en-US" sz="2400" b="1" u="none" strike="noStrike">
                          <a:effectLst/>
                          <a:latin typeface="Times New Roman" panose="02020603050405020304" pitchFamily="18" charset="0"/>
                          <a:cs typeface="Times New Roman" panose="02020603050405020304" pitchFamily="18" charset="0"/>
                        </a:rPr>
                        <a:t> </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extLst>
                  <a:ext uri="{0D108BD9-81ED-4DB2-BD59-A6C34878D82A}">
                    <a16:rowId xmlns:a16="http://schemas.microsoft.com/office/drawing/2014/main" val="10001"/>
                  </a:ext>
                </a:extLst>
              </a:tr>
              <a:tr h="913019">
                <a:tc gridSpan="2">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II.  Pracfolio (Average</a:t>
                      </a:r>
                      <a:r>
                        <a:rPr lang="en-US" sz="2400" b="1" u="none" strike="noStrike" baseline="0" dirty="0">
                          <a:effectLst/>
                          <a:latin typeface="Times New Roman" panose="02020603050405020304" pitchFamily="18" charset="0"/>
                          <a:cs typeface="Times New Roman" panose="02020603050405020304" pitchFamily="18" charset="0"/>
                        </a:rPr>
                        <a:t> Modular Output rating)</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hMerge="1">
                  <a:txBody>
                    <a:bodyPr/>
                    <a:lstStyle/>
                    <a:p>
                      <a:endParaRPr lang="en-US"/>
                    </a:p>
                  </a:txBody>
                  <a:tcPr/>
                </a:tc>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___ X .40</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r" fontAlgn="b"/>
                      <a:r>
                        <a:rPr lang="en-US" sz="2400" b="1" u="none" strike="noStrike" dirty="0">
                          <a:effectLst/>
                          <a:latin typeface="Times New Roman" panose="02020603050405020304" pitchFamily="18" charset="0"/>
                          <a:cs typeface="Times New Roman" panose="02020603050405020304" pitchFamily="18" charset="0"/>
                        </a:rPr>
                        <a:t>=</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________</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l" fontAlgn="b"/>
                      <a:r>
                        <a:rPr lang="en-US" sz="2400" b="1" u="none" strike="noStrike">
                          <a:effectLst/>
                          <a:latin typeface="Times New Roman" panose="02020603050405020304" pitchFamily="18" charset="0"/>
                          <a:cs typeface="Times New Roman" panose="02020603050405020304" pitchFamily="18" charset="0"/>
                        </a:rPr>
                        <a:t> </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extLst>
                  <a:ext uri="{0D108BD9-81ED-4DB2-BD59-A6C34878D82A}">
                    <a16:rowId xmlns:a16="http://schemas.microsoft.com/office/drawing/2014/main" val="10002"/>
                  </a:ext>
                </a:extLst>
              </a:tr>
              <a:tr h="674452">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III. Adviser's Rating</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l" fontAlgn="b"/>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__</a:t>
                      </a:r>
                      <a:r>
                        <a:rPr lang="en-US" sz="2400" b="1" u="none" strike="noStrike" baseline="0" dirty="0">
                          <a:effectLst/>
                          <a:latin typeface="Times New Roman" panose="02020603050405020304" pitchFamily="18" charset="0"/>
                          <a:cs typeface="Times New Roman" panose="02020603050405020304" pitchFamily="18" charset="0"/>
                        </a:rPr>
                        <a:t>_</a:t>
                      </a:r>
                      <a:r>
                        <a:rPr lang="en-US" sz="2400" b="1" u="none" strike="noStrike" dirty="0">
                          <a:effectLst/>
                          <a:latin typeface="Times New Roman" panose="02020603050405020304" pitchFamily="18" charset="0"/>
                          <a:cs typeface="Times New Roman" panose="02020603050405020304" pitchFamily="18" charset="0"/>
                        </a:rPr>
                        <a:t>_X .20</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r" fontAlgn="b"/>
                      <a:r>
                        <a:rPr lang="en-US" sz="2400" b="1" u="none" strike="noStrike" dirty="0">
                          <a:effectLst/>
                          <a:latin typeface="Times New Roman" panose="02020603050405020304" pitchFamily="18" charset="0"/>
                          <a:cs typeface="Times New Roman" panose="02020603050405020304" pitchFamily="18" charset="0"/>
                        </a:rPr>
                        <a:t>=</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________</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l" fontAlgn="b"/>
                      <a:r>
                        <a:rPr lang="en-US" sz="2400" b="1" u="none" strike="noStrike">
                          <a:effectLst/>
                          <a:latin typeface="Times New Roman" panose="02020603050405020304" pitchFamily="18" charset="0"/>
                          <a:cs typeface="Times New Roman" panose="02020603050405020304" pitchFamily="18" charset="0"/>
                        </a:rPr>
                        <a:t> </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extLst>
                  <a:ext uri="{0D108BD9-81ED-4DB2-BD59-A6C34878D82A}">
                    <a16:rowId xmlns:a16="http://schemas.microsoft.com/office/drawing/2014/main" val="10003"/>
                  </a:ext>
                </a:extLst>
              </a:tr>
              <a:tr h="913019">
                <a:tc gridSpan="2">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TOTAL COMPUTED GRADE</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hMerge="1">
                  <a:txBody>
                    <a:bodyPr/>
                    <a:lstStyle/>
                    <a:p>
                      <a:endParaRPr lang="en-US"/>
                    </a:p>
                  </a:txBody>
                  <a:tcPr/>
                </a:tc>
                <a:tc>
                  <a:txBody>
                    <a:bodyPr/>
                    <a:lstStyle/>
                    <a:p>
                      <a:pPr algn="l" fontAlgn="b"/>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l" fontAlgn="b"/>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________</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 </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extLst>
                  <a:ext uri="{0D108BD9-81ED-4DB2-BD59-A6C34878D82A}">
                    <a16:rowId xmlns:a16="http://schemas.microsoft.com/office/drawing/2014/main" val="10004"/>
                  </a:ext>
                </a:extLst>
              </a:tr>
              <a:tr h="639114">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 </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 </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 </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 </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 </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 </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520107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A615D5-7497-224E-9178-922CFFF1937B}"/>
              </a:ext>
            </a:extLst>
          </p:cNvPr>
          <p:cNvPicPr>
            <a:picLocks noChangeAspect="1"/>
          </p:cNvPicPr>
          <p:nvPr/>
        </p:nvPicPr>
        <p:blipFill>
          <a:blip r:embed="rId3"/>
          <a:stretch>
            <a:fillRect/>
          </a:stretch>
        </p:blipFill>
        <p:spPr>
          <a:xfrm>
            <a:off x="8200566" y="76091"/>
            <a:ext cx="553632" cy="668136"/>
          </a:xfrm>
          <a:prstGeom prst="rect">
            <a:avLst/>
          </a:prstGeom>
        </p:spPr>
      </p:pic>
      <p:sp>
        <p:nvSpPr>
          <p:cNvPr id="4" name="TextBox 3">
            <a:extLst>
              <a:ext uri="{FF2B5EF4-FFF2-40B4-BE49-F238E27FC236}">
                <a16:creationId xmlns:a16="http://schemas.microsoft.com/office/drawing/2014/main" id="{FFA07C76-76A6-41E8-B867-518CEFB88231}"/>
              </a:ext>
            </a:extLst>
          </p:cNvPr>
          <p:cNvSpPr txBox="1"/>
          <p:nvPr/>
        </p:nvSpPr>
        <p:spPr>
          <a:xfrm>
            <a:off x="3486150" y="120025"/>
            <a:ext cx="2171700" cy="523220"/>
          </a:xfrm>
          <a:prstGeom prst="rect">
            <a:avLst/>
          </a:prstGeom>
          <a:noFill/>
        </p:spPr>
        <p:txBody>
          <a:bodyPr wrap="square">
            <a:spAutoFit/>
          </a:bodyPr>
          <a:lstStyle/>
          <a:p>
            <a:pPr algn="ctr"/>
            <a:r>
              <a:rPr lang="en-US" altLang="en-US" sz="2800" dirty="0">
                <a:solidFill>
                  <a:schemeClr val="bg1"/>
                </a:solidFill>
                <a:latin typeface="Times New Roman" panose="02020603050405020304" pitchFamily="18" charset="0"/>
                <a:cs typeface="Times New Roman" panose="02020603050405020304" pitchFamily="18" charset="0"/>
              </a:rPr>
              <a:t>SAMPLE</a:t>
            </a:r>
            <a:endParaRPr lang="en-PH" sz="2800" dirty="0">
              <a:solidFill>
                <a:schemeClr val="bg1"/>
              </a:solidFill>
            </a:endParaRPr>
          </a:p>
        </p:txBody>
      </p:sp>
      <p:graphicFrame>
        <p:nvGraphicFramePr>
          <p:cNvPr id="6" name="Table 5">
            <a:extLst>
              <a:ext uri="{FF2B5EF4-FFF2-40B4-BE49-F238E27FC236}">
                <a16:creationId xmlns:a16="http://schemas.microsoft.com/office/drawing/2014/main" id="{C56C1594-C76E-42C1-AF61-10537F5FA2EB}"/>
              </a:ext>
            </a:extLst>
          </p:cNvPr>
          <p:cNvGraphicFramePr>
            <a:graphicFrameLocks noGrp="1"/>
          </p:cNvGraphicFramePr>
          <p:nvPr>
            <p:extLst>
              <p:ext uri="{D42A27DB-BD31-4B8C-83A1-F6EECF244321}">
                <p14:modId xmlns:p14="http://schemas.microsoft.com/office/powerpoint/2010/main" val="3702903634"/>
              </p:ext>
            </p:extLst>
          </p:nvPr>
        </p:nvGraphicFramePr>
        <p:xfrm>
          <a:off x="533401" y="990600"/>
          <a:ext cx="8318500" cy="4976721"/>
        </p:xfrm>
        <a:graphic>
          <a:graphicData uri="http://schemas.openxmlformats.org/drawingml/2006/table">
            <a:tbl>
              <a:tblPr>
                <a:tableStyleId>{5C22544A-7EE6-4342-B048-85BDC9FD1C3A}</a:tableStyleId>
              </a:tblPr>
              <a:tblGrid>
                <a:gridCol w="1929892">
                  <a:extLst>
                    <a:ext uri="{9D8B030D-6E8A-4147-A177-3AD203B41FA5}">
                      <a16:colId xmlns:a16="http://schemas.microsoft.com/office/drawing/2014/main" val="20000"/>
                    </a:ext>
                  </a:extLst>
                </a:gridCol>
                <a:gridCol w="1277722">
                  <a:extLst>
                    <a:ext uri="{9D8B030D-6E8A-4147-A177-3AD203B41FA5}">
                      <a16:colId xmlns:a16="http://schemas.microsoft.com/office/drawing/2014/main" val="20001"/>
                    </a:ext>
                  </a:extLst>
                </a:gridCol>
                <a:gridCol w="1159599">
                  <a:extLst>
                    <a:ext uri="{9D8B030D-6E8A-4147-A177-3AD203B41FA5}">
                      <a16:colId xmlns:a16="http://schemas.microsoft.com/office/drawing/2014/main" val="20002"/>
                    </a:ext>
                  </a:extLst>
                </a:gridCol>
                <a:gridCol w="1395843">
                  <a:extLst>
                    <a:ext uri="{9D8B030D-6E8A-4147-A177-3AD203B41FA5}">
                      <a16:colId xmlns:a16="http://schemas.microsoft.com/office/drawing/2014/main" val="20003"/>
                    </a:ext>
                  </a:extLst>
                </a:gridCol>
                <a:gridCol w="1277722">
                  <a:extLst>
                    <a:ext uri="{9D8B030D-6E8A-4147-A177-3AD203B41FA5}">
                      <a16:colId xmlns:a16="http://schemas.microsoft.com/office/drawing/2014/main" val="20004"/>
                    </a:ext>
                  </a:extLst>
                </a:gridCol>
                <a:gridCol w="1277722">
                  <a:extLst>
                    <a:ext uri="{9D8B030D-6E8A-4147-A177-3AD203B41FA5}">
                      <a16:colId xmlns:a16="http://schemas.microsoft.com/office/drawing/2014/main" val="20005"/>
                    </a:ext>
                  </a:extLst>
                </a:gridCol>
              </a:tblGrid>
              <a:tr h="741044">
                <a:tc gridSpan="5">
                  <a:txBody>
                    <a:bodyPr/>
                    <a:lstStyle/>
                    <a:p>
                      <a:pPr marL="514350" indent="-514350" algn="l" fontAlgn="b">
                        <a:buAutoNum type="romanUcPeriod"/>
                      </a:pPr>
                      <a:r>
                        <a:rPr lang="en-US" sz="2400" b="1" u="none" strike="noStrike" dirty="0">
                          <a:effectLst/>
                          <a:latin typeface="Times New Roman" panose="02020603050405020304" pitchFamily="18" charset="0"/>
                          <a:cs typeface="Times New Roman" panose="02020603050405020304" pitchFamily="18" charset="0"/>
                        </a:rPr>
                        <a:t>Company Supervisor's Rating (40%)  (Multiply the corresponding equivalent with the number of criteria)</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2400" b="1" u="none" strike="noStrike">
                          <a:effectLst/>
                          <a:latin typeface="Times New Roman" panose="02020603050405020304" pitchFamily="18" charset="0"/>
                          <a:cs typeface="Times New Roman" panose="02020603050405020304" pitchFamily="18" charset="0"/>
                        </a:rPr>
                        <a:t> </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extLst>
                  <a:ext uri="{0D108BD9-81ED-4DB2-BD59-A6C34878D82A}">
                    <a16:rowId xmlns:a16="http://schemas.microsoft.com/office/drawing/2014/main" val="10000"/>
                  </a:ext>
                </a:extLst>
              </a:tr>
              <a:tr h="75568">
                <a:tc>
                  <a:txBody>
                    <a:bodyPr/>
                    <a:lstStyle/>
                    <a:p>
                      <a:pPr algn="l" fontAlgn="b"/>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r>
                        <a:rPr lang="en-US" sz="2400" b="1" u="none" strike="noStrike">
                          <a:effectLst/>
                          <a:latin typeface="Times New Roman" panose="02020603050405020304" pitchFamily="18" charset="0"/>
                          <a:cs typeface="Times New Roman" panose="02020603050405020304" pitchFamily="18" charset="0"/>
                        </a:rPr>
                        <a:t> </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extLst>
                  <a:ext uri="{0D108BD9-81ED-4DB2-BD59-A6C34878D82A}">
                    <a16:rowId xmlns:a16="http://schemas.microsoft.com/office/drawing/2014/main" val="10001"/>
                  </a:ext>
                </a:extLst>
              </a:tr>
              <a:tr h="741044">
                <a:tc gridSpan="3">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Rating</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hMerge="1">
                  <a:txBody>
                    <a:bodyPr/>
                    <a:lstStyle/>
                    <a:p>
                      <a:endParaRPr lang="en-US"/>
                    </a:p>
                  </a:txBody>
                  <a:tcPr/>
                </a:tc>
                <a:tc hMerge="1">
                  <a:txBody>
                    <a:bodyPr/>
                    <a:lstStyle/>
                    <a:p>
                      <a:endParaRPr lang="en-US"/>
                    </a:p>
                  </a:txBody>
                  <a:tcPr/>
                </a:tc>
                <a:tc>
                  <a:txBody>
                    <a:bodyPr/>
                    <a:lstStyle/>
                    <a:p>
                      <a:pPr algn="ctr" fontAlgn="b"/>
                      <a:r>
                        <a:rPr lang="en-US" sz="2400" b="1" u="none" strike="noStrike">
                          <a:effectLst/>
                          <a:latin typeface="Times New Roman" panose="02020603050405020304" pitchFamily="18" charset="0"/>
                          <a:cs typeface="Times New Roman" panose="02020603050405020304" pitchFamily="18" charset="0"/>
                        </a:rPr>
                        <a:t>Equivalent</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ctr" fontAlgn="b"/>
                      <a:r>
                        <a:rPr lang="en-US" sz="2400" b="1" u="none" strike="noStrike">
                          <a:effectLst/>
                          <a:latin typeface="Times New Roman" panose="02020603050405020304" pitchFamily="18" charset="0"/>
                          <a:cs typeface="Times New Roman" panose="02020603050405020304" pitchFamily="18" charset="0"/>
                        </a:rPr>
                        <a:t># of Criteria</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ctr" fontAlgn="b"/>
                      <a:r>
                        <a:rPr lang="en-US" sz="2400" b="1" u="none" strike="noStrike">
                          <a:effectLst/>
                          <a:latin typeface="Times New Roman" panose="02020603050405020304" pitchFamily="18" charset="0"/>
                          <a:cs typeface="Times New Roman" panose="02020603050405020304" pitchFamily="18" charset="0"/>
                        </a:rPr>
                        <a:t>Total</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extLst>
                  <a:ext uri="{0D108BD9-81ED-4DB2-BD59-A6C34878D82A}">
                    <a16:rowId xmlns:a16="http://schemas.microsoft.com/office/drawing/2014/main" val="10002"/>
                  </a:ext>
                </a:extLst>
              </a:tr>
              <a:tr h="431168">
                <a:tc gridSpan="3">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Excellent</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hMerge="1">
                  <a:txBody>
                    <a:bodyPr/>
                    <a:lstStyle/>
                    <a:p>
                      <a:endParaRPr lang="en-US"/>
                    </a:p>
                  </a:txBody>
                  <a:tcPr/>
                </a:tc>
                <a:tc hMerge="1">
                  <a:txBody>
                    <a:bodyPr/>
                    <a:lstStyle/>
                    <a:p>
                      <a:endParaRPr lang="en-US"/>
                    </a:p>
                  </a:txBody>
                  <a:tcPr/>
                </a:tc>
                <a:tc>
                  <a:txBody>
                    <a:bodyPr/>
                    <a:lstStyle/>
                    <a:p>
                      <a:pPr algn="ctr" fontAlgn="b"/>
                      <a:r>
                        <a:rPr lang="en-US" sz="2400" b="1" u="none" strike="noStrike">
                          <a:effectLst/>
                          <a:latin typeface="Times New Roman" panose="02020603050405020304" pitchFamily="18" charset="0"/>
                          <a:cs typeface="Times New Roman" panose="02020603050405020304" pitchFamily="18" charset="0"/>
                        </a:rPr>
                        <a:t>10</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ctr" fontAlgn="b"/>
                      <a:r>
                        <a:rPr lang="en-US" sz="2400" b="1" u="none" strike="noStrike">
                          <a:effectLst/>
                          <a:latin typeface="Times New Roman" panose="02020603050405020304" pitchFamily="18" charset="0"/>
                          <a:cs typeface="Times New Roman" panose="02020603050405020304" pitchFamily="18" charset="0"/>
                        </a:rPr>
                        <a:t>5</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ctr" fontAlgn="b"/>
                      <a:r>
                        <a:rPr lang="en-US" sz="2400" b="1" u="none" strike="noStrike">
                          <a:effectLst/>
                          <a:latin typeface="Times New Roman" panose="02020603050405020304" pitchFamily="18" charset="0"/>
                          <a:cs typeface="Times New Roman" panose="02020603050405020304" pitchFamily="18" charset="0"/>
                        </a:rPr>
                        <a:t>50</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extLst>
                  <a:ext uri="{0D108BD9-81ED-4DB2-BD59-A6C34878D82A}">
                    <a16:rowId xmlns:a16="http://schemas.microsoft.com/office/drawing/2014/main" val="10003"/>
                  </a:ext>
                </a:extLst>
              </a:tr>
              <a:tr h="452429">
                <a:tc gridSpan="3">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Very Good</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hMerge="1">
                  <a:txBody>
                    <a:bodyPr/>
                    <a:lstStyle/>
                    <a:p>
                      <a:endParaRPr lang="en-US"/>
                    </a:p>
                  </a:txBody>
                  <a:tcPr/>
                </a:tc>
                <a:tc hMerge="1">
                  <a:txBody>
                    <a:bodyPr/>
                    <a:lstStyle/>
                    <a:p>
                      <a:endParaRPr lang="en-US"/>
                    </a:p>
                  </a:txBody>
                  <a:tcPr/>
                </a:tc>
                <a:tc>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8</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ctr" fontAlgn="b"/>
                      <a:r>
                        <a:rPr lang="en-US" sz="2400" b="1" u="none" strike="noStrike">
                          <a:effectLst/>
                          <a:latin typeface="Times New Roman" panose="02020603050405020304" pitchFamily="18" charset="0"/>
                          <a:cs typeface="Times New Roman" panose="02020603050405020304" pitchFamily="18" charset="0"/>
                        </a:rPr>
                        <a:t>3</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ctr" fontAlgn="b"/>
                      <a:r>
                        <a:rPr lang="en-US" sz="2400" b="1" u="none" strike="noStrike">
                          <a:effectLst/>
                          <a:latin typeface="Times New Roman" panose="02020603050405020304" pitchFamily="18" charset="0"/>
                          <a:cs typeface="Times New Roman" panose="02020603050405020304" pitchFamily="18" charset="0"/>
                        </a:rPr>
                        <a:t>24</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extLst>
                  <a:ext uri="{0D108BD9-81ED-4DB2-BD59-A6C34878D82A}">
                    <a16:rowId xmlns:a16="http://schemas.microsoft.com/office/drawing/2014/main" val="10004"/>
                  </a:ext>
                </a:extLst>
              </a:tr>
              <a:tr h="435590">
                <a:tc gridSpan="3">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Good</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hMerge="1">
                  <a:txBody>
                    <a:bodyPr/>
                    <a:lstStyle/>
                    <a:p>
                      <a:endParaRPr lang="en-US"/>
                    </a:p>
                  </a:txBody>
                  <a:tcPr/>
                </a:tc>
                <a:tc hMerge="1">
                  <a:txBody>
                    <a:bodyPr/>
                    <a:lstStyle/>
                    <a:p>
                      <a:endParaRPr lang="en-US"/>
                    </a:p>
                  </a:txBody>
                  <a:tcPr/>
                </a:tc>
                <a:tc>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6</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ctr" fontAlgn="b"/>
                      <a:r>
                        <a:rPr lang="en-US" sz="2400" b="1" u="none" strike="noStrike">
                          <a:effectLst/>
                          <a:latin typeface="Times New Roman" panose="02020603050405020304" pitchFamily="18" charset="0"/>
                          <a:cs typeface="Times New Roman" panose="02020603050405020304" pitchFamily="18" charset="0"/>
                        </a:rPr>
                        <a:t>2</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ctr" fontAlgn="b"/>
                      <a:r>
                        <a:rPr lang="en-US" sz="2400" b="1" u="none" strike="noStrike">
                          <a:effectLst/>
                          <a:latin typeface="Times New Roman" panose="02020603050405020304" pitchFamily="18" charset="0"/>
                          <a:cs typeface="Times New Roman" panose="02020603050405020304" pitchFamily="18" charset="0"/>
                        </a:rPr>
                        <a:t>12</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extLst>
                  <a:ext uri="{0D108BD9-81ED-4DB2-BD59-A6C34878D82A}">
                    <a16:rowId xmlns:a16="http://schemas.microsoft.com/office/drawing/2014/main" val="10005"/>
                  </a:ext>
                </a:extLst>
              </a:tr>
              <a:tr h="406051">
                <a:tc gridSpan="3">
                  <a:txBody>
                    <a:bodyPr/>
                    <a:lstStyle/>
                    <a:p>
                      <a:pPr algn="ctr" fontAlgn="b"/>
                      <a:r>
                        <a:rPr lang="en-US" sz="2400" b="1" u="none" strike="noStrike">
                          <a:effectLst/>
                          <a:latin typeface="Times New Roman" panose="02020603050405020304" pitchFamily="18" charset="0"/>
                          <a:cs typeface="Times New Roman" panose="02020603050405020304" pitchFamily="18" charset="0"/>
                        </a:rPr>
                        <a:t>Fair</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hMerge="1">
                  <a:txBody>
                    <a:bodyPr/>
                    <a:lstStyle/>
                    <a:p>
                      <a:endParaRPr lang="en-US"/>
                    </a:p>
                  </a:txBody>
                  <a:tcPr/>
                </a:tc>
                <a:tc hMerge="1">
                  <a:txBody>
                    <a:bodyPr/>
                    <a:lstStyle/>
                    <a:p>
                      <a:endParaRPr lang="en-US"/>
                    </a:p>
                  </a:txBody>
                  <a:tcPr/>
                </a:tc>
                <a:tc>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4</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 </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ctr" fontAlgn="b"/>
                      <a:r>
                        <a:rPr lang="en-US" sz="2400" b="1" u="none" strike="noStrike">
                          <a:effectLst/>
                          <a:latin typeface="Times New Roman" panose="02020603050405020304" pitchFamily="18" charset="0"/>
                          <a:cs typeface="Times New Roman" panose="02020603050405020304" pitchFamily="18" charset="0"/>
                        </a:rPr>
                        <a:t> </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extLst>
                  <a:ext uri="{0D108BD9-81ED-4DB2-BD59-A6C34878D82A}">
                    <a16:rowId xmlns:a16="http://schemas.microsoft.com/office/drawing/2014/main" val="10006"/>
                  </a:ext>
                </a:extLst>
              </a:tr>
              <a:tr h="414612">
                <a:tc gridSpan="3">
                  <a:txBody>
                    <a:bodyPr/>
                    <a:lstStyle/>
                    <a:p>
                      <a:pPr algn="ctr" fontAlgn="b"/>
                      <a:r>
                        <a:rPr lang="en-US" sz="2400" b="1" u="none" strike="noStrike">
                          <a:effectLst/>
                          <a:latin typeface="Times New Roman" panose="02020603050405020304" pitchFamily="18" charset="0"/>
                          <a:cs typeface="Times New Roman" panose="02020603050405020304" pitchFamily="18" charset="0"/>
                        </a:rPr>
                        <a:t>Poor</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hMerge="1">
                  <a:txBody>
                    <a:bodyPr/>
                    <a:lstStyle/>
                    <a:p>
                      <a:endParaRPr lang="en-US"/>
                    </a:p>
                  </a:txBody>
                  <a:tcPr/>
                </a:tc>
                <a:tc hMerge="1">
                  <a:txBody>
                    <a:bodyPr/>
                    <a:lstStyle/>
                    <a:p>
                      <a:endParaRPr lang="en-US"/>
                    </a:p>
                  </a:txBody>
                  <a:tcPr/>
                </a:tc>
                <a:tc>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2</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 </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 </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extLst>
                  <a:ext uri="{0D108BD9-81ED-4DB2-BD59-A6C34878D82A}">
                    <a16:rowId xmlns:a16="http://schemas.microsoft.com/office/drawing/2014/main" val="10007"/>
                  </a:ext>
                </a:extLst>
              </a:tr>
              <a:tr h="613739">
                <a:tc gridSpan="3">
                  <a:txBody>
                    <a:bodyPr/>
                    <a:lstStyle/>
                    <a:p>
                      <a:pPr algn="ctr" fontAlgn="b"/>
                      <a:r>
                        <a:rPr lang="en-US" sz="2400" b="1" u="none" strike="noStrike">
                          <a:effectLst/>
                          <a:latin typeface="Times New Roman" panose="02020603050405020304" pitchFamily="18" charset="0"/>
                          <a:cs typeface="Times New Roman" panose="02020603050405020304" pitchFamily="18" charset="0"/>
                        </a:rPr>
                        <a:t>TOTAL </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hMerge="1">
                  <a:txBody>
                    <a:bodyPr/>
                    <a:lstStyle/>
                    <a:p>
                      <a:endParaRPr lang="en-US"/>
                    </a:p>
                  </a:txBody>
                  <a:tcPr/>
                </a:tc>
                <a:tc hMerge="1">
                  <a:txBody>
                    <a:bodyPr/>
                    <a:lstStyle/>
                    <a:p>
                      <a:endParaRPr lang="en-US"/>
                    </a:p>
                  </a:txBody>
                  <a:tcPr/>
                </a:tc>
                <a:tc>
                  <a:txBody>
                    <a:bodyPr/>
                    <a:lstStyle/>
                    <a:p>
                      <a:pPr algn="l" fontAlgn="b"/>
                      <a:r>
                        <a:rPr lang="en-US" sz="2400" b="1" u="none" strike="noStrike">
                          <a:effectLst/>
                          <a:latin typeface="Times New Roman" panose="02020603050405020304" pitchFamily="18" charset="0"/>
                          <a:cs typeface="Times New Roman" panose="02020603050405020304" pitchFamily="18" charset="0"/>
                        </a:rPr>
                        <a:t> </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 </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86</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2429368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A615D5-7497-224E-9178-922CFFF1937B}"/>
              </a:ext>
            </a:extLst>
          </p:cNvPr>
          <p:cNvPicPr>
            <a:picLocks noChangeAspect="1"/>
          </p:cNvPicPr>
          <p:nvPr/>
        </p:nvPicPr>
        <p:blipFill>
          <a:blip r:embed="rId3"/>
          <a:stretch>
            <a:fillRect/>
          </a:stretch>
        </p:blipFill>
        <p:spPr>
          <a:xfrm>
            <a:off x="8200566" y="76091"/>
            <a:ext cx="553632" cy="668136"/>
          </a:xfrm>
          <a:prstGeom prst="rect">
            <a:avLst/>
          </a:prstGeom>
        </p:spPr>
      </p:pic>
      <p:graphicFrame>
        <p:nvGraphicFramePr>
          <p:cNvPr id="3" name="Table 2">
            <a:extLst>
              <a:ext uri="{FF2B5EF4-FFF2-40B4-BE49-F238E27FC236}">
                <a16:creationId xmlns:a16="http://schemas.microsoft.com/office/drawing/2014/main" id="{F7E6325C-0788-409C-A054-CA78C32DF422}"/>
              </a:ext>
            </a:extLst>
          </p:cNvPr>
          <p:cNvGraphicFramePr>
            <a:graphicFrameLocks noGrp="1"/>
          </p:cNvGraphicFramePr>
          <p:nvPr>
            <p:extLst>
              <p:ext uri="{D42A27DB-BD31-4B8C-83A1-F6EECF244321}">
                <p14:modId xmlns:p14="http://schemas.microsoft.com/office/powerpoint/2010/main" val="1848535237"/>
              </p:ext>
            </p:extLst>
          </p:nvPr>
        </p:nvGraphicFramePr>
        <p:xfrm>
          <a:off x="389802" y="744227"/>
          <a:ext cx="8382002" cy="5734011"/>
        </p:xfrm>
        <a:graphic>
          <a:graphicData uri="http://schemas.openxmlformats.org/drawingml/2006/table">
            <a:tbl>
              <a:tblPr>
                <a:tableStyleId>{5C22544A-7EE6-4342-B048-85BDC9FD1C3A}</a:tableStyleId>
              </a:tblPr>
              <a:tblGrid>
                <a:gridCol w="1948057">
                  <a:extLst>
                    <a:ext uri="{9D8B030D-6E8A-4147-A177-3AD203B41FA5}">
                      <a16:colId xmlns:a16="http://schemas.microsoft.com/office/drawing/2014/main" val="20000"/>
                    </a:ext>
                  </a:extLst>
                </a:gridCol>
                <a:gridCol w="1286789">
                  <a:extLst>
                    <a:ext uri="{9D8B030D-6E8A-4147-A177-3AD203B41FA5}">
                      <a16:colId xmlns:a16="http://schemas.microsoft.com/office/drawing/2014/main" val="20001"/>
                    </a:ext>
                  </a:extLst>
                </a:gridCol>
                <a:gridCol w="1286789">
                  <a:extLst>
                    <a:ext uri="{9D8B030D-6E8A-4147-A177-3AD203B41FA5}">
                      <a16:colId xmlns:a16="http://schemas.microsoft.com/office/drawing/2014/main" val="20002"/>
                    </a:ext>
                  </a:extLst>
                </a:gridCol>
                <a:gridCol w="1286789">
                  <a:extLst>
                    <a:ext uri="{9D8B030D-6E8A-4147-A177-3AD203B41FA5}">
                      <a16:colId xmlns:a16="http://schemas.microsoft.com/office/drawing/2014/main" val="20003"/>
                    </a:ext>
                  </a:extLst>
                </a:gridCol>
                <a:gridCol w="1286789">
                  <a:extLst>
                    <a:ext uri="{9D8B030D-6E8A-4147-A177-3AD203B41FA5}">
                      <a16:colId xmlns:a16="http://schemas.microsoft.com/office/drawing/2014/main" val="20004"/>
                    </a:ext>
                  </a:extLst>
                </a:gridCol>
                <a:gridCol w="1286789">
                  <a:extLst>
                    <a:ext uri="{9D8B030D-6E8A-4147-A177-3AD203B41FA5}">
                      <a16:colId xmlns:a16="http://schemas.microsoft.com/office/drawing/2014/main" val="20005"/>
                    </a:ext>
                  </a:extLst>
                </a:gridCol>
              </a:tblGrid>
              <a:tr h="409568">
                <a:tc gridSpan="2">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II. Pracfolio (Modular-Output Compilation)</a:t>
                      </a:r>
                      <a:r>
                        <a:rPr lang="en-US" sz="1400" b="1" u="none" strike="noStrike" baseline="0" dirty="0">
                          <a:effectLst/>
                          <a:latin typeface="Times New Roman" panose="02020603050405020304" pitchFamily="18" charset="0"/>
                          <a:cs typeface="Times New Roman" panose="02020603050405020304" pitchFamily="18" charset="0"/>
                        </a:rPr>
                        <a:t> </a:t>
                      </a:r>
                      <a:r>
                        <a:rPr lang="en-US" sz="1400" b="1" u="none" strike="noStrike" dirty="0">
                          <a:effectLst/>
                          <a:latin typeface="Times New Roman" panose="02020603050405020304" pitchFamily="18" charset="0"/>
                          <a:cs typeface="Times New Roman" panose="02020603050405020304" pitchFamily="18" charset="0"/>
                        </a:rPr>
                        <a:t>(40%)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hMerge="1">
                  <a:txBody>
                    <a:bodyPr/>
                    <a:lstStyle/>
                    <a:p>
                      <a:endParaRPr lang="en-US"/>
                    </a:p>
                  </a:txBody>
                  <a:tcPr/>
                </a:tc>
                <a:tc>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extLst>
                  <a:ext uri="{0D108BD9-81ED-4DB2-BD59-A6C34878D82A}">
                    <a16:rowId xmlns:a16="http://schemas.microsoft.com/office/drawing/2014/main" val="10000"/>
                  </a:ext>
                </a:extLst>
              </a:tr>
              <a:tr h="209255">
                <a:tc>
                  <a:txBody>
                    <a:bodyPr/>
                    <a:lstStyle/>
                    <a:p>
                      <a:pPr algn="l"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extLst>
                  <a:ext uri="{0D108BD9-81ED-4DB2-BD59-A6C34878D82A}">
                    <a16:rowId xmlns:a16="http://schemas.microsoft.com/office/drawing/2014/main" val="10001"/>
                  </a:ext>
                </a:extLst>
              </a:tr>
              <a:tr h="321795">
                <a:tc>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A. Criteria/Max. Points</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16-20  </a:t>
                      </a:r>
                      <a:r>
                        <a:rPr lang="en-US" sz="1400" b="1" u="none" strike="noStrike" dirty="0">
                          <a:solidFill>
                            <a:srgbClr val="FF0000"/>
                          </a:solidFill>
                          <a:effectLst/>
                          <a:latin typeface="Times New Roman" panose="02020603050405020304" pitchFamily="18" charset="0"/>
                          <a:cs typeface="Times New Roman" panose="02020603050405020304" pitchFamily="18" charset="0"/>
                        </a:rPr>
                        <a:t>20</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4"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11-15_________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6-10_________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1-5_________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0</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tc>
                <a:extLst>
                  <a:ext uri="{0D108BD9-81ED-4DB2-BD59-A6C34878D82A}">
                    <a16:rowId xmlns:a16="http://schemas.microsoft.com/office/drawing/2014/main" val="10002"/>
                  </a:ext>
                </a:extLst>
              </a:tr>
              <a:tr h="222039">
                <a:tc>
                  <a:txBody>
                    <a:bodyPr/>
                    <a:lstStyle/>
                    <a:p>
                      <a:pPr algn="l"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ctr"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ctr"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ctr"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ctr"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ctr"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extLst>
                  <a:ext uri="{0D108BD9-81ED-4DB2-BD59-A6C34878D82A}">
                    <a16:rowId xmlns:a16="http://schemas.microsoft.com/office/drawing/2014/main" val="10003"/>
                  </a:ext>
                </a:extLst>
              </a:tr>
              <a:tr h="997567">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Completeness and Format of the Required Documents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tc>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All 6 required formatted documents have been submitted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tc>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4-5  required formatted documents have been submitted</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tc>
                <a:tc>
                  <a:txBody>
                    <a:bodyPr/>
                    <a:lstStyle/>
                    <a:p>
                      <a:pPr algn="l" fontAlgn="ctr"/>
                      <a:r>
                        <a:rPr lang="en-US" sz="1400" b="1" u="none" strike="noStrike">
                          <a:effectLst/>
                          <a:latin typeface="Times New Roman" panose="02020603050405020304" pitchFamily="18" charset="0"/>
                          <a:cs typeface="Times New Roman" panose="02020603050405020304" pitchFamily="18" charset="0"/>
                        </a:rPr>
                        <a:t>2 -3 required formatted documents have been submitted</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tc>
                <a:tc>
                  <a:txBody>
                    <a:bodyPr/>
                    <a:lstStyle/>
                    <a:p>
                      <a:pPr algn="l" fontAlgn="ctr"/>
                      <a:r>
                        <a:rPr lang="en-US" sz="1400" b="1" u="none" strike="noStrike">
                          <a:effectLst/>
                          <a:latin typeface="Times New Roman" panose="02020603050405020304" pitchFamily="18" charset="0"/>
                          <a:cs typeface="Times New Roman" panose="02020603050405020304" pitchFamily="18" charset="0"/>
                        </a:rPr>
                        <a:t>Only 1 required formatted document has been submitted</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tc>
                <a:tc>
                  <a:txBody>
                    <a:bodyPr/>
                    <a:lstStyle/>
                    <a:p>
                      <a:pPr algn="l" fontAlgn="ctr"/>
                      <a:r>
                        <a:rPr lang="en-US" sz="1400" b="1" u="none" strike="noStrike">
                          <a:effectLst/>
                          <a:latin typeface="Times New Roman" panose="02020603050405020304" pitchFamily="18" charset="0"/>
                          <a:cs typeface="Times New Roman" panose="02020603050405020304" pitchFamily="18" charset="0"/>
                        </a:rPr>
                        <a:t>No document submitted</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tc>
                <a:extLst>
                  <a:ext uri="{0D108BD9-81ED-4DB2-BD59-A6C34878D82A}">
                    <a16:rowId xmlns:a16="http://schemas.microsoft.com/office/drawing/2014/main" val="10004"/>
                  </a:ext>
                </a:extLst>
              </a:tr>
              <a:tr h="232953">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Required Documents</a:t>
                      </a:r>
                      <a:endParaRPr lang="en-US" sz="1400" b="1" i="1"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extLst>
                  <a:ext uri="{0D108BD9-81ED-4DB2-BD59-A6C34878D82A}">
                    <a16:rowId xmlns:a16="http://schemas.microsoft.com/office/drawing/2014/main" val="10005"/>
                  </a:ext>
                </a:extLst>
              </a:tr>
              <a:tr h="250391">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_____1.  Cover Page</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gridSpan="2">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_____4. Modular-Output Reports</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hMerge="1">
                  <a:txBody>
                    <a:bodyPr/>
                    <a:lstStyle/>
                    <a:p>
                      <a:endParaRPr lang="en-US"/>
                    </a:p>
                  </a:txBody>
                  <a:tcPr/>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extLst>
                  <a:ext uri="{0D108BD9-81ED-4DB2-BD59-A6C34878D82A}">
                    <a16:rowId xmlns:a16="http://schemas.microsoft.com/office/drawing/2014/main" val="10006"/>
                  </a:ext>
                </a:extLst>
              </a:tr>
              <a:tr h="409568">
                <a:tc gridSpan="2">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_____2.  Short </a:t>
                      </a:r>
                      <a:r>
                        <a:rPr lang="en-US" sz="1400" b="1" u="none" strike="noStrike" dirty="0" err="1">
                          <a:effectLst/>
                          <a:latin typeface="Times New Roman" panose="02020603050405020304" pitchFamily="18" charset="0"/>
                          <a:cs typeface="Times New Roman" panose="02020603050405020304" pitchFamily="18" charset="0"/>
                        </a:rPr>
                        <a:t>desscription</a:t>
                      </a:r>
                      <a:r>
                        <a:rPr lang="en-US" sz="1400" b="1" u="none" strike="noStrike" dirty="0">
                          <a:effectLst/>
                          <a:latin typeface="Times New Roman" panose="02020603050405020304" pitchFamily="18" charset="0"/>
                          <a:cs typeface="Times New Roman" panose="02020603050405020304" pitchFamily="18" charset="0"/>
                        </a:rPr>
                        <a:t> of the co. (one page)</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hMerge="1">
                  <a:txBody>
                    <a:bodyPr/>
                    <a:lstStyle/>
                    <a:p>
                      <a:endParaRPr lang="en-US"/>
                    </a:p>
                  </a:txBody>
                  <a:tcPr/>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gridSpan="3">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_____5. Practicum summary (3 pages maximum)</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409568">
                <a:tc gridSpan="2">
                  <a:txBody>
                    <a:bodyPr/>
                    <a:lstStyle/>
                    <a:p>
                      <a:pPr algn="l" fontAlgn="b"/>
                      <a:r>
                        <a:rPr lang="en-US" sz="1400" b="1" u="none" strike="noStrike">
                          <a:effectLst/>
                          <a:latin typeface="Times New Roman" panose="02020603050405020304" pitchFamily="18" charset="0"/>
                          <a:cs typeface="Times New Roman" panose="02020603050405020304" pitchFamily="18" charset="0"/>
                        </a:rPr>
                        <a:t>_____3.  Student's curriculum vitae with picture</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hMerge="1">
                  <a:txBody>
                    <a:bodyPr/>
                    <a:lstStyle/>
                    <a:p>
                      <a:endParaRPr lang="en-US"/>
                    </a:p>
                  </a:txBody>
                  <a:tcPr/>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gridSpan="3">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_____6. Documentation pictures (including Certificate of Completion</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09255">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gridSpan="2">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hMerge="1">
                  <a:txBody>
                    <a:bodyPr/>
                    <a:lstStyle/>
                    <a:p>
                      <a:endParaRPr lang="en-US"/>
                    </a:p>
                  </a:txBody>
                  <a:tcPr/>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extLst>
                  <a:ext uri="{0D108BD9-81ED-4DB2-BD59-A6C34878D82A}">
                    <a16:rowId xmlns:a16="http://schemas.microsoft.com/office/drawing/2014/main" val="10009"/>
                  </a:ext>
                </a:extLst>
              </a:tr>
              <a:tr h="209255">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extLst>
                  <a:ext uri="{0D108BD9-81ED-4DB2-BD59-A6C34878D82A}">
                    <a16:rowId xmlns:a16="http://schemas.microsoft.com/office/drawing/2014/main" val="10010"/>
                  </a:ext>
                </a:extLst>
              </a:tr>
              <a:tr h="321795">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B. Criteria/Max. Points</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66-80     </a:t>
                      </a:r>
                      <a:r>
                        <a:rPr lang="en-US" sz="1400" b="1" u="none" strike="noStrike" dirty="0">
                          <a:solidFill>
                            <a:srgbClr val="FF0000"/>
                          </a:solidFill>
                          <a:effectLst/>
                          <a:latin typeface="Times New Roman" panose="02020603050405020304" pitchFamily="18" charset="0"/>
                          <a:cs typeface="Times New Roman" panose="02020603050405020304" pitchFamily="18" charset="0"/>
                        </a:rPr>
                        <a:t>70</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4"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49-65_________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33-48_________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17-32_________</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1-16__________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tc>
                <a:extLst>
                  <a:ext uri="{0D108BD9-81ED-4DB2-BD59-A6C34878D82A}">
                    <a16:rowId xmlns:a16="http://schemas.microsoft.com/office/drawing/2014/main" val="10011"/>
                  </a:ext>
                </a:extLst>
              </a:tr>
              <a:tr h="209255">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extLst>
                  <a:ext uri="{0D108BD9-81ED-4DB2-BD59-A6C34878D82A}">
                    <a16:rowId xmlns:a16="http://schemas.microsoft.com/office/drawing/2014/main" val="10012"/>
                  </a:ext>
                </a:extLst>
              </a:tr>
              <a:tr h="864563">
                <a:tc>
                  <a:txBody>
                    <a:bodyPr/>
                    <a:lstStyle/>
                    <a:p>
                      <a:pPr algn="l" fontAlgn="ctr"/>
                      <a:r>
                        <a:rPr lang="en-US" sz="1400" b="1" u="none" strike="noStrike">
                          <a:effectLst/>
                          <a:latin typeface="Times New Roman" panose="02020603050405020304" pitchFamily="18" charset="0"/>
                          <a:cs typeface="Times New Roman" panose="02020603050405020304" pitchFamily="18" charset="0"/>
                        </a:rPr>
                        <a:t>Content and organization of the Modular Output-Based report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Excellent</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Very Good</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Good</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Fair</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Poor</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tc>
                <a:extLst>
                  <a:ext uri="{0D108BD9-81ED-4DB2-BD59-A6C34878D82A}">
                    <a16:rowId xmlns:a16="http://schemas.microsoft.com/office/drawing/2014/main" val="10013"/>
                  </a:ext>
                </a:extLst>
              </a:tr>
              <a:tr h="321795">
                <a:tc gridSpan="6">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TOTAL (Pracfolio) (IIA + IIB)    </a:t>
                      </a:r>
                      <a:r>
                        <a:rPr lang="en-US" sz="1400" b="1" u="none" strike="noStrike" dirty="0">
                          <a:solidFill>
                            <a:srgbClr val="FF0000"/>
                          </a:solidFill>
                          <a:effectLst/>
                          <a:latin typeface="Times New Roman" panose="02020603050405020304" pitchFamily="18" charset="0"/>
                          <a:cs typeface="Times New Roman" panose="02020603050405020304" pitchFamily="18" charset="0"/>
                        </a:rPr>
                        <a:t>90</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4"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3695307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A615D5-7497-224E-9178-922CFFF1937B}"/>
              </a:ext>
            </a:extLst>
          </p:cNvPr>
          <p:cNvPicPr>
            <a:picLocks noChangeAspect="1"/>
          </p:cNvPicPr>
          <p:nvPr/>
        </p:nvPicPr>
        <p:blipFill>
          <a:blip r:embed="rId3"/>
          <a:stretch>
            <a:fillRect/>
          </a:stretch>
        </p:blipFill>
        <p:spPr>
          <a:xfrm>
            <a:off x="8200566" y="76091"/>
            <a:ext cx="553632" cy="668136"/>
          </a:xfrm>
          <a:prstGeom prst="rect">
            <a:avLst/>
          </a:prstGeom>
        </p:spPr>
      </p:pic>
      <p:graphicFrame>
        <p:nvGraphicFramePr>
          <p:cNvPr id="3" name="Table 2">
            <a:extLst>
              <a:ext uri="{FF2B5EF4-FFF2-40B4-BE49-F238E27FC236}">
                <a16:creationId xmlns:a16="http://schemas.microsoft.com/office/drawing/2014/main" id="{E423DF7E-D194-4FD6-BDE0-42C6D0369667}"/>
              </a:ext>
            </a:extLst>
          </p:cNvPr>
          <p:cNvGraphicFramePr>
            <a:graphicFrameLocks noGrp="1"/>
          </p:cNvGraphicFramePr>
          <p:nvPr>
            <p:extLst>
              <p:ext uri="{D42A27DB-BD31-4B8C-83A1-F6EECF244321}">
                <p14:modId xmlns:p14="http://schemas.microsoft.com/office/powerpoint/2010/main" val="2963251292"/>
              </p:ext>
            </p:extLst>
          </p:nvPr>
        </p:nvGraphicFramePr>
        <p:xfrm>
          <a:off x="190500" y="928688"/>
          <a:ext cx="8762999" cy="5541311"/>
        </p:xfrm>
        <a:graphic>
          <a:graphicData uri="http://schemas.openxmlformats.org/drawingml/2006/table">
            <a:tbl>
              <a:tblPr>
                <a:tableStyleId>{5C22544A-7EE6-4342-B048-85BDC9FD1C3A}</a:tableStyleId>
              </a:tblPr>
              <a:tblGrid>
                <a:gridCol w="2036604">
                  <a:extLst>
                    <a:ext uri="{9D8B030D-6E8A-4147-A177-3AD203B41FA5}">
                      <a16:colId xmlns:a16="http://schemas.microsoft.com/office/drawing/2014/main" val="20000"/>
                    </a:ext>
                  </a:extLst>
                </a:gridCol>
                <a:gridCol w="1345279">
                  <a:extLst>
                    <a:ext uri="{9D8B030D-6E8A-4147-A177-3AD203B41FA5}">
                      <a16:colId xmlns:a16="http://schemas.microsoft.com/office/drawing/2014/main" val="20001"/>
                    </a:ext>
                  </a:extLst>
                </a:gridCol>
                <a:gridCol w="1345279">
                  <a:extLst>
                    <a:ext uri="{9D8B030D-6E8A-4147-A177-3AD203B41FA5}">
                      <a16:colId xmlns:a16="http://schemas.microsoft.com/office/drawing/2014/main" val="20002"/>
                    </a:ext>
                  </a:extLst>
                </a:gridCol>
                <a:gridCol w="1345279">
                  <a:extLst>
                    <a:ext uri="{9D8B030D-6E8A-4147-A177-3AD203B41FA5}">
                      <a16:colId xmlns:a16="http://schemas.microsoft.com/office/drawing/2014/main" val="20003"/>
                    </a:ext>
                  </a:extLst>
                </a:gridCol>
                <a:gridCol w="1345279">
                  <a:extLst>
                    <a:ext uri="{9D8B030D-6E8A-4147-A177-3AD203B41FA5}">
                      <a16:colId xmlns:a16="http://schemas.microsoft.com/office/drawing/2014/main" val="20004"/>
                    </a:ext>
                  </a:extLst>
                </a:gridCol>
                <a:gridCol w="1345279">
                  <a:extLst>
                    <a:ext uri="{9D8B030D-6E8A-4147-A177-3AD203B41FA5}">
                      <a16:colId xmlns:a16="http://schemas.microsoft.com/office/drawing/2014/main" val="20005"/>
                    </a:ext>
                  </a:extLst>
                </a:gridCol>
              </a:tblGrid>
              <a:tr h="436245">
                <a:tc>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III. Adviser's Rating (20%)</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0"/>
                  </a:ext>
                </a:extLst>
              </a:tr>
              <a:tr h="197167">
                <a:tc>
                  <a:txBody>
                    <a:bodyPr/>
                    <a:lstStyle/>
                    <a:p>
                      <a:pPr algn="l"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1"/>
                  </a:ext>
                </a:extLst>
              </a:tr>
              <a:tr h="387144">
                <a:tc>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A. Criteria/Max. Points</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66-80      </a:t>
                      </a:r>
                      <a:r>
                        <a:rPr lang="en-US" sz="1400" b="1" u="none" strike="noStrike" dirty="0">
                          <a:solidFill>
                            <a:srgbClr val="FF0000"/>
                          </a:solidFill>
                          <a:effectLst/>
                          <a:latin typeface="Times New Roman" panose="02020603050405020304" pitchFamily="18" charset="0"/>
                          <a:cs typeface="Times New Roman" panose="02020603050405020304" pitchFamily="18" charset="0"/>
                        </a:rPr>
                        <a:t>75</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49-65_________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33-48_________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17-32_________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1-16__________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2"/>
                  </a:ext>
                </a:extLst>
              </a:tr>
              <a:tr h="209438">
                <a:tc>
                  <a:txBody>
                    <a:bodyPr/>
                    <a:lstStyle/>
                    <a:p>
                      <a:pPr algn="l"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3"/>
                  </a:ext>
                </a:extLst>
              </a:tr>
              <a:tr h="1904253">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General impression of the modular reports based on presentation and its contribution to the practicum company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Reliable Data, Relevant Objectives, Realistic Strategies, Practical Action Plans and Viable Business Model</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Reliable Data, Relevant Objectives, Realistic Strategies and Practical Action Plans</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Reliable Data, Relevant Objectives and Realistic Strategies</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a:effectLst/>
                          <a:latin typeface="Times New Roman" panose="02020603050405020304" pitchFamily="18" charset="0"/>
                          <a:cs typeface="Times New Roman" panose="02020603050405020304" pitchFamily="18" charset="0"/>
                        </a:rPr>
                        <a:t>Reliable Data  and Realevant Objectives</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a:effectLst/>
                          <a:latin typeface="Times New Roman" panose="02020603050405020304" pitchFamily="18" charset="0"/>
                          <a:cs typeface="Times New Roman" panose="02020603050405020304" pitchFamily="18" charset="0"/>
                        </a:rPr>
                        <a:t>Reliable Data</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4"/>
                  </a:ext>
                </a:extLst>
              </a:tr>
              <a:tr h="142657">
                <a:tc>
                  <a:txBody>
                    <a:bodyPr/>
                    <a:lstStyle/>
                    <a:p>
                      <a:pPr algn="l"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ct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5"/>
                  </a:ext>
                </a:extLst>
              </a:tr>
              <a:tr h="338872">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B. Criteria/Max. Points</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20</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1" u="none" strike="noStrike" dirty="0">
                          <a:solidFill>
                            <a:srgbClr val="FF0000"/>
                          </a:solidFill>
                          <a:effectLst/>
                          <a:latin typeface="Times New Roman" panose="02020603050405020304" pitchFamily="18" charset="0"/>
                          <a:cs typeface="Times New Roman" panose="02020603050405020304" pitchFamily="18" charset="0"/>
                        </a:rPr>
                        <a:t>15</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10</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5</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0</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6"/>
                  </a:ext>
                </a:extLst>
              </a:tr>
              <a:tr h="190500">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ct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7"/>
                  </a:ext>
                </a:extLst>
              </a:tr>
              <a:tr h="1113357">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Timely submission of Pracfolio (deadline is 15 calendar days from the last day of practicum)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a:effectLst/>
                          <a:latin typeface="Times New Roman" panose="02020603050405020304" pitchFamily="18" charset="0"/>
                          <a:cs typeface="Times New Roman" panose="02020603050405020304" pitchFamily="18" charset="0"/>
                        </a:rPr>
                        <a:t>Submitted on or before deadline</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a:effectLst/>
                          <a:latin typeface="Times New Roman" panose="02020603050405020304" pitchFamily="18" charset="0"/>
                          <a:cs typeface="Times New Roman" panose="02020603050405020304" pitchFamily="18" charset="0"/>
                        </a:rPr>
                        <a:t>Submitted within 1 week after the deadline</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Submitted more than 1 week but within one month after the deadline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Submitted more than 1 month but within 2 months after the deadline</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Submitted  more than two months after the deadline</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8"/>
                  </a:ext>
                </a:extLst>
              </a:tr>
              <a:tr h="203200">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9"/>
                  </a:ext>
                </a:extLst>
              </a:tr>
              <a:tr h="247015">
                <a:tc gridSpan="6">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TOTAL (Adviser's Rating) (IIIA + IIIB</a:t>
                      </a:r>
                      <a:r>
                        <a:rPr lang="en-US" sz="1400" b="1" u="none" strike="noStrike" dirty="0">
                          <a:solidFill>
                            <a:srgbClr val="FF0000"/>
                          </a:solidFill>
                          <a:effectLst/>
                          <a:latin typeface="Times New Roman" panose="02020603050405020304" pitchFamily="18" charset="0"/>
                          <a:cs typeface="Times New Roman" panose="02020603050405020304" pitchFamily="18" charset="0"/>
                        </a:rPr>
                        <a:t>)                     90</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5796717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A615D5-7497-224E-9178-922CFFF1937B}"/>
              </a:ext>
            </a:extLst>
          </p:cNvPr>
          <p:cNvPicPr>
            <a:picLocks noChangeAspect="1"/>
          </p:cNvPicPr>
          <p:nvPr/>
        </p:nvPicPr>
        <p:blipFill>
          <a:blip r:embed="rId3"/>
          <a:stretch>
            <a:fillRect/>
          </a:stretch>
        </p:blipFill>
        <p:spPr>
          <a:xfrm>
            <a:off x="8200566" y="76091"/>
            <a:ext cx="553632" cy="668136"/>
          </a:xfrm>
          <a:prstGeom prst="rect">
            <a:avLst/>
          </a:prstGeom>
        </p:spPr>
      </p:pic>
      <p:graphicFrame>
        <p:nvGraphicFramePr>
          <p:cNvPr id="3" name="Table 2">
            <a:extLst>
              <a:ext uri="{FF2B5EF4-FFF2-40B4-BE49-F238E27FC236}">
                <a16:creationId xmlns:a16="http://schemas.microsoft.com/office/drawing/2014/main" id="{4C55BD50-465E-4546-93D2-D31BD6FE1B9A}"/>
              </a:ext>
            </a:extLst>
          </p:cNvPr>
          <p:cNvGraphicFramePr>
            <a:graphicFrameLocks noGrp="1"/>
          </p:cNvGraphicFramePr>
          <p:nvPr>
            <p:extLst>
              <p:ext uri="{D42A27DB-BD31-4B8C-83A1-F6EECF244321}">
                <p14:modId xmlns:p14="http://schemas.microsoft.com/office/powerpoint/2010/main" val="3059526995"/>
              </p:ext>
            </p:extLst>
          </p:nvPr>
        </p:nvGraphicFramePr>
        <p:xfrm>
          <a:off x="654049" y="977900"/>
          <a:ext cx="7835902" cy="5220096"/>
        </p:xfrm>
        <a:graphic>
          <a:graphicData uri="http://schemas.openxmlformats.org/drawingml/2006/table">
            <a:tbl>
              <a:tblPr>
                <a:tableStyleId>{5C22544A-7EE6-4342-B048-85BDC9FD1C3A}</a:tableStyleId>
              </a:tblPr>
              <a:tblGrid>
                <a:gridCol w="1821137">
                  <a:extLst>
                    <a:ext uri="{9D8B030D-6E8A-4147-A177-3AD203B41FA5}">
                      <a16:colId xmlns:a16="http://schemas.microsoft.com/office/drawing/2014/main" val="20000"/>
                    </a:ext>
                  </a:extLst>
                </a:gridCol>
                <a:gridCol w="1202953">
                  <a:extLst>
                    <a:ext uri="{9D8B030D-6E8A-4147-A177-3AD203B41FA5}">
                      <a16:colId xmlns:a16="http://schemas.microsoft.com/office/drawing/2014/main" val="20001"/>
                    </a:ext>
                  </a:extLst>
                </a:gridCol>
                <a:gridCol w="1202953">
                  <a:extLst>
                    <a:ext uri="{9D8B030D-6E8A-4147-A177-3AD203B41FA5}">
                      <a16:colId xmlns:a16="http://schemas.microsoft.com/office/drawing/2014/main" val="20002"/>
                    </a:ext>
                  </a:extLst>
                </a:gridCol>
                <a:gridCol w="1202953">
                  <a:extLst>
                    <a:ext uri="{9D8B030D-6E8A-4147-A177-3AD203B41FA5}">
                      <a16:colId xmlns:a16="http://schemas.microsoft.com/office/drawing/2014/main" val="20003"/>
                    </a:ext>
                  </a:extLst>
                </a:gridCol>
                <a:gridCol w="1202953">
                  <a:extLst>
                    <a:ext uri="{9D8B030D-6E8A-4147-A177-3AD203B41FA5}">
                      <a16:colId xmlns:a16="http://schemas.microsoft.com/office/drawing/2014/main" val="20004"/>
                    </a:ext>
                  </a:extLst>
                </a:gridCol>
                <a:gridCol w="1202953">
                  <a:extLst>
                    <a:ext uri="{9D8B030D-6E8A-4147-A177-3AD203B41FA5}">
                      <a16:colId xmlns:a16="http://schemas.microsoft.com/office/drawing/2014/main" val="20005"/>
                    </a:ext>
                  </a:extLst>
                </a:gridCol>
              </a:tblGrid>
              <a:tr h="1017759">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SUMMARY OF INPUTS </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0"/>
                  </a:ext>
                </a:extLst>
              </a:tr>
              <a:tr h="798341">
                <a:tc gridSpan="2">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I.   Supervisor's Rating Equivalent </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en-US"/>
                    </a:p>
                  </a:txBody>
                  <a:tcPr/>
                </a:tc>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 86 X .40</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2400" b="1" u="none" strike="noStrike">
                          <a:effectLst/>
                          <a:latin typeface="Times New Roman" panose="02020603050405020304" pitchFamily="18" charset="0"/>
                          <a:cs typeface="Times New Roman" panose="02020603050405020304" pitchFamily="18" charset="0"/>
                        </a:rPr>
                        <a:t>=</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2400" b="1" u="none" strike="noStrike">
                          <a:effectLst/>
                          <a:latin typeface="Times New Roman" panose="02020603050405020304" pitchFamily="18" charset="0"/>
                          <a:cs typeface="Times New Roman" panose="02020603050405020304" pitchFamily="18" charset="0"/>
                        </a:rPr>
                        <a:t>34.4</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400" b="1" u="none" strike="noStrike">
                          <a:effectLst/>
                          <a:latin typeface="Times New Roman" panose="02020603050405020304" pitchFamily="18" charset="0"/>
                          <a:cs typeface="Times New Roman" panose="02020603050405020304" pitchFamily="18" charset="0"/>
                        </a:rPr>
                        <a:t> </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1"/>
                  </a:ext>
                </a:extLst>
              </a:tr>
              <a:tr h="1041219">
                <a:tc gridSpan="2">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II.  Pracfolio (Average Modular Output rating)</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en-US"/>
                    </a:p>
                  </a:txBody>
                  <a:tcPr/>
                </a:tc>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 90 X .40</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2400" b="1" u="none" strike="noStrike" dirty="0">
                          <a:effectLst/>
                          <a:latin typeface="Times New Roman" panose="02020603050405020304" pitchFamily="18" charset="0"/>
                          <a:cs typeface="Times New Roman" panose="02020603050405020304" pitchFamily="18" charset="0"/>
                        </a:rPr>
                        <a:t>=</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2400" b="1" u="none" strike="noStrike" dirty="0">
                          <a:effectLst/>
                          <a:latin typeface="Times New Roman" panose="02020603050405020304" pitchFamily="18" charset="0"/>
                          <a:cs typeface="Times New Roman" panose="02020603050405020304" pitchFamily="18" charset="0"/>
                        </a:rPr>
                        <a:t>36.0</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400" b="1" u="none" strike="noStrike">
                          <a:effectLst/>
                          <a:latin typeface="Times New Roman" panose="02020603050405020304" pitchFamily="18" charset="0"/>
                          <a:cs typeface="Times New Roman" panose="02020603050405020304" pitchFamily="18" charset="0"/>
                        </a:rPr>
                        <a:t> </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2"/>
                  </a:ext>
                </a:extLst>
              </a:tr>
              <a:tr h="817740">
                <a:tc>
                  <a:txBody>
                    <a:bodyPr/>
                    <a:lstStyle/>
                    <a:p>
                      <a:pPr algn="l" fontAlgn="b"/>
                      <a:r>
                        <a:rPr lang="en-US" sz="2400" b="1" u="none" strike="noStrike">
                          <a:effectLst/>
                          <a:latin typeface="Times New Roman" panose="02020603050405020304" pitchFamily="18" charset="0"/>
                          <a:cs typeface="Times New Roman" panose="02020603050405020304" pitchFamily="18" charset="0"/>
                        </a:rPr>
                        <a:t>III. Adviser's Rating</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400" b="1" u="none" strike="noStrike">
                          <a:effectLst/>
                          <a:latin typeface="Times New Roman" panose="02020603050405020304" pitchFamily="18" charset="0"/>
                          <a:cs typeface="Times New Roman" panose="02020603050405020304" pitchFamily="18" charset="0"/>
                        </a:rPr>
                        <a:t> 90 X .20</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2400" b="1" u="none" strike="noStrike" dirty="0">
                          <a:effectLst/>
                          <a:latin typeface="Times New Roman" panose="02020603050405020304" pitchFamily="18" charset="0"/>
                          <a:cs typeface="Times New Roman" panose="02020603050405020304" pitchFamily="18" charset="0"/>
                        </a:rPr>
                        <a:t>=</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2400" b="1" u="none" strike="noStrike" dirty="0">
                          <a:effectLst/>
                          <a:latin typeface="Times New Roman" panose="02020603050405020304" pitchFamily="18" charset="0"/>
                          <a:cs typeface="Times New Roman" panose="02020603050405020304" pitchFamily="18" charset="0"/>
                        </a:rPr>
                        <a:t>18.0</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 </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3"/>
                  </a:ext>
                </a:extLst>
              </a:tr>
              <a:tr h="800944">
                <a:tc gridSpan="2">
                  <a:txBody>
                    <a:bodyPr/>
                    <a:lstStyle/>
                    <a:p>
                      <a:pPr algn="l" fontAlgn="b"/>
                      <a:r>
                        <a:rPr lang="en-US" sz="2400" b="1" u="none" strike="noStrike">
                          <a:effectLst/>
                          <a:latin typeface="Times New Roman" panose="02020603050405020304" pitchFamily="18" charset="0"/>
                          <a:cs typeface="Times New Roman" panose="02020603050405020304" pitchFamily="18" charset="0"/>
                        </a:rPr>
                        <a:t>TOTAL COMPUTED GRADE</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en-US"/>
                    </a:p>
                  </a:txBody>
                  <a:tcPr/>
                </a:tc>
                <a:tc>
                  <a:txBody>
                    <a:bodyPr/>
                    <a:lstStyle/>
                    <a:p>
                      <a:pPr algn="l" fontAlgn="b"/>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2400" b="1" u="none" strike="noStrike" dirty="0">
                          <a:effectLst/>
                          <a:latin typeface="Times New Roman" panose="02020603050405020304" pitchFamily="18" charset="0"/>
                          <a:cs typeface="Times New Roman" panose="02020603050405020304" pitchFamily="18" charset="0"/>
                        </a:rPr>
                        <a:t>88.4</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 </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4"/>
                  </a:ext>
                </a:extLst>
              </a:tr>
              <a:tr h="678507">
                <a:tc>
                  <a:txBody>
                    <a:bodyPr/>
                    <a:lstStyle/>
                    <a:p>
                      <a:pPr algn="l" fontAlgn="b"/>
                      <a:r>
                        <a:rPr lang="en-US" sz="1600" u="none" strike="noStrike">
                          <a:effectLst/>
                        </a:rPr>
                        <a:t> </a:t>
                      </a:r>
                      <a:endParaRPr lang="en-US" sz="1600" b="1"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n-US" sz="1600" u="none" strike="noStrike" dirty="0">
                          <a:effectLst/>
                        </a:rPr>
                        <a:t> </a:t>
                      </a:r>
                      <a:endParaRPr lang="en-US" sz="1600" b="1"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r>
                        <a:rPr lang="en-US" sz="1600" u="none" strike="noStrike" dirty="0">
                          <a:effectLst/>
                        </a:rPr>
                        <a:t> </a:t>
                      </a:r>
                      <a:endParaRPr lang="en-US" sz="1600" b="1"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5977847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A615D5-7497-224E-9178-922CFFF1937B}"/>
              </a:ext>
            </a:extLst>
          </p:cNvPr>
          <p:cNvPicPr>
            <a:picLocks noChangeAspect="1"/>
          </p:cNvPicPr>
          <p:nvPr/>
        </p:nvPicPr>
        <p:blipFill>
          <a:blip r:embed="rId3"/>
          <a:stretch>
            <a:fillRect/>
          </a:stretch>
        </p:blipFill>
        <p:spPr>
          <a:xfrm>
            <a:off x="8200566" y="76091"/>
            <a:ext cx="553632" cy="668136"/>
          </a:xfrm>
          <a:prstGeom prst="rect">
            <a:avLst/>
          </a:prstGeom>
        </p:spPr>
      </p:pic>
      <p:sp>
        <p:nvSpPr>
          <p:cNvPr id="4" name="TextBox 3">
            <a:extLst>
              <a:ext uri="{FF2B5EF4-FFF2-40B4-BE49-F238E27FC236}">
                <a16:creationId xmlns:a16="http://schemas.microsoft.com/office/drawing/2014/main" id="{692FFF16-5FBE-4A71-8F33-980A41147909}"/>
              </a:ext>
            </a:extLst>
          </p:cNvPr>
          <p:cNvSpPr txBox="1"/>
          <p:nvPr/>
        </p:nvSpPr>
        <p:spPr>
          <a:xfrm>
            <a:off x="1314450" y="2144236"/>
            <a:ext cx="6515100" cy="2246769"/>
          </a:xfrm>
          <a:prstGeom prst="rect">
            <a:avLst/>
          </a:prstGeom>
          <a:noFill/>
        </p:spPr>
        <p:txBody>
          <a:bodyPr wrap="square">
            <a:spAutoFit/>
          </a:bodyPr>
          <a:lstStyle/>
          <a:p>
            <a:pPr algn="ctr"/>
            <a:r>
              <a:rPr lang="en-US" altLang="en-US" sz="2800" b="1" dirty="0">
                <a:latin typeface="Times New Roman" panose="02020603050405020304" pitchFamily="18" charset="0"/>
                <a:cs typeface="Times New Roman" panose="02020603050405020304" pitchFamily="18" charset="0"/>
              </a:rPr>
              <a:t>Once done with your Practicum, ask the Company’s supervisor to fill-up the Grading Sheet and send to your Faculty Adviser’s contact e-mail address.</a:t>
            </a:r>
            <a:br>
              <a:rPr lang="en-US" altLang="en-US" sz="2800" b="1" dirty="0">
                <a:latin typeface="Times New Roman" panose="02020603050405020304" pitchFamily="18" charset="0"/>
                <a:cs typeface="Times New Roman" panose="02020603050405020304" pitchFamily="18" charset="0"/>
              </a:rPr>
            </a:br>
            <a:endParaRPr lang="en-PH" sz="2800" dirty="0"/>
          </a:p>
        </p:txBody>
      </p:sp>
    </p:spTree>
    <p:extLst>
      <p:ext uri="{BB962C8B-B14F-4D97-AF65-F5344CB8AC3E}">
        <p14:creationId xmlns:p14="http://schemas.microsoft.com/office/powerpoint/2010/main" val="25501285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A615D5-7497-224E-9178-922CFFF1937B}"/>
              </a:ext>
            </a:extLst>
          </p:cNvPr>
          <p:cNvPicPr>
            <a:picLocks noChangeAspect="1"/>
          </p:cNvPicPr>
          <p:nvPr/>
        </p:nvPicPr>
        <p:blipFill>
          <a:blip r:embed="rId3"/>
          <a:stretch>
            <a:fillRect/>
          </a:stretch>
        </p:blipFill>
        <p:spPr>
          <a:xfrm>
            <a:off x="8200566" y="76091"/>
            <a:ext cx="553632" cy="668136"/>
          </a:xfrm>
          <a:prstGeom prst="rect">
            <a:avLst/>
          </a:prstGeom>
        </p:spPr>
      </p:pic>
      <p:sp>
        <p:nvSpPr>
          <p:cNvPr id="4" name="TextBox 3">
            <a:extLst>
              <a:ext uri="{FF2B5EF4-FFF2-40B4-BE49-F238E27FC236}">
                <a16:creationId xmlns:a16="http://schemas.microsoft.com/office/drawing/2014/main" id="{4E5BADB8-BDDB-4249-A3F6-5F82D7CEC030}"/>
              </a:ext>
            </a:extLst>
          </p:cNvPr>
          <p:cNvSpPr txBox="1"/>
          <p:nvPr/>
        </p:nvSpPr>
        <p:spPr>
          <a:xfrm>
            <a:off x="1162050" y="1443841"/>
            <a:ext cx="6819900" cy="4401205"/>
          </a:xfrm>
          <a:prstGeom prst="rect">
            <a:avLst/>
          </a:prstGeom>
          <a:noFill/>
        </p:spPr>
        <p:txBody>
          <a:bodyPr wrap="square">
            <a:spAutoFit/>
          </a:bodyPr>
          <a:lstStyle/>
          <a:p>
            <a:r>
              <a:rPr lang="en-US" altLang="en-US" sz="2800" b="1" dirty="0">
                <a:latin typeface="Times New Roman" panose="02020603050405020304" pitchFamily="18" charset="0"/>
                <a:cs typeface="Times New Roman" panose="02020603050405020304" pitchFamily="18" charset="0"/>
              </a:rPr>
              <a:t>At the same time submit the following and present your Pracfolio to </a:t>
            </a:r>
            <a:r>
              <a:rPr lang="en-US" altLang="en-US" sz="2800" b="1" i="1" dirty="0">
                <a:solidFill>
                  <a:srgbClr val="FF0000"/>
                </a:solidFill>
                <a:latin typeface="Times New Roman" panose="02020603050405020304" pitchFamily="18" charset="0"/>
                <a:cs typeface="Times New Roman" panose="02020603050405020304" pitchFamily="18" charset="0"/>
              </a:rPr>
              <a:t>your Faculty Adviser </a:t>
            </a:r>
            <a:r>
              <a:rPr lang="en-US" altLang="en-US" sz="2800" b="1" dirty="0">
                <a:latin typeface="Times New Roman" panose="02020603050405020304" pitchFamily="18" charset="0"/>
                <a:cs typeface="Times New Roman" panose="02020603050405020304" pitchFamily="18" charset="0"/>
              </a:rPr>
              <a:t>for your grade.</a:t>
            </a:r>
          </a:p>
          <a:p>
            <a:br>
              <a:rPr lang="en-US" altLang="en-US" sz="2800" b="1" dirty="0">
                <a:latin typeface="Times New Roman" panose="02020603050405020304" pitchFamily="18" charset="0"/>
                <a:cs typeface="Times New Roman" panose="02020603050405020304" pitchFamily="18" charset="0"/>
              </a:rPr>
            </a:br>
            <a:r>
              <a:rPr lang="en-US" altLang="en-US" sz="2800" b="1" dirty="0">
                <a:latin typeface="Times New Roman" panose="02020603050405020304" pitchFamily="18" charset="0"/>
                <a:cs typeface="Times New Roman" panose="02020603050405020304" pitchFamily="18" charset="0"/>
              </a:rPr>
              <a:t>a.  Cover Page</a:t>
            </a:r>
            <a:br>
              <a:rPr lang="en-US" altLang="en-US" sz="2800" b="1" dirty="0">
                <a:latin typeface="Times New Roman" panose="02020603050405020304" pitchFamily="18" charset="0"/>
                <a:cs typeface="Times New Roman" panose="02020603050405020304" pitchFamily="18" charset="0"/>
              </a:rPr>
            </a:br>
            <a:r>
              <a:rPr lang="en-US" altLang="en-US" sz="2800" b="1" dirty="0">
                <a:latin typeface="Times New Roman" panose="02020603050405020304" pitchFamily="18" charset="0"/>
                <a:cs typeface="Times New Roman" panose="02020603050405020304" pitchFamily="18" charset="0"/>
              </a:rPr>
              <a:t>b.  Short  Description of the Company</a:t>
            </a:r>
            <a:br>
              <a:rPr lang="en-US" altLang="en-US" sz="2800" b="1" dirty="0">
                <a:latin typeface="Times New Roman" panose="02020603050405020304" pitchFamily="18" charset="0"/>
                <a:cs typeface="Times New Roman" panose="02020603050405020304" pitchFamily="18" charset="0"/>
              </a:rPr>
            </a:br>
            <a:r>
              <a:rPr lang="en-US" altLang="en-US" sz="2800" b="1" dirty="0">
                <a:latin typeface="Times New Roman" panose="02020603050405020304" pitchFamily="18" charset="0"/>
                <a:cs typeface="Times New Roman" panose="02020603050405020304" pitchFamily="18" charset="0"/>
              </a:rPr>
              <a:t>c.  Curriculum Vitae with picture</a:t>
            </a:r>
            <a:br>
              <a:rPr lang="en-US" altLang="en-US" sz="2800" b="1" dirty="0">
                <a:latin typeface="Times New Roman" panose="02020603050405020304" pitchFamily="18" charset="0"/>
                <a:cs typeface="Times New Roman" panose="02020603050405020304" pitchFamily="18" charset="0"/>
              </a:rPr>
            </a:br>
            <a:r>
              <a:rPr lang="en-US" altLang="en-US" sz="2800" b="1" dirty="0">
                <a:latin typeface="Times New Roman" panose="02020603050405020304" pitchFamily="18" charset="0"/>
                <a:cs typeface="Times New Roman" panose="02020603050405020304" pitchFamily="18" charset="0"/>
              </a:rPr>
              <a:t>d.  Modular Output Reports</a:t>
            </a:r>
            <a:br>
              <a:rPr lang="en-US" altLang="en-US" sz="2800" b="1" dirty="0">
                <a:latin typeface="Times New Roman" panose="02020603050405020304" pitchFamily="18" charset="0"/>
                <a:cs typeface="Times New Roman" panose="02020603050405020304" pitchFamily="18" charset="0"/>
              </a:rPr>
            </a:br>
            <a:r>
              <a:rPr lang="en-US" altLang="en-US" sz="2800" b="1" dirty="0">
                <a:latin typeface="Times New Roman" panose="02020603050405020304" pitchFamily="18" charset="0"/>
                <a:cs typeface="Times New Roman" panose="02020603050405020304" pitchFamily="18" charset="0"/>
              </a:rPr>
              <a:t>e.  Practicum Summary</a:t>
            </a:r>
            <a:br>
              <a:rPr lang="en-US" altLang="en-US" sz="2800" b="1" dirty="0">
                <a:latin typeface="Times New Roman" panose="02020603050405020304" pitchFamily="18" charset="0"/>
                <a:cs typeface="Times New Roman" panose="02020603050405020304" pitchFamily="18" charset="0"/>
              </a:rPr>
            </a:br>
            <a:r>
              <a:rPr lang="en-US" altLang="en-US" sz="2800" b="1" dirty="0">
                <a:latin typeface="Times New Roman" panose="02020603050405020304" pitchFamily="18" charset="0"/>
                <a:cs typeface="Times New Roman" panose="02020603050405020304" pitchFamily="18" charset="0"/>
              </a:rPr>
              <a:t>f.  Documentation</a:t>
            </a:r>
            <a:endParaRPr lang="en-PH" sz="2800" dirty="0"/>
          </a:p>
        </p:txBody>
      </p:sp>
    </p:spTree>
    <p:extLst>
      <p:ext uri="{BB962C8B-B14F-4D97-AF65-F5344CB8AC3E}">
        <p14:creationId xmlns:p14="http://schemas.microsoft.com/office/powerpoint/2010/main" val="603884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A615D5-7497-224E-9178-922CFFF1937B}"/>
              </a:ext>
            </a:extLst>
          </p:cNvPr>
          <p:cNvPicPr>
            <a:picLocks noChangeAspect="1"/>
          </p:cNvPicPr>
          <p:nvPr/>
        </p:nvPicPr>
        <p:blipFill>
          <a:blip r:embed="rId3"/>
          <a:stretch>
            <a:fillRect/>
          </a:stretch>
        </p:blipFill>
        <p:spPr>
          <a:xfrm>
            <a:off x="8200566" y="76091"/>
            <a:ext cx="553632" cy="668136"/>
          </a:xfrm>
          <a:prstGeom prst="rect">
            <a:avLst/>
          </a:prstGeom>
        </p:spPr>
      </p:pic>
      <p:sp>
        <p:nvSpPr>
          <p:cNvPr id="4" name="TextBox 3">
            <a:extLst>
              <a:ext uri="{FF2B5EF4-FFF2-40B4-BE49-F238E27FC236}">
                <a16:creationId xmlns:a16="http://schemas.microsoft.com/office/drawing/2014/main" id="{7B162AF9-C1B3-425C-A6C9-F43E2C709F5D}"/>
              </a:ext>
            </a:extLst>
          </p:cNvPr>
          <p:cNvSpPr txBox="1"/>
          <p:nvPr/>
        </p:nvSpPr>
        <p:spPr>
          <a:xfrm>
            <a:off x="2286000" y="76091"/>
            <a:ext cx="4572000" cy="523220"/>
          </a:xfrm>
          <a:prstGeom prst="rect">
            <a:avLst/>
          </a:prstGeom>
          <a:noFill/>
        </p:spPr>
        <p:txBody>
          <a:bodyPr wrap="square">
            <a:spAutoFit/>
          </a:bodyPr>
          <a:lstStyle/>
          <a:p>
            <a:pPr algn="ctr"/>
            <a:r>
              <a:rPr lang="en-PH" sz="2800" dirty="0">
                <a:solidFill>
                  <a:schemeClr val="bg1"/>
                </a:solidFill>
                <a:latin typeface="Times New Roman" panose="02020603050405020304" pitchFamily="18" charset="0"/>
                <a:cs typeface="Times New Roman" panose="02020603050405020304" pitchFamily="18" charset="0"/>
              </a:rPr>
              <a:t>What </a:t>
            </a:r>
            <a:r>
              <a:rPr lang="en-PH" sz="2800" spc="-5" dirty="0">
                <a:solidFill>
                  <a:schemeClr val="bg1"/>
                </a:solidFill>
                <a:latin typeface="Times New Roman" panose="02020603050405020304" pitchFamily="18" charset="0"/>
                <a:cs typeface="Times New Roman" panose="02020603050405020304" pitchFamily="18" charset="0"/>
              </a:rPr>
              <a:t>is</a:t>
            </a:r>
            <a:r>
              <a:rPr lang="en-PH" sz="2800" spc="-95" dirty="0">
                <a:solidFill>
                  <a:schemeClr val="bg1"/>
                </a:solidFill>
                <a:latin typeface="Times New Roman" panose="02020603050405020304" pitchFamily="18" charset="0"/>
                <a:cs typeface="Times New Roman" panose="02020603050405020304" pitchFamily="18" charset="0"/>
              </a:rPr>
              <a:t> </a:t>
            </a:r>
            <a:r>
              <a:rPr lang="en-PH" sz="2800" dirty="0">
                <a:solidFill>
                  <a:schemeClr val="bg1"/>
                </a:solidFill>
                <a:latin typeface="Times New Roman" panose="02020603050405020304" pitchFamily="18" charset="0"/>
                <a:cs typeface="Times New Roman" panose="02020603050405020304" pitchFamily="18" charset="0"/>
              </a:rPr>
              <a:t>Practicum?</a:t>
            </a:r>
            <a:endParaRPr lang="en-PH" sz="2800" dirty="0">
              <a:solidFill>
                <a:schemeClr val="bg1"/>
              </a:solidFill>
            </a:endParaRPr>
          </a:p>
        </p:txBody>
      </p:sp>
      <p:sp>
        <p:nvSpPr>
          <p:cNvPr id="6" name="TextBox 5">
            <a:extLst>
              <a:ext uri="{FF2B5EF4-FFF2-40B4-BE49-F238E27FC236}">
                <a16:creationId xmlns:a16="http://schemas.microsoft.com/office/drawing/2014/main" id="{9279126D-6A5D-4D57-BA63-69618098EDBC}"/>
              </a:ext>
            </a:extLst>
          </p:cNvPr>
          <p:cNvSpPr txBox="1"/>
          <p:nvPr/>
        </p:nvSpPr>
        <p:spPr>
          <a:xfrm>
            <a:off x="1047750" y="1166842"/>
            <a:ext cx="7048500" cy="4524315"/>
          </a:xfrm>
          <a:prstGeom prst="rect">
            <a:avLst/>
          </a:prstGeom>
          <a:noFill/>
        </p:spPr>
        <p:txBody>
          <a:bodyPr wrap="square">
            <a:spAutoFit/>
          </a:bodyPr>
          <a:lstStyle/>
          <a:p>
            <a:pPr>
              <a:buClr>
                <a:srgbClr val="3891A7"/>
              </a:buClr>
              <a:buSzPct val="79000"/>
            </a:pPr>
            <a:r>
              <a:rPr lang="en-US" altLang="en-US" sz="2800" dirty="0">
                <a:latin typeface="Times New Roman" panose="02020603050405020304" pitchFamily="18" charset="0"/>
                <a:cs typeface="Times New Roman" panose="02020603050405020304" pitchFamily="18" charset="0"/>
              </a:rPr>
              <a:t>Because few companies are willing to accept interns, because of the pandemic,  the college thought of offering the services of the students to companies, meaning they will be required to pass a modular report on the company or specific process in the company or specific product of the company.  We do not require MOA anymore but if the company wants it then fine with us. What we require is the </a:t>
            </a:r>
            <a:r>
              <a:rPr lang="en-US" altLang="en-US" sz="3600" i="1" dirty="0">
                <a:latin typeface="Times New Roman" panose="02020603050405020304" pitchFamily="18" charset="0"/>
                <a:cs typeface="Times New Roman" panose="02020603050405020304" pitchFamily="18" charset="0"/>
              </a:rPr>
              <a:t>Practicum Engagement </a:t>
            </a:r>
            <a:r>
              <a:rPr lang="en-US" altLang="en-US" sz="3600" i="1" dirty="0" err="1">
                <a:latin typeface="Times New Roman" panose="02020603050405020304" pitchFamily="18" charset="0"/>
                <a:cs typeface="Times New Roman" panose="02020603050405020304" pitchFamily="18" charset="0"/>
              </a:rPr>
              <a:t>Conforme</a:t>
            </a:r>
            <a:r>
              <a:rPr lang="en-US" altLang="en-US" sz="3600" i="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637933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A615D5-7497-224E-9178-922CFFF1937B}"/>
              </a:ext>
            </a:extLst>
          </p:cNvPr>
          <p:cNvPicPr>
            <a:picLocks noChangeAspect="1"/>
          </p:cNvPicPr>
          <p:nvPr/>
        </p:nvPicPr>
        <p:blipFill>
          <a:blip r:embed="rId3"/>
          <a:stretch>
            <a:fillRect/>
          </a:stretch>
        </p:blipFill>
        <p:spPr>
          <a:xfrm>
            <a:off x="8200566" y="76091"/>
            <a:ext cx="553632" cy="668136"/>
          </a:xfrm>
          <a:prstGeom prst="rect">
            <a:avLst/>
          </a:prstGeom>
        </p:spPr>
      </p:pic>
      <p:sp>
        <p:nvSpPr>
          <p:cNvPr id="4" name="TextBox 3">
            <a:extLst>
              <a:ext uri="{FF2B5EF4-FFF2-40B4-BE49-F238E27FC236}">
                <a16:creationId xmlns:a16="http://schemas.microsoft.com/office/drawing/2014/main" id="{F93598F1-9832-4250-9CF2-DEEB99A120F5}"/>
              </a:ext>
            </a:extLst>
          </p:cNvPr>
          <p:cNvSpPr txBox="1"/>
          <p:nvPr/>
        </p:nvSpPr>
        <p:spPr>
          <a:xfrm>
            <a:off x="2819400" y="81925"/>
            <a:ext cx="3505200" cy="523220"/>
          </a:xfrm>
          <a:prstGeom prst="rect">
            <a:avLst/>
          </a:prstGeom>
          <a:noFill/>
        </p:spPr>
        <p:txBody>
          <a:bodyPr wrap="square">
            <a:spAutoFit/>
          </a:bodyPr>
          <a:lstStyle/>
          <a:p>
            <a:r>
              <a:rPr lang="en-PH" sz="2800" spc="10" dirty="0">
                <a:solidFill>
                  <a:schemeClr val="bg1"/>
                </a:solidFill>
                <a:latin typeface="Times New Roman" panose="02020603050405020304" pitchFamily="18" charset="0"/>
                <a:cs typeface="Times New Roman" panose="02020603050405020304" pitchFamily="18" charset="0"/>
              </a:rPr>
              <a:t>Important</a:t>
            </a:r>
            <a:r>
              <a:rPr lang="en-PH" sz="2800" spc="-95" dirty="0">
                <a:solidFill>
                  <a:schemeClr val="bg1"/>
                </a:solidFill>
                <a:latin typeface="Times New Roman" panose="02020603050405020304" pitchFamily="18" charset="0"/>
                <a:cs typeface="Times New Roman" panose="02020603050405020304" pitchFamily="18" charset="0"/>
              </a:rPr>
              <a:t> </a:t>
            </a:r>
            <a:r>
              <a:rPr lang="en-PH" sz="2800" dirty="0">
                <a:solidFill>
                  <a:schemeClr val="bg1"/>
                </a:solidFill>
                <a:latin typeface="Times New Roman" panose="02020603050405020304" pitchFamily="18" charset="0"/>
                <a:cs typeface="Times New Roman" panose="02020603050405020304" pitchFamily="18" charset="0"/>
              </a:rPr>
              <a:t>Reminders</a:t>
            </a:r>
            <a:endParaRPr lang="en-PH" sz="2800" dirty="0">
              <a:solidFill>
                <a:schemeClr val="bg1"/>
              </a:solidFill>
            </a:endParaRPr>
          </a:p>
        </p:txBody>
      </p:sp>
      <p:sp>
        <p:nvSpPr>
          <p:cNvPr id="6" name="TextBox 5">
            <a:extLst>
              <a:ext uri="{FF2B5EF4-FFF2-40B4-BE49-F238E27FC236}">
                <a16:creationId xmlns:a16="http://schemas.microsoft.com/office/drawing/2014/main" id="{3D8FAE42-CF98-4D24-AA04-325D13FAE44A}"/>
              </a:ext>
            </a:extLst>
          </p:cNvPr>
          <p:cNvSpPr txBox="1"/>
          <p:nvPr/>
        </p:nvSpPr>
        <p:spPr>
          <a:xfrm>
            <a:off x="869950" y="1189925"/>
            <a:ext cx="7404100" cy="4478149"/>
          </a:xfrm>
          <a:prstGeom prst="rect">
            <a:avLst/>
          </a:prstGeom>
          <a:noFill/>
        </p:spPr>
        <p:txBody>
          <a:bodyPr wrap="square">
            <a:spAutoFit/>
          </a:bodyPr>
          <a:lstStyle/>
          <a:p>
            <a:pPr>
              <a:lnSpc>
                <a:spcPts val="3025"/>
              </a:lnSpc>
            </a:pPr>
            <a:r>
              <a:rPr lang="en-US" altLang="en-US" sz="2800" dirty="0">
                <a:latin typeface="Times New Roman" panose="02020603050405020304" pitchFamily="18" charset="0"/>
                <a:cs typeface="Times New Roman" panose="02020603050405020304" pitchFamily="18" charset="0"/>
              </a:rPr>
              <a:t>The Implementing Guidelines on Practicum of the  </a:t>
            </a:r>
            <a:r>
              <a:rPr lang="en-US" altLang="en-US" sz="2800" dirty="0" err="1">
                <a:latin typeface="Times New Roman" panose="02020603050405020304" pitchFamily="18" charset="0"/>
                <a:cs typeface="Times New Roman" panose="02020603050405020304" pitchFamily="18" charset="0"/>
              </a:rPr>
              <a:t>CCBAis</a:t>
            </a:r>
            <a:r>
              <a:rPr lang="en-US" altLang="en-US" sz="2800" dirty="0">
                <a:latin typeface="Times New Roman" panose="02020603050405020304" pitchFamily="18" charset="0"/>
                <a:cs typeface="Times New Roman" panose="02020603050405020304" pitchFamily="18" charset="0"/>
              </a:rPr>
              <a:t> consistent with CHED Memorandum  Order (CMO) No. 104 Series of 2017</a:t>
            </a:r>
          </a:p>
          <a:p>
            <a:pPr algn="ctr">
              <a:spcBef>
                <a:spcPts val="150"/>
              </a:spcBef>
            </a:pPr>
            <a:r>
              <a:rPr lang="en-US" altLang="en-US" sz="2800" b="1" i="1" dirty="0">
                <a:latin typeface="Times New Roman" panose="02020603050405020304" pitchFamily="18" charset="0"/>
                <a:cs typeface="Times New Roman" panose="02020603050405020304" pitchFamily="18" charset="0"/>
              </a:rPr>
              <a:t>PLUS –</a:t>
            </a:r>
            <a:endParaRPr lang="en-US" altLang="en-US" sz="2800" dirty="0">
              <a:latin typeface="Times New Roman" panose="02020603050405020304" pitchFamily="18" charset="0"/>
              <a:cs typeface="Times New Roman" panose="02020603050405020304" pitchFamily="18" charset="0"/>
            </a:endParaRPr>
          </a:p>
          <a:p>
            <a:pPr>
              <a:spcBef>
                <a:spcPts val="225"/>
              </a:spcBef>
            </a:pPr>
            <a:r>
              <a:rPr lang="en-US" altLang="en-US" sz="2800" dirty="0">
                <a:latin typeface="Times New Roman" panose="02020603050405020304" pitchFamily="18" charset="0"/>
                <a:cs typeface="Times New Roman" panose="02020603050405020304" pitchFamily="18" charset="0"/>
              </a:rPr>
              <a:t>As a </a:t>
            </a:r>
            <a:r>
              <a:rPr lang="en-US" altLang="en-US" sz="2800" dirty="0" err="1">
                <a:latin typeface="Times New Roman" panose="02020603050405020304" pitchFamily="18" charset="0"/>
                <a:cs typeface="Times New Roman" panose="02020603050405020304" pitchFamily="18" charset="0"/>
              </a:rPr>
              <a:t>Thomasian</a:t>
            </a:r>
            <a:r>
              <a:rPr lang="en-US" altLang="en-US" sz="2800" dirty="0">
                <a:latin typeface="Times New Roman" panose="02020603050405020304" pitchFamily="18" charset="0"/>
                <a:cs typeface="Times New Roman" panose="02020603050405020304" pitchFamily="18" charset="0"/>
              </a:rPr>
              <a:t>, we emphasize :</a:t>
            </a:r>
          </a:p>
          <a:p>
            <a:pPr>
              <a:lnSpc>
                <a:spcPts val="3638"/>
              </a:lnSpc>
              <a:spcBef>
                <a:spcPts val="225"/>
              </a:spcBef>
              <a:buClr>
                <a:srgbClr val="3891A7"/>
              </a:buClr>
              <a:buSzPct val="80000"/>
              <a:buFont typeface="Wingdings 2" panose="05020102010507070707" pitchFamily="18" charset="2"/>
              <a:buChar char=""/>
            </a:pPr>
            <a:r>
              <a:rPr lang="en-US" altLang="en-US" sz="2800" dirty="0">
                <a:latin typeface="Times New Roman" panose="02020603050405020304" pitchFamily="18" charset="0"/>
                <a:cs typeface="Times New Roman" panose="02020603050405020304" pitchFamily="18" charset="0"/>
              </a:rPr>
              <a:t>Decorum - correct or proper behavior</a:t>
            </a:r>
          </a:p>
          <a:p>
            <a:pPr>
              <a:lnSpc>
                <a:spcPts val="3550"/>
              </a:lnSpc>
            </a:pPr>
            <a:r>
              <a:rPr lang="en-US" altLang="en-US" sz="2800" dirty="0">
                <a:latin typeface="Times New Roman" panose="02020603050405020304" pitchFamily="18" charset="0"/>
                <a:cs typeface="Times New Roman" panose="02020603050405020304" pitchFamily="18" charset="0"/>
              </a:rPr>
              <a:t>that shows respect and good manners</a:t>
            </a:r>
          </a:p>
          <a:p>
            <a:pPr>
              <a:spcBef>
                <a:spcPts val="163"/>
              </a:spcBef>
              <a:buClr>
                <a:srgbClr val="3891A7"/>
              </a:buClr>
              <a:buSzPct val="80000"/>
              <a:buFont typeface="Wingdings 2" panose="05020102010507070707" pitchFamily="18" charset="2"/>
              <a:buChar char=""/>
            </a:pPr>
            <a:r>
              <a:rPr lang="en-US" altLang="en-US" sz="2800" dirty="0">
                <a:latin typeface="Times New Roman" panose="02020603050405020304" pitchFamily="18" charset="0"/>
                <a:cs typeface="Times New Roman" panose="02020603050405020304" pitchFamily="18" charset="0"/>
              </a:rPr>
              <a:t>Attendance &amp; Punctuality</a:t>
            </a:r>
          </a:p>
          <a:p>
            <a:pPr>
              <a:spcBef>
                <a:spcPts val="225"/>
              </a:spcBef>
              <a:buClr>
                <a:srgbClr val="3891A7"/>
              </a:buClr>
              <a:buSzPct val="80000"/>
              <a:buFont typeface="Wingdings 2" panose="05020102010507070707" pitchFamily="18" charset="2"/>
              <a:buChar char=""/>
            </a:pPr>
            <a:r>
              <a:rPr lang="en-US" altLang="en-US" sz="2800" dirty="0">
                <a:latin typeface="Times New Roman" panose="02020603050405020304" pitchFamily="18" charset="0"/>
                <a:cs typeface="Times New Roman" panose="02020603050405020304" pitchFamily="18" charset="0"/>
              </a:rPr>
              <a:t>Confidentiality</a:t>
            </a:r>
          </a:p>
          <a:p>
            <a:pPr algn="ctr">
              <a:spcBef>
                <a:spcPts val="225"/>
              </a:spcBef>
              <a:buClr>
                <a:srgbClr val="3891A7"/>
              </a:buClr>
              <a:buSzPct val="80000"/>
            </a:pPr>
            <a:r>
              <a:rPr lang="en-US" altLang="en-US" sz="2800" dirty="0">
                <a:latin typeface="Times New Roman" panose="02020603050405020304" pitchFamily="18" charset="0"/>
                <a:cs typeface="Times New Roman" panose="02020603050405020304" pitchFamily="18" charset="0"/>
              </a:rPr>
              <a:t> </a:t>
            </a:r>
            <a:r>
              <a:rPr lang="en-US" altLang="en-US" sz="2800" b="1" dirty="0">
                <a:solidFill>
                  <a:srgbClr val="FF0000"/>
                </a:solidFill>
                <a:latin typeface="Times New Roman" panose="02020603050405020304" pitchFamily="18" charset="0"/>
                <a:cs typeface="Times New Roman" panose="02020603050405020304" pitchFamily="18" charset="0"/>
              </a:rPr>
              <a:t>Always follow the due protocol</a:t>
            </a:r>
          </a:p>
        </p:txBody>
      </p:sp>
    </p:spTree>
    <p:extLst>
      <p:ext uri="{BB962C8B-B14F-4D97-AF65-F5344CB8AC3E}">
        <p14:creationId xmlns:p14="http://schemas.microsoft.com/office/powerpoint/2010/main" val="21117116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A615D5-7497-224E-9178-922CFFF1937B}"/>
              </a:ext>
            </a:extLst>
          </p:cNvPr>
          <p:cNvPicPr>
            <a:picLocks noChangeAspect="1"/>
          </p:cNvPicPr>
          <p:nvPr/>
        </p:nvPicPr>
        <p:blipFill>
          <a:blip r:embed="rId3"/>
          <a:stretch>
            <a:fillRect/>
          </a:stretch>
        </p:blipFill>
        <p:spPr>
          <a:xfrm>
            <a:off x="8200566" y="76091"/>
            <a:ext cx="553632" cy="668136"/>
          </a:xfrm>
          <a:prstGeom prst="rect">
            <a:avLst/>
          </a:prstGeom>
        </p:spPr>
      </p:pic>
      <p:sp>
        <p:nvSpPr>
          <p:cNvPr id="4" name="TextBox 3">
            <a:extLst>
              <a:ext uri="{FF2B5EF4-FFF2-40B4-BE49-F238E27FC236}">
                <a16:creationId xmlns:a16="http://schemas.microsoft.com/office/drawing/2014/main" id="{7935F48B-BB84-45EC-9C85-AACFF1020376}"/>
              </a:ext>
            </a:extLst>
          </p:cNvPr>
          <p:cNvSpPr txBox="1"/>
          <p:nvPr/>
        </p:nvSpPr>
        <p:spPr>
          <a:xfrm>
            <a:off x="2286000" y="1824672"/>
            <a:ext cx="4572000" cy="2246769"/>
          </a:xfrm>
          <a:prstGeom prst="rect">
            <a:avLst/>
          </a:prstGeom>
          <a:noFill/>
        </p:spPr>
        <p:txBody>
          <a:bodyPr wrap="square">
            <a:spAutoFit/>
          </a:bodyPr>
          <a:lstStyle/>
          <a:p>
            <a:pPr marL="12700" algn="ctr">
              <a:buClr>
                <a:srgbClr val="3891A7"/>
              </a:buClr>
              <a:buSzPct val="79166"/>
              <a:tabLst>
                <a:tab pos="477520" algn="l"/>
                <a:tab pos="478155" algn="l"/>
              </a:tabLst>
              <a:defRPr/>
            </a:pPr>
            <a:r>
              <a:rPr lang="en-PH" sz="2800" b="1" spc="-35" dirty="0">
                <a:solidFill>
                  <a:schemeClr val="tx2"/>
                </a:solidFill>
                <a:latin typeface="Times New Roman" panose="02020603050405020304" pitchFamily="18" charset="0"/>
                <a:cs typeface="Times New Roman" panose="02020603050405020304" pitchFamily="18" charset="0"/>
              </a:rPr>
              <a:t>You can e-mail the Practicum Coordinator at </a:t>
            </a:r>
          </a:p>
          <a:p>
            <a:pPr marL="12700" algn="ctr">
              <a:buClr>
                <a:srgbClr val="3891A7"/>
              </a:buClr>
              <a:buSzPct val="79166"/>
              <a:tabLst>
                <a:tab pos="477520" algn="l"/>
                <a:tab pos="478155" algn="l"/>
              </a:tabLst>
              <a:defRPr/>
            </a:pPr>
            <a:endParaRPr lang="en-PH" sz="2800" b="1" spc="-35" dirty="0">
              <a:solidFill>
                <a:schemeClr val="tx2"/>
              </a:solidFill>
              <a:latin typeface="Times New Roman" panose="02020603050405020304" pitchFamily="18" charset="0"/>
              <a:cs typeface="Times New Roman" panose="02020603050405020304" pitchFamily="18" charset="0"/>
            </a:endParaRPr>
          </a:p>
          <a:p>
            <a:pPr marL="12700" algn="ctr">
              <a:buClr>
                <a:srgbClr val="3891A7"/>
              </a:buClr>
              <a:buSzPct val="79166"/>
              <a:tabLst>
                <a:tab pos="477520" algn="l"/>
                <a:tab pos="478155" algn="l"/>
              </a:tabLst>
              <a:defRPr/>
            </a:pPr>
            <a:endParaRPr lang="en-PH" sz="2800" b="1" spc="-35" dirty="0">
              <a:solidFill>
                <a:schemeClr val="tx2"/>
              </a:solidFill>
              <a:latin typeface="Times New Roman" panose="02020603050405020304" pitchFamily="18" charset="0"/>
              <a:cs typeface="Times New Roman" panose="02020603050405020304" pitchFamily="18" charset="0"/>
            </a:endParaRPr>
          </a:p>
          <a:p>
            <a:pPr marL="12700" algn="ctr">
              <a:buClr>
                <a:srgbClr val="3891A7"/>
              </a:buClr>
              <a:buSzPct val="79166"/>
              <a:tabLst>
                <a:tab pos="477520" algn="l"/>
                <a:tab pos="478155" algn="l"/>
              </a:tabLst>
              <a:defRPr/>
            </a:pPr>
            <a:r>
              <a:rPr lang="en-PH" sz="2800" b="1" spc="-35" dirty="0">
                <a:solidFill>
                  <a:schemeClr val="tx2"/>
                </a:solidFill>
                <a:latin typeface="Times New Roman" panose="02020603050405020304" pitchFamily="18" charset="0"/>
                <a:cs typeface="Times New Roman" panose="02020603050405020304" pitchFamily="18" charset="0"/>
              </a:rPr>
              <a:t>rbenjamin@ust.edu.ph</a:t>
            </a:r>
          </a:p>
        </p:txBody>
      </p:sp>
      <p:sp>
        <p:nvSpPr>
          <p:cNvPr id="6" name="Arrow: Down 5">
            <a:extLst>
              <a:ext uri="{FF2B5EF4-FFF2-40B4-BE49-F238E27FC236}">
                <a16:creationId xmlns:a16="http://schemas.microsoft.com/office/drawing/2014/main" id="{4E42DFCE-DC43-4D8C-B5AA-16CEFE892240}"/>
              </a:ext>
            </a:extLst>
          </p:cNvPr>
          <p:cNvSpPr/>
          <p:nvPr/>
        </p:nvSpPr>
        <p:spPr>
          <a:xfrm>
            <a:off x="4457700" y="2882903"/>
            <a:ext cx="228600" cy="6095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Tree>
    <p:extLst>
      <p:ext uri="{BB962C8B-B14F-4D97-AF65-F5344CB8AC3E}">
        <p14:creationId xmlns:p14="http://schemas.microsoft.com/office/powerpoint/2010/main" val="24292847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A615D5-7497-224E-9178-922CFFF1937B}"/>
              </a:ext>
            </a:extLst>
          </p:cNvPr>
          <p:cNvPicPr>
            <a:picLocks noChangeAspect="1"/>
          </p:cNvPicPr>
          <p:nvPr/>
        </p:nvPicPr>
        <p:blipFill>
          <a:blip r:embed="rId3"/>
          <a:stretch>
            <a:fillRect/>
          </a:stretch>
        </p:blipFill>
        <p:spPr>
          <a:xfrm>
            <a:off x="8200566" y="76091"/>
            <a:ext cx="553632" cy="668136"/>
          </a:xfrm>
          <a:prstGeom prst="rect">
            <a:avLst/>
          </a:prstGeom>
        </p:spPr>
      </p:pic>
      <p:sp>
        <p:nvSpPr>
          <p:cNvPr id="4" name="TextBox 3">
            <a:extLst>
              <a:ext uri="{FF2B5EF4-FFF2-40B4-BE49-F238E27FC236}">
                <a16:creationId xmlns:a16="http://schemas.microsoft.com/office/drawing/2014/main" id="{8BE29A50-8B7F-49C7-8D27-4DE217693629}"/>
              </a:ext>
            </a:extLst>
          </p:cNvPr>
          <p:cNvSpPr txBox="1"/>
          <p:nvPr/>
        </p:nvSpPr>
        <p:spPr>
          <a:xfrm>
            <a:off x="1892300" y="1658035"/>
            <a:ext cx="5359400" cy="2246769"/>
          </a:xfrm>
          <a:prstGeom prst="rect">
            <a:avLst/>
          </a:prstGeom>
          <a:noFill/>
        </p:spPr>
        <p:txBody>
          <a:bodyPr wrap="square">
            <a:spAutoFit/>
          </a:bodyPr>
          <a:lstStyle/>
          <a:p>
            <a:pPr algn="ctr"/>
            <a:r>
              <a:rPr lang="en-US" altLang="en-US" sz="2800" b="1" dirty="0">
                <a:latin typeface="Times New Roman" panose="02020603050405020304" pitchFamily="18" charset="0"/>
                <a:cs typeface="Times New Roman" panose="02020603050405020304" pitchFamily="18" charset="0"/>
              </a:rPr>
              <a:t>Where to Access the Practicum  G</a:t>
            </a:r>
            <a:r>
              <a:rPr lang="en-US" altLang="en-US" sz="2800" b="1" i="1" dirty="0">
                <a:latin typeface="Times New Roman" panose="02020603050405020304" pitchFamily="18" charset="0"/>
                <a:cs typeface="Times New Roman" panose="02020603050405020304" pitchFamily="18" charset="0"/>
              </a:rPr>
              <a:t>uidelines and Documents</a:t>
            </a:r>
          </a:p>
          <a:p>
            <a:endParaRPr lang="en-US" sz="2800" b="1" i="1" dirty="0">
              <a:latin typeface="Times New Roman" panose="02020603050405020304" pitchFamily="18" charset="0"/>
              <a:cs typeface="Times New Roman" panose="02020603050405020304" pitchFamily="18" charset="0"/>
            </a:endParaRPr>
          </a:p>
          <a:p>
            <a:endParaRPr lang="en-US" sz="2800" b="1" i="1" dirty="0">
              <a:latin typeface="Times New Roman" panose="02020603050405020304" pitchFamily="18" charset="0"/>
              <a:cs typeface="Times New Roman" panose="02020603050405020304" pitchFamily="18" charset="0"/>
            </a:endParaRPr>
          </a:p>
          <a:p>
            <a:pPr algn="ctr"/>
            <a:r>
              <a:rPr lang="en-US" sz="2800" u="heavy" spc="-5" dirty="0">
                <a:solidFill>
                  <a:srgbClr val="8DC664"/>
                </a:solidFill>
                <a:latin typeface="Times New Roman" panose="02020603050405020304" pitchFamily="18" charset="0"/>
                <a:cs typeface="Times New Roman" panose="02020603050405020304" pitchFamily="18" charset="0"/>
              </a:rPr>
              <a:t>Commerce.ust.edu.ph</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71075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A615D5-7497-224E-9178-922CFFF1937B}"/>
              </a:ext>
            </a:extLst>
          </p:cNvPr>
          <p:cNvPicPr>
            <a:picLocks noChangeAspect="1"/>
          </p:cNvPicPr>
          <p:nvPr/>
        </p:nvPicPr>
        <p:blipFill>
          <a:blip r:embed="rId3"/>
          <a:stretch>
            <a:fillRect/>
          </a:stretch>
        </p:blipFill>
        <p:spPr>
          <a:xfrm>
            <a:off x="8200566" y="76091"/>
            <a:ext cx="553632" cy="668136"/>
          </a:xfrm>
          <a:prstGeom prst="rect">
            <a:avLst/>
          </a:prstGeom>
        </p:spPr>
      </p:pic>
      <p:pic>
        <p:nvPicPr>
          <p:cNvPr id="3" name="Picture 2">
            <a:extLst>
              <a:ext uri="{FF2B5EF4-FFF2-40B4-BE49-F238E27FC236}">
                <a16:creationId xmlns:a16="http://schemas.microsoft.com/office/drawing/2014/main" id="{90BE5D6F-BBBF-4DAF-B94E-8CBF9244CDA1}"/>
              </a:ext>
            </a:extLst>
          </p:cNvPr>
          <p:cNvPicPr>
            <a:picLocks noChangeAspect="1"/>
          </p:cNvPicPr>
          <p:nvPr/>
        </p:nvPicPr>
        <p:blipFill rotWithShape="1">
          <a:blip r:embed="rId4"/>
          <a:srcRect l="18375" r="10612" b="-1"/>
          <a:stretch/>
        </p:blipFill>
        <p:spPr>
          <a:xfrm>
            <a:off x="3336925" y="744227"/>
            <a:ext cx="2647950" cy="1985595"/>
          </a:xfrm>
          <a:prstGeom prst="rect">
            <a:avLst/>
          </a:prstGeom>
        </p:spPr>
      </p:pic>
      <p:sp>
        <p:nvSpPr>
          <p:cNvPr id="9" name="TextBox 8">
            <a:extLst>
              <a:ext uri="{FF2B5EF4-FFF2-40B4-BE49-F238E27FC236}">
                <a16:creationId xmlns:a16="http://schemas.microsoft.com/office/drawing/2014/main" id="{B46A55AB-0F50-47C9-99B6-3735BF2431B3}"/>
              </a:ext>
            </a:extLst>
          </p:cNvPr>
          <p:cNvSpPr txBox="1"/>
          <p:nvPr/>
        </p:nvSpPr>
        <p:spPr>
          <a:xfrm>
            <a:off x="1504950" y="3289300"/>
            <a:ext cx="6134100" cy="2477601"/>
          </a:xfrm>
          <a:prstGeom prst="rect">
            <a:avLst/>
          </a:prstGeom>
          <a:noFill/>
        </p:spPr>
        <p:txBody>
          <a:bodyPr wrap="square">
            <a:spAutoFit/>
          </a:bodyPr>
          <a:lstStyle/>
          <a:p>
            <a:pPr marL="406400" indent="-406400" algn="ctr" eaLnBrk="1" hangingPunct="1">
              <a:spcBef>
                <a:spcPts val="575"/>
              </a:spcBef>
            </a:pPr>
            <a:r>
              <a:rPr lang="fil-PH" altLang="en-US" sz="2800" b="1" dirty="0">
                <a:latin typeface="Times New Roman" panose="02020603050405020304" pitchFamily="18" charset="0"/>
                <a:cs typeface="Times New Roman" panose="02020603050405020304" pitchFamily="18" charset="0"/>
              </a:rPr>
              <a:t>DO YOUR HOMEWORK</a:t>
            </a:r>
          </a:p>
          <a:p>
            <a:pPr marL="406400" indent="-406400" eaLnBrk="1" hangingPunct="1">
              <a:spcBef>
                <a:spcPts val="575"/>
              </a:spcBef>
            </a:pPr>
            <a:endParaRPr lang="fil-PH" altLang="en-US" sz="2800" b="1" dirty="0">
              <a:latin typeface="Times New Roman" panose="02020603050405020304" pitchFamily="18" charset="0"/>
              <a:cs typeface="Times New Roman" panose="02020603050405020304" pitchFamily="18" charset="0"/>
            </a:endParaRPr>
          </a:p>
          <a:p>
            <a:pPr marL="406400" indent="-406400" algn="ctr" eaLnBrk="1" hangingPunct="1">
              <a:spcBef>
                <a:spcPts val="575"/>
              </a:spcBef>
            </a:pPr>
            <a:r>
              <a:rPr lang="fil-PH" altLang="en-US" sz="2800" b="1" dirty="0">
                <a:latin typeface="Times New Roman" panose="02020603050405020304" pitchFamily="18" charset="0"/>
                <a:cs typeface="Times New Roman" panose="02020603050405020304" pitchFamily="18" charset="0"/>
              </a:rPr>
              <a:t>Research about the company. </a:t>
            </a:r>
          </a:p>
          <a:p>
            <a:pPr marL="406400" indent="-406400" algn="ctr" eaLnBrk="1" hangingPunct="1">
              <a:spcBef>
                <a:spcPts val="575"/>
              </a:spcBef>
            </a:pPr>
            <a:r>
              <a:rPr lang="fil-PH" altLang="en-US" sz="2800" b="1" dirty="0">
                <a:latin typeface="Times New Roman" panose="02020603050405020304" pitchFamily="18" charset="0"/>
                <a:cs typeface="Times New Roman" panose="02020603050405020304" pitchFamily="18" charset="0"/>
              </a:rPr>
              <a:t>Learn about its history,  culture, the company itself, the industry, etc.</a:t>
            </a:r>
          </a:p>
        </p:txBody>
      </p:sp>
    </p:spTree>
    <p:extLst>
      <p:ext uri="{BB962C8B-B14F-4D97-AF65-F5344CB8AC3E}">
        <p14:creationId xmlns:p14="http://schemas.microsoft.com/office/powerpoint/2010/main" val="27293637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A615D5-7497-224E-9178-922CFFF1937B}"/>
              </a:ext>
            </a:extLst>
          </p:cNvPr>
          <p:cNvPicPr>
            <a:picLocks noChangeAspect="1"/>
          </p:cNvPicPr>
          <p:nvPr/>
        </p:nvPicPr>
        <p:blipFill>
          <a:blip r:embed="rId3"/>
          <a:stretch>
            <a:fillRect/>
          </a:stretch>
        </p:blipFill>
        <p:spPr>
          <a:xfrm>
            <a:off x="8200566" y="76091"/>
            <a:ext cx="553632" cy="668136"/>
          </a:xfrm>
          <a:prstGeom prst="rect">
            <a:avLst/>
          </a:prstGeom>
        </p:spPr>
      </p:pic>
      <p:pic>
        <p:nvPicPr>
          <p:cNvPr id="3" name="Picture 2">
            <a:extLst>
              <a:ext uri="{FF2B5EF4-FFF2-40B4-BE49-F238E27FC236}">
                <a16:creationId xmlns:a16="http://schemas.microsoft.com/office/drawing/2014/main" id="{346A5A94-51BC-49C5-A16F-03824E9B2C7F}"/>
              </a:ext>
            </a:extLst>
          </p:cNvPr>
          <p:cNvPicPr>
            <a:picLocks noChangeAspect="1"/>
          </p:cNvPicPr>
          <p:nvPr/>
        </p:nvPicPr>
        <p:blipFill>
          <a:blip r:embed="rId4"/>
          <a:stretch>
            <a:fillRect/>
          </a:stretch>
        </p:blipFill>
        <p:spPr>
          <a:xfrm>
            <a:off x="457201" y="1042477"/>
            <a:ext cx="2915556" cy="2386523"/>
          </a:xfrm>
          <a:prstGeom prst="rect">
            <a:avLst/>
          </a:prstGeom>
        </p:spPr>
      </p:pic>
      <p:sp>
        <p:nvSpPr>
          <p:cNvPr id="6" name="TextBox 5">
            <a:extLst>
              <a:ext uri="{FF2B5EF4-FFF2-40B4-BE49-F238E27FC236}">
                <a16:creationId xmlns:a16="http://schemas.microsoft.com/office/drawing/2014/main" id="{B899E152-92B4-4103-A118-19152EA40A25}"/>
              </a:ext>
            </a:extLst>
          </p:cNvPr>
          <p:cNvSpPr txBox="1"/>
          <p:nvPr/>
        </p:nvSpPr>
        <p:spPr>
          <a:xfrm>
            <a:off x="2057400" y="3429000"/>
            <a:ext cx="5981700" cy="1461939"/>
          </a:xfrm>
          <a:prstGeom prst="rect">
            <a:avLst/>
          </a:prstGeom>
          <a:noFill/>
        </p:spPr>
        <p:txBody>
          <a:bodyPr wrap="square">
            <a:spAutoFit/>
          </a:bodyPr>
          <a:lstStyle/>
          <a:p>
            <a:pPr marL="406400" indent="-406400" algn="ctr" eaLnBrk="1" hangingPunct="1">
              <a:spcBef>
                <a:spcPts val="575"/>
              </a:spcBef>
            </a:pPr>
            <a:r>
              <a:rPr lang="fil-PH" altLang="en-US" sz="2800" b="1" dirty="0">
                <a:latin typeface="Times New Roman" panose="02020603050405020304" pitchFamily="18" charset="0"/>
                <a:cs typeface="Times New Roman" panose="02020603050405020304" pitchFamily="18" charset="0"/>
              </a:rPr>
              <a:t>Know what to expect and what your employer expects from you.</a:t>
            </a:r>
          </a:p>
          <a:p>
            <a:pPr marL="406400" indent="-406400" algn="ctr" eaLnBrk="1" hangingPunct="1">
              <a:spcBef>
                <a:spcPts val="575"/>
              </a:spcBef>
            </a:pPr>
            <a:r>
              <a:rPr lang="fil-PH" altLang="en-US" sz="2800" b="1" dirty="0">
                <a:latin typeface="Times New Roman" panose="02020603050405020304" pitchFamily="18" charset="0"/>
                <a:cs typeface="Times New Roman" panose="02020603050405020304" pitchFamily="18" charset="0"/>
              </a:rPr>
              <a:t>Ask about your job responsibilities.</a:t>
            </a:r>
          </a:p>
        </p:txBody>
      </p:sp>
    </p:spTree>
    <p:extLst>
      <p:ext uri="{BB962C8B-B14F-4D97-AF65-F5344CB8AC3E}">
        <p14:creationId xmlns:p14="http://schemas.microsoft.com/office/powerpoint/2010/main" val="9703749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A615D5-7497-224E-9178-922CFFF1937B}"/>
              </a:ext>
            </a:extLst>
          </p:cNvPr>
          <p:cNvPicPr>
            <a:picLocks noChangeAspect="1"/>
          </p:cNvPicPr>
          <p:nvPr/>
        </p:nvPicPr>
        <p:blipFill>
          <a:blip r:embed="rId3"/>
          <a:stretch>
            <a:fillRect/>
          </a:stretch>
        </p:blipFill>
        <p:spPr>
          <a:xfrm>
            <a:off x="8200566" y="76091"/>
            <a:ext cx="553632" cy="668136"/>
          </a:xfrm>
          <a:prstGeom prst="rect">
            <a:avLst/>
          </a:prstGeom>
        </p:spPr>
      </p:pic>
      <p:pic>
        <p:nvPicPr>
          <p:cNvPr id="3" name="Picture 2">
            <a:extLst>
              <a:ext uri="{FF2B5EF4-FFF2-40B4-BE49-F238E27FC236}">
                <a16:creationId xmlns:a16="http://schemas.microsoft.com/office/drawing/2014/main" id="{6651AA77-43AD-4F1A-A074-2758A798B9D3}"/>
              </a:ext>
            </a:extLst>
          </p:cNvPr>
          <p:cNvPicPr>
            <a:picLocks noChangeAspect="1"/>
          </p:cNvPicPr>
          <p:nvPr/>
        </p:nvPicPr>
        <p:blipFill>
          <a:blip r:embed="rId4"/>
          <a:stretch>
            <a:fillRect/>
          </a:stretch>
        </p:blipFill>
        <p:spPr>
          <a:xfrm>
            <a:off x="482600" y="1116657"/>
            <a:ext cx="3632199" cy="2099200"/>
          </a:xfrm>
          <a:prstGeom prst="rect">
            <a:avLst/>
          </a:prstGeom>
        </p:spPr>
      </p:pic>
      <p:sp>
        <p:nvSpPr>
          <p:cNvPr id="6" name="TextBox 5">
            <a:extLst>
              <a:ext uri="{FF2B5EF4-FFF2-40B4-BE49-F238E27FC236}">
                <a16:creationId xmlns:a16="http://schemas.microsoft.com/office/drawing/2014/main" id="{AB3E1598-F491-42FB-929F-901B8B251D07}"/>
              </a:ext>
            </a:extLst>
          </p:cNvPr>
          <p:cNvSpPr txBox="1"/>
          <p:nvPr/>
        </p:nvSpPr>
        <p:spPr>
          <a:xfrm>
            <a:off x="927099" y="3662335"/>
            <a:ext cx="6375400" cy="1538883"/>
          </a:xfrm>
          <a:prstGeom prst="rect">
            <a:avLst/>
          </a:prstGeom>
          <a:noFill/>
        </p:spPr>
        <p:txBody>
          <a:bodyPr wrap="square">
            <a:spAutoFit/>
          </a:bodyPr>
          <a:lstStyle/>
          <a:p>
            <a:pPr marL="406400" indent="-406400" algn="ctr" eaLnBrk="1" hangingPunct="1">
              <a:spcBef>
                <a:spcPts val="575"/>
              </a:spcBef>
            </a:pPr>
            <a:r>
              <a:rPr lang="fil-PH" altLang="en-US" sz="2800" b="1" dirty="0">
                <a:latin typeface="Times New Roman" panose="02020603050405020304" pitchFamily="18" charset="0"/>
                <a:cs typeface="Times New Roman" panose="02020603050405020304" pitchFamily="18" charset="0"/>
              </a:rPr>
              <a:t>Show up on time online.</a:t>
            </a:r>
          </a:p>
          <a:p>
            <a:pPr marL="406400" indent="-406400" algn="ctr" eaLnBrk="1" hangingPunct="1">
              <a:spcBef>
                <a:spcPts val="575"/>
              </a:spcBef>
            </a:pPr>
            <a:r>
              <a:rPr lang="fil-PH" altLang="en-US" sz="2800" b="1" dirty="0">
                <a:latin typeface="Times New Roman" panose="02020603050405020304" pitchFamily="18" charset="0"/>
                <a:cs typeface="Times New Roman" panose="02020603050405020304" pitchFamily="18" charset="0"/>
              </a:rPr>
              <a:t>Focus on your job.</a:t>
            </a:r>
          </a:p>
          <a:p>
            <a:pPr marL="406400" indent="-406400" algn="ctr" eaLnBrk="1" hangingPunct="1">
              <a:spcBef>
                <a:spcPts val="575"/>
              </a:spcBef>
            </a:pPr>
            <a:r>
              <a:rPr lang="fil-PH" altLang="en-US" sz="2800" b="1" dirty="0">
                <a:latin typeface="Times New Roman" panose="02020603050405020304" pitchFamily="18" charset="0"/>
                <a:cs typeface="Times New Roman" panose="02020603050405020304" pitchFamily="18" charset="0"/>
              </a:rPr>
              <a:t>Do whatever it takes to do the job well.</a:t>
            </a:r>
          </a:p>
        </p:txBody>
      </p:sp>
    </p:spTree>
    <p:extLst>
      <p:ext uri="{BB962C8B-B14F-4D97-AF65-F5344CB8AC3E}">
        <p14:creationId xmlns:p14="http://schemas.microsoft.com/office/powerpoint/2010/main" val="7296395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A615D5-7497-224E-9178-922CFFF1937B}"/>
              </a:ext>
            </a:extLst>
          </p:cNvPr>
          <p:cNvPicPr>
            <a:picLocks noChangeAspect="1"/>
          </p:cNvPicPr>
          <p:nvPr/>
        </p:nvPicPr>
        <p:blipFill>
          <a:blip r:embed="rId3"/>
          <a:stretch>
            <a:fillRect/>
          </a:stretch>
        </p:blipFill>
        <p:spPr>
          <a:xfrm>
            <a:off x="8200566" y="76091"/>
            <a:ext cx="553632" cy="668136"/>
          </a:xfrm>
          <a:prstGeom prst="rect">
            <a:avLst/>
          </a:prstGeom>
        </p:spPr>
      </p:pic>
      <p:sp>
        <p:nvSpPr>
          <p:cNvPr id="4" name="TextBox 3">
            <a:extLst>
              <a:ext uri="{FF2B5EF4-FFF2-40B4-BE49-F238E27FC236}">
                <a16:creationId xmlns:a16="http://schemas.microsoft.com/office/drawing/2014/main" id="{C769E91D-2E53-4DB5-908E-A1FBA9BFFB8E}"/>
              </a:ext>
            </a:extLst>
          </p:cNvPr>
          <p:cNvSpPr txBox="1"/>
          <p:nvPr/>
        </p:nvSpPr>
        <p:spPr>
          <a:xfrm>
            <a:off x="1022350" y="1435150"/>
            <a:ext cx="7099300" cy="3570208"/>
          </a:xfrm>
          <a:prstGeom prst="rect">
            <a:avLst/>
          </a:prstGeom>
          <a:noFill/>
        </p:spPr>
        <p:txBody>
          <a:bodyPr wrap="square">
            <a:spAutoFit/>
          </a:bodyPr>
          <a:lstStyle/>
          <a:p>
            <a:pPr marL="406400" indent="-406400" algn="ctr" eaLnBrk="1" hangingPunct="1">
              <a:spcBef>
                <a:spcPts val="575"/>
              </a:spcBef>
              <a:defRPr/>
            </a:pPr>
            <a:r>
              <a:rPr lang="fil-PH" altLang="en-US" sz="2800" b="1" dirty="0">
                <a:latin typeface="Times New Roman" panose="02020603050405020304" pitchFamily="18" charset="0"/>
                <a:cs typeface="Times New Roman" panose="02020603050405020304" pitchFamily="18" charset="0"/>
              </a:rPr>
              <a:t>TREAT IT LIKE A REAL JOB</a:t>
            </a:r>
          </a:p>
          <a:p>
            <a:pPr marL="406400" indent="-406400" eaLnBrk="1" hangingPunct="1">
              <a:spcBef>
                <a:spcPts val="575"/>
              </a:spcBef>
              <a:defRPr/>
            </a:pPr>
            <a:endParaRPr lang="fil-PH" altLang="en-US" sz="2800" b="1" dirty="0">
              <a:latin typeface="Times New Roman" panose="02020603050405020304" pitchFamily="18" charset="0"/>
              <a:cs typeface="Times New Roman" panose="02020603050405020304" pitchFamily="18" charset="0"/>
            </a:endParaRPr>
          </a:p>
          <a:p>
            <a:pPr marL="406400" indent="-406400" eaLnBrk="1" hangingPunct="1">
              <a:spcBef>
                <a:spcPts val="575"/>
              </a:spcBef>
              <a:defRPr/>
            </a:pPr>
            <a:endParaRPr lang="fil-PH" altLang="en-US" sz="2800" b="1" dirty="0">
              <a:latin typeface="Times New Roman" panose="02020603050405020304" pitchFamily="18" charset="0"/>
              <a:cs typeface="Times New Roman" panose="02020603050405020304" pitchFamily="18" charset="0"/>
            </a:endParaRPr>
          </a:p>
          <a:p>
            <a:pPr marL="406400" indent="-406400" eaLnBrk="1" hangingPunct="1">
              <a:spcBef>
                <a:spcPts val="575"/>
              </a:spcBef>
              <a:defRPr/>
            </a:pPr>
            <a:r>
              <a:rPr lang="fil-PH" altLang="en-US" sz="2800" dirty="0">
                <a:latin typeface="Times New Roman" panose="02020603050405020304" pitchFamily="18" charset="0"/>
                <a:cs typeface="Times New Roman" panose="02020603050405020304" pitchFamily="18" charset="0"/>
              </a:rPr>
              <a:t>Treat the work given to you seriously</a:t>
            </a:r>
          </a:p>
          <a:p>
            <a:pPr marL="406400" indent="-406400" eaLnBrk="1" hangingPunct="1">
              <a:spcBef>
                <a:spcPts val="575"/>
              </a:spcBef>
              <a:defRPr/>
            </a:pPr>
            <a:r>
              <a:rPr lang="fil-PH" altLang="en-US" sz="2800" dirty="0">
                <a:latin typeface="Times New Roman" panose="02020603050405020304" pitchFamily="18" charset="0"/>
                <a:cs typeface="Times New Roman" panose="02020603050405020304" pitchFamily="18" charset="0"/>
              </a:rPr>
              <a:t>You are working in a real world organization so</a:t>
            </a:r>
          </a:p>
          <a:p>
            <a:pPr marL="406400" indent="-406400" eaLnBrk="1" hangingPunct="1">
              <a:spcBef>
                <a:spcPts val="575"/>
              </a:spcBef>
              <a:defRPr/>
            </a:pPr>
            <a:r>
              <a:rPr lang="fil-PH" altLang="en-US" sz="2800" dirty="0">
                <a:latin typeface="Times New Roman" panose="02020603050405020304" pitchFamily="18" charset="0"/>
                <a:cs typeface="Times New Roman" panose="02020603050405020304" pitchFamily="18" charset="0"/>
              </a:rPr>
              <a:t>any work you do or mistakes you make will</a:t>
            </a:r>
          </a:p>
          <a:p>
            <a:pPr marL="406400" indent="-406400" eaLnBrk="1" hangingPunct="1">
              <a:spcBef>
                <a:spcPts val="575"/>
              </a:spcBef>
              <a:defRPr/>
            </a:pPr>
            <a:r>
              <a:rPr lang="fil-PH" altLang="en-US" sz="2800" dirty="0">
                <a:latin typeface="Times New Roman" panose="02020603050405020304" pitchFamily="18" charset="0"/>
                <a:cs typeface="Times New Roman" panose="02020603050405020304" pitchFamily="18" charset="0"/>
              </a:rPr>
              <a:t>have an impact at some level.</a:t>
            </a:r>
          </a:p>
        </p:txBody>
      </p:sp>
    </p:spTree>
    <p:extLst>
      <p:ext uri="{BB962C8B-B14F-4D97-AF65-F5344CB8AC3E}">
        <p14:creationId xmlns:p14="http://schemas.microsoft.com/office/powerpoint/2010/main" val="32500636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A615D5-7497-224E-9178-922CFFF1937B}"/>
              </a:ext>
            </a:extLst>
          </p:cNvPr>
          <p:cNvPicPr>
            <a:picLocks noChangeAspect="1"/>
          </p:cNvPicPr>
          <p:nvPr/>
        </p:nvPicPr>
        <p:blipFill>
          <a:blip r:embed="rId3"/>
          <a:stretch>
            <a:fillRect/>
          </a:stretch>
        </p:blipFill>
        <p:spPr>
          <a:xfrm>
            <a:off x="8200566" y="76091"/>
            <a:ext cx="553632" cy="668136"/>
          </a:xfrm>
          <a:prstGeom prst="rect">
            <a:avLst/>
          </a:prstGeom>
        </p:spPr>
      </p:pic>
      <p:sp>
        <p:nvSpPr>
          <p:cNvPr id="4" name="TextBox 3">
            <a:extLst>
              <a:ext uri="{FF2B5EF4-FFF2-40B4-BE49-F238E27FC236}">
                <a16:creationId xmlns:a16="http://schemas.microsoft.com/office/drawing/2014/main" id="{822622CA-DC98-4A96-8971-D6BF082B5DCE}"/>
              </a:ext>
            </a:extLst>
          </p:cNvPr>
          <p:cNvSpPr txBox="1"/>
          <p:nvPr/>
        </p:nvSpPr>
        <p:spPr>
          <a:xfrm>
            <a:off x="1030517" y="1547421"/>
            <a:ext cx="7082966" cy="2046714"/>
          </a:xfrm>
          <a:prstGeom prst="rect">
            <a:avLst/>
          </a:prstGeom>
          <a:noFill/>
        </p:spPr>
        <p:txBody>
          <a:bodyPr wrap="square">
            <a:spAutoFit/>
          </a:bodyPr>
          <a:lstStyle/>
          <a:p>
            <a:pPr marL="406400" indent="-406400" algn="ctr" eaLnBrk="1" hangingPunct="1">
              <a:spcBef>
                <a:spcPts val="575"/>
              </a:spcBef>
            </a:pPr>
            <a:r>
              <a:rPr lang="fil-PH" altLang="en-US" sz="2800" dirty="0">
                <a:latin typeface="Times New Roman" panose="02020603050405020304" pitchFamily="18" charset="0"/>
                <a:cs typeface="Times New Roman" panose="02020603050405020304" pitchFamily="18" charset="0"/>
              </a:rPr>
              <a:t>ASK FOR FEEDBACK</a:t>
            </a:r>
          </a:p>
          <a:p>
            <a:pPr marL="406400" indent="-406400" eaLnBrk="1" hangingPunct="1">
              <a:spcBef>
                <a:spcPts val="575"/>
              </a:spcBef>
            </a:pPr>
            <a:endParaRPr lang="fil-PH" altLang="en-US" sz="2800" dirty="0">
              <a:latin typeface="Times New Roman" panose="02020603050405020304" pitchFamily="18" charset="0"/>
              <a:cs typeface="Times New Roman" panose="02020603050405020304" pitchFamily="18" charset="0"/>
            </a:endParaRPr>
          </a:p>
          <a:p>
            <a:pPr marL="406400" indent="-406400" eaLnBrk="1" hangingPunct="1">
              <a:spcBef>
                <a:spcPts val="575"/>
              </a:spcBef>
            </a:pPr>
            <a:r>
              <a:rPr lang="fil-PH" altLang="en-US" sz="2800" dirty="0">
                <a:latin typeface="Times New Roman" panose="02020603050405020304" pitchFamily="18" charset="0"/>
                <a:cs typeface="Times New Roman" panose="02020603050405020304" pitchFamily="18" charset="0"/>
              </a:rPr>
              <a:t>Do not be afraid to ask for feedback throughout</a:t>
            </a:r>
          </a:p>
          <a:p>
            <a:pPr marL="406400" indent="-406400" eaLnBrk="1" hangingPunct="1">
              <a:spcBef>
                <a:spcPts val="575"/>
              </a:spcBef>
            </a:pPr>
            <a:r>
              <a:rPr lang="fil-PH" altLang="en-US" sz="2800" dirty="0">
                <a:latin typeface="Times New Roman" panose="02020603050405020304" pitchFamily="18" charset="0"/>
                <a:cs typeface="Times New Roman" panose="02020603050405020304" pitchFamily="18" charset="0"/>
              </a:rPr>
              <a:t>your online time with the company.</a:t>
            </a:r>
          </a:p>
        </p:txBody>
      </p:sp>
    </p:spTree>
    <p:extLst>
      <p:ext uri="{BB962C8B-B14F-4D97-AF65-F5344CB8AC3E}">
        <p14:creationId xmlns:p14="http://schemas.microsoft.com/office/powerpoint/2010/main" val="17212013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A615D5-7497-224E-9178-922CFFF1937B}"/>
              </a:ext>
            </a:extLst>
          </p:cNvPr>
          <p:cNvPicPr>
            <a:picLocks noChangeAspect="1"/>
          </p:cNvPicPr>
          <p:nvPr/>
        </p:nvPicPr>
        <p:blipFill>
          <a:blip r:embed="rId3"/>
          <a:stretch>
            <a:fillRect/>
          </a:stretch>
        </p:blipFill>
        <p:spPr>
          <a:xfrm>
            <a:off x="8200566" y="76091"/>
            <a:ext cx="553632" cy="668136"/>
          </a:xfrm>
          <a:prstGeom prst="rect">
            <a:avLst/>
          </a:prstGeom>
        </p:spPr>
      </p:pic>
      <p:pic>
        <p:nvPicPr>
          <p:cNvPr id="3" name="Picture 2">
            <a:extLst>
              <a:ext uri="{FF2B5EF4-FFF2-40B4-BE49-F238E27FC236}">
                <a16:creationId xmlns:a16="http://schemas.microsoft.com/office/drawing/2014/main" id="{2479BF47-ADBD-4ECD-B924-E5417ABB2A55}"/>
              </a:ext>
            </a:extLst>
          </p:cNvPr>
          <p:cNvPicPr>
            <a:picLocks noChangeAspect="1"/>
          </p:cNvPicPr>
          <p:nvPr/>
        </p:nvPicPr>
        <p:blipFill rotWithShape="1">
          <a:blip r:embed="rId4"/>
          <a:srcRect t="13351" b="13133"/>
          <a:stretch/>
        </p:blipFill>
        <p:spPr>
          <a:xfrm>
            <a:off x="590550" y="951890"/>
            <a:ext cx="4349750" cy="2477110"/>
          </a:xfrm>
          <a:prstGeom prst="rect">
            <a:avLst/>
          </a:prstGeom>
        </p:spPr>
      </p:pic>
      <p:sp>
        <p:nvSpPr>
          <p:cNvPr id="6" name="TextBox 5">
            <a:extLst>
              <a:ext uri="{FF2B5EF4-FFF2-40B4-BE49-F238E27FC236}">
                <a16:creationId xmlns:a16="http://schemas.microsoft.com/office/drawing/2014/main" id="{FD129FB6-9264-4F33-A82C-20D59569C915}"/>
              </a:ext>
            </a:extLst>
          </p:cNvPr>
          <p:cNvSpPr txBox="1"/>
          <p:nvPr/>
        </p:nvSpPr>
        <p:spPr>
          <a:xfrm>
            <a:off x="1409700" y="3920292"/>
            <a:ext cx="6032500" cy="2046714"/>
          </a:xfrm>
          <a:prstGeom prst="rect">
            <a:avLst/>
          </a:prstGeom>
          <a:noFill/>
        </p:spPr>
        <p:txBody>
          <a:bodyPr wrap="square">
            <a:spAutoFit/>
          </a:bodyPr>
          <a:lstStyle/>
          <a:p>
            <a:pPr marL="406400" indent="-406400" eaLnBrk="1" hangingPunct="1">
              <a:spcBef>
                <a:spcPts val="575"/>
              </a:spcBef>
            </a:pPr>
            <a:r>
              <a:rPr lang="fil-PH" altLang="en-US" sz="2800" dirty="0">
                <a:latin typeface="Times New Roman" panose="02020603050405020304" pitchFamily="18" charset="0"/>
                <a:cs typeface="Times New Roman" panose="02020603050405020304" pitchFamily="18" charset="0"/>
              </a:rPr>
              <a:t>Do not RUSH but</a:t>
            </a:r>
          </a:p>
          <a:p>
            <a:pPr marL="406400" indent="-406400" eaLnBrk="1" hangingPunct="1">
              <a:spcBef>
                <a:spcPts val="575"/>
              </a:spcBef>
            </a:pPr>
            <a:r>
              <a:rPr lang="fil-PH" altLang="en-US" sz="2800" dirty="0">
                <a:latin typeface="Times New Roman" panose="02020603050405020304" pitchFamily="18" charset="0"/>
                <a:cs typeface="Times New Roman" panose="02020603050405020304" pitchFamily="18" charset="0"/>
              </a:rPr>
              <a:t>Do not CRAM also</a:t>
            </a:r>
          </a:p>
          <a:p>
            <a:pPr marL="406400" indent="-406400" eaLnBrk="1" hangingPunct="1">
              <a:spcBef>
                <a:spcPts val="575"/>
              </a:spcBef>
            </a:pPr>
            <a:r>
              <a:rPr lang="fil-PH" altLang="en-US" sz="2800" dirty="0">
                <a:latin typeface="Times New Roman" panose="02020603050405020304" pitchFamily="18" charset="0"/>
                <a:cs typeface="Times New Roman" panose="02020603050405020304" pitchFamily="18" charset="0"/>
              </a:rPr>
              <a:t>Take your time within the allotted five</a:t>
            </a:r>
          </a:p>
          <a:p>
            <a:pPr marL="406400" indent="-406400" eaLnBrk="1" hangingPunct="1">
              <a:spcBef>
                <a:spcPts val="575"/>
              </a:spcBef>
            </a:pPr>
            <a:r>
              <a:rPr lang="fil-PH" altLang="en-US" sz="2800" dirty="0">
                <a:latin typeface="Times New Roman" panose="02020603050405020304" pitchFamily="18" charset="0"/>
                <a:cs typeface="Times New Roman" panose="02020603050405020304" pitchFamily="18" charset="0"/>
              </a:rPr>
              <a:t>month period for your Modular Ouput</a:t>
            </a:r>
          </a:p>
        </p:txBody>
      </p:sp>
    </p:spTree>
    <p:extLst>
      <p:ext uri="{BB962C8B-B14F-4D97-AF65-F5344CB8AC3E}">
        <p14:creationId xmlns:p14="http://schemas.microsoft.com/office/powerpoint/2010/main" val="1987343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A615D5-7497-224E-9178-922CFFF1937B}"/>
              </a:ext>
            </a:extLst>
          </p:cNvPr>
          <p:cNvPicPr>
            <a:picLocks noChangeAspect="1"/>
          </p:cNvPicPr>
          <p:nvPr/>
        </p:nvPicPr>
        <p:blipFill>
          <a:blip r:embed="rId3"/>
          <a:stretch>
            <a:fillRect/>
          </a:stretch>
        </p:blipFill>
        <p:spPr>
          <a:xfrm>
            <a:off x="8200566" y="76091"/>
            <a:ext cx="553632" cy="668136"/>
          </a:xfrm>
          <a:prstGeom prst="rect">
            <a:avLst/>
          </a:prstGeom>
        </p:spPr>
      </p:pic>
      <p:pic>
        <p:nvPicPr>
          <p:cNvPr id="3" name="Picture 2" descr="KEEP CALM AND Enjoy your internship :) Poster | city01 | Keep Calm-o-Matic">
            <a:extLst>
              <a:ext uri="{FF2B5EF4-FFF2-40B4-BE49-F238E27FC236}">
                <a16:creationId xmlns:a16="http://schemas.microsoft.com/office/drawing/2014/main" id="{C129C13B-8B94-4433-9922-F85FEB1096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6475" y="1352550"/>
            <a:ext cx="4591050" cy="3752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347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A615D5-7497-224E-9178-922CFFF1937B}"/>
              </a:ext>
            </a:extLst>
          </p:cNvPr>
          <p:cNvPicPr>
            <a:picLocks noChangeAspect="1"/>
          </p:cNvPicPr>
          <p:nvPr/>
        </p:nvPicPr>
        <p:blipFill>
          <a:blip r:embed="rId3"/>
          <a:stretch>
            <a:fillRect/>
          </a:stretch>
        </p:blipFill>
        <p:spPr>
          <a:xfrm>
            <a:off x="8200566" y="76091"/>
            <a:ext cx="553632" cy="668136"/>
          </a:xfrm>
          <a:prstGeom prst="rect">
            <a:avLst/>
          </a:prstGeom>
        </p:spPr>
      </p:pic>
      <p:sp>
        <p:nvSpPr>
          <p:cNvPr id="4" name="TextBox 3">
            <a:extLst>
              <a:ext uri="{FF2B5EF4-FFF2-40B4-BE49-F238E27FC236}">
                <a16:creationId xmlns:a16="http://schemas.microsoft.com/office/drawing/2014/main" id="{8436DD17-CF3A-464D-A215-401B495CDDE5}"/>
              </a:ext>
            </a:extLst>
          </p:cNvPr>
          <p:cNvSpPr txBox="1"/>
          <p:nvPr/>
        </p:nvSpPr>
        <p:spPr>
          <a:xfrm>
            <a:off x="2527300" y="76091"/>
            <a:ext cx="4572000" cy="523220"/>
          </a:xfrm>
          <a:prstGeom prst="rect">
            <a:avLst/>
          </a:prstGeom>
          <a:noFill/>
        </p:spPr>
        <p:txBody>
          <a:bodyPr wrap="square">
            <a:spAutoFit/>
          </a:bodyPr>
          <a:lstStyle/>
          <a:p>
            <a:pPr algn="ctr"/>
            <a:r>
              <a:rPr lang="en-US" altLang="en-US" sz="2800" dirty="0">
                <a:solidFill>
                  <a:schemeClr val="bg1"/>
                </a:solidFill>
                <a:latin typeface="Times New Roman" panose="02020603050405020304" pitchFamily="18" charset="0"/>
                <a:cs typeface="Times New Roman" panose="02020603050405020304" pitchFamily="18" charset="0"/>
              </a:rPr>
              <a:t>Objectives of Practicum?</a:t>
            </a:r>
            <a:endParaRPr lang="en-PH" sz="2800" dirty="0">
              <a:solidFill>
                <a:schemeClr val="bg1"/>
              </a:solidFill>
            </a:endParaRPr>
          </a:p>
        </p:txBody>
      </p:sp>
      <p:sp>
        <p:nvSpPr>
          <p:cNvPr id="6" name="TextBox 5">
            <a:extLst>
              <a:ext uri="{FF2B5EF4-FFF2-40B4-BE49-F238E27FC236}">
                <a16:creationId xmlns:a16="http://schemas.microsoft.com/office/drawing/2014/main" id="{60A5F4D8-2859-4198-9AFA-8F1900FFA946}"/>
              </a:ext>
            </a:extLst>
          </p:cNvPr>
          <p:cNvSpPr txBox="1"/>
          <p:nvPr/>
        </p:nvSpPr>
        <p:spPr>
          <a:xfrm>
            <a:off x="1600200" y="1443841"/>
            <a:ext cx="5727700" cy="3970318"/>
          </a:xfrm>
          <a:prstGeom prst="rect">
            <a:avLst/>
          </a:prstGeom>
          <a:noFill/>
        </p:spPr>
        <p:txBody>
          <a:bodyPr wrap="square">
            <a:spAutoFit/>
          </a:bodyPr>
          <a:lstStyle/>
          <a:p>
            <a:pPr>
              <a:buClr>
                <a:srgbClr val="3891A7"/>
              </a:buClr>
              <a:buSzPct val="79000"/>
            </a:pPr>
            <a:r>
              <a:rPr lang="en-US" altLang="en-US" sz="2800" b="1" dirty="0">
                <a:latin typeface="Times New Roman" panose="02020603050405020304" pitchFamily="18" charset="0"/>
                <a:cs typeface="Times New Roman" panose="02020603050405020304" pitchFamily="18" charset="0"/>
              </a:rPr>
              <a:t>For Students:</a:t>
            </a:r>
          </a:p>
          <a:p>
            <a:pPr>
              <a:buClr>
                <a:srgbClr val="3891A7"/>
              </a:buClr>
              <a:buSzPct val="79000"/>
            </a:pPr>
            <a:endParaRPr lang="en-US" altLang="en-US" sz="2800" dirty="0">
              <a:latin typeface="Times New Roman" panose="02020603050405020304" pitchFamily="18" charset="0"/>
              <a:cs typeface="Times New Roman" panose="02020603050405020304" pitchFamily="18" charset="0"/>
            </a:endParaRPr>
          </a:p>
          <a:p>
            <a:pPr>
              <a:buClr>
                <a:srgbClr val="3891A7"/>
              </a:buClr>
              <a:buSzPct val="79000"/>
            </a:pPr>
            <a:r>
              <a:rPr lang="en-US" altLang="en-US" sz="2800" dirty="0">
                <a:latin typeface="Times New Roman" panose="02020603050405020304" pitchFamily="18" charset="0"/>
                <a:cs typeface="Times New Roman" panose="02020603050405020304" pitchFamily="18" charset="0"/>
              </a:rPr>
              <a:t>Provide students with opportunities to apply relevant knowledge and skills acquired from formal education to actual work setting provided by reputable companies in our country.</a:t>
            </a:r>
          </a:p>
          <a:p>
            <a:pPr>
              <a:buClr>
                <a:srgbClr val="3891A7"/>
              </a:buClr>
              <a:buSzPct val="79000"/>
            </a:pPr>
            <a:endParaRPr lang="en-US" altLang="en-US" sz="2800" dirty="0">
              <a:latin typeface="Times New Roman" panose="02020603050405020304" pitchFamily="18" charset="0"/>
              <a:cs typeface="Times New Roman" panose="02020603050405020304" pitchFamily="18" charset="0"/>
            </a:endParaRPr>
          </a:p>
          <a:p>
            <a:pPr>
              <a:buClr>
                <a:srgbClr val="3891A7"/>
              </a:buClr>
              <a:buSzPct val="79000"/>
            </a:pPr>
            <a:r>
              <a:rPr lang="en-US" altLang="en-US" sz="2800" dirty="0">
                <a:latin typeface="Times New Roman" panose="02020603050405020304" pitchFamily="18" charset="0"/>
                <a:cs typeface="Times New Roman" panose="02020603050405020304" pitchFamily="18" charset="0"/>
              </a:rPr>
              <a:t>APPLY</a:t>
            </a:r>
          </a:p>
        </p:txBody>
      </p:sp>
    </p:spTree>
    <p:extLst>
      <p:ext uri="{BB962C8B-B14F-4D97-AF65-F5344CB8AC3E}">
        <p14:creationId xmlns:p14="http://schemas.microsoft.com/office/powerpoint/2010/main" val="2460141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A615D5-7497-224E-9178-922CFFF1937B}"/>
              </a:ext>
            </a:extLst>
          </p:cNvPr>
          <p:cNvPicPr>
            <a:picLocks noChangeAspect="1"/>
          </p:cNvPicPr>
          <p:nvPr/>
        </p:nvPicPr>
        <p:blipFill>
          <a:blip r:embed="rId3"/>
          <a:stretch>
            <a:fillRect/>
          </a:stretch>
        </p:blipFill>
        <p:spPr>
          <a:xfrm>
            <a:off x="8200566" y="76091"/>
            <a:ext cx="553632" cy="668136"/>
          </a:xfrm>
          <a:prstGeom prst="rect">
            <a:avLst/>
          </a:prstGeom>
        </p:spPr>
      </p:pic>
      <p:pic>
        <p:nvPicPr>
          <p:cNvPr id="9" name="Picture 8" descr="A christmas tree in front of a chalkboard&#10;&#10;Description automatically generated with low confidence">
            <a:extLst>
              <a:ext uri="{FF2B5EF4-FFF2-40B4-BE49-F238E27FC236}">
                <a16:creationId xmlns:a16="http://schemas.microsoft.com/office/drawing/2014/main" id="{B1716150-9D78-45DC-B363-C53719F4F10B}"/>
              </a:ext>
            </a:extLst>
          </p:cNvPr>
          <p:cNvPicPr>
            <a:picLocks noChangeAspect="1"/>
          </p:cNvPicPr>
          <p:nvPr/>
        </p:nvPicPr>
        <p:blipFill>
          <a:blip r:embed="rId4"/>
          <a:stretch>
            <a:fillRect/>
          </a:stretch>
        </p:blipFill>
        <p:spPr>
          <a:xfrm>
            <a:off x="677187" y="905933"/>
            <a:ext cx="7789625" cy="5523221"/>
          </a:xfrm>
          <a:prstGeom prst="rect">
            <a:avLst/>
          </a:prstGeom>
        </p:spPr>
      </p:pic>
    </p:spTree>
    <p:extLst>
      <p:ext uri="{BB962C8B-B14F-4D97-AF65-F5344CB8AC3E}">
        <p14:creationId xmlns:p14="http://schemas.microsoft.com/office/powerpoint/2010/main" val="3054610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A615D5-7497-224E-9178-922CFFF1937B}"/>
              </a:ext>
            </a:extLst>
          </p:cNvPr>
          <p:cNvPicPr>
            <a:picLocks noChangeAspect="1"/>
          </p:cNvPicPr>
          <p:nvPr/>
        </p:nvPicPr>
        <p:blipFill>
          <a:blip r:embed="rId3"/>
          <a:stretch>
            <a:fillRect/>
          </a:stretch>
        </p:blipFill>
        <p:spPr>
          <a:xfrm>
            <a:off x="8200566" y="76091"/>
            <a:ext cx="553632" cy="668136"/>
          </a:xfrm>
          <a:prstGeom prst="rect">
            <a:avLst/>
          </a:prstGeom>
        </p:spPr>
      </p:pic>
      <p:sp>
        <p:nvSpPr>
          <p:cNvPr id="4" name="TextBox 3">
            <a:extLst>
              <a:ext uri="{FF2B5EF4-FFF2-40B4-BE49-F238E27FC236}">
                <a16:creationId xmlns:a16="http://schemas.microsoft.com/office/drawing/2014/main" id="{767E69BE-C7EE-4D64-B1E6-ECBAC013767A}"/>
              </a:ext>
            </a:extLst>
          </p:cNvPr>
          <p:cNvSpPr txBox="1"/>
          <p:nvPr/>
        </p:nvSpPr>
        <p:spPr>
          <a:xfrm>
            <a:off x="2286000" y="85684"/>
            <a:ext cx="4572000" cy="523220"/>
          </a:xfrm>
          <a:prstGeom prst="rect">
            <a:avLst/>
          </a:prstGeom>
          <a:noFill/>
        </p:spPr>
        <p:txBody>
          <a:bodyPr wrap="square">
            <a:spAutoFit/>
          </a:bodyPr>
          <a:lstStyle/>
          <a:p>
            <a:pPr algn="ctr"/>
            <a:r>
              <a:rPr lang="en-US" altLang="en-US" sz="2800" dirty="0">
                <a:solidFill>
                  <a:schemeClr val="bg1"/>
                </a:solidFill>
                <a:latin typeface="Times New Roman" panose="02020603050405020304" pitchFamily="18" charset="0"/>
                <a:cs typeface="Times New Roman" panose="02020603050405020304" pitchFamily="18" charset="0"/>
              </a:rPr>
              <a:t>Objectives of Practicum?</a:t>
            </a:r>
            <a:endParaRPr lang="en-PH" sz="2800" dirty="0">
              <a:solidFill>
                <a:schemeClr val="bg1"/>
              </a:solidFill>
            </a:endParaRPr>
          </a:p>
        </p:txBody>
      </p:sp>
      <p:sp>
        <p:nvSpPr>
          <p:cNvPr id="6" name="TextBox 5">
            <a:extLst>
              <a:ext uri="{FF2B5EF4-FFF2-40B4-BE49-F238E27FC236}">
                <a16:creationId xmlns:a16="http://schemas.microsoft.com/office/drawing/2014/main" id="{87C01C13-B96F-4768-9D74-83467C5D031E}"/>
              </a:ext>
            </a:extLst>
          </p:cNvPr>
          <p:cNvSpPr txBox="1"/>
          <p:nvPr/>
        </p:nvSpPr>
        <p:spPr>
          <a:xfrm>
            <a:off x="1614717" y="1228397"/>
            <a:ext cx="5914566" cy="4401205"/>
          </a:xfrm>
          <a:prstGeom prst="rect">
            <a:avLst/>
          </a:prstGeom>
          <a:noFill/>
        </p:spPr>
        <p:txBody>
          <a:bodyPr wrap="square">
            <a:spAutoFit/>
          </a:bodyPr>
          <a:lstStyle/>
          <a:p>
            <a:pPr>
              <a:buClr>
                <a:srgbClr val="3891A7"/>
              </a:buClr>
              <a:buSzPct val="79000"/>
            </a:pPr>
            <a:r>
              <a:rPr lang="en-US" altLang="en-US" sz="2800" b="1" dirty="0">
                <a:latin typeface="Times New Roman" panose="02020603050405020304" pitchFamily="18" charset="0"/>
                <a:cs typeface="Times New Roman" panose="02020603050405020304" pitchFamily="18" charset="0"/>
              </a:rPr>
              <a:t>For Students:</a:t>
            </a:r>
          </a:p>
          <a:p>
            <a:pPr>
              <a:buClr>
                <a:srgbClr val="3891A7"/>
              </a:buClr>
              <a:buSzPct val="79000"/>
            </a:pPr>
            <a:endParaRPr lang="en-US" altLang="en-US" sz="2800" dirty="0">
              <a:latin typeface="Times New Roman" panose="02020603050405020304" pitchFamily="18" charset="0"/>
              <a:cs typeface="Times New Roman" panose="02020603050405020304" pitchFamily="18" charset="0"/>
            </a:endParaRPr>
          </a:p>
          <a:p>
            <a:pPr>
              <a:buClr>
                <a:srgbClr val="3891A7"/>
              </a:buClr>
              <a:buSzPct val="79000"/>
            </a:pPr>
            <a:r>
              <a:rPr lang="en-US" altLang="en-US" sz="2800" dirty="0">
                <a:latin typeface="Times New Roman" panose="02020603050405020304" pitchFamily="18" charset="0"/>
                <a:cs typeface="Times New Roman" panose="02020603050405020304" pitchFamily="18" charset="0"/>
              </a:rPr>
              <a:t>Enhance the knowledge and skill acquired in formal education of students through employer-based training, in order for them to become more responsive to the future demands of the labor market.</a:t>
            </a:r>
          </a:p>
          <a:p>
            <a:pPr>
              <a:buClr>
                <a:srgbClr val="3891A7"/>
              </a:buClr>
              <a:buSzPct val="79000"/>
            </a:pPr>
            <a:endParaRPr lang="en-US" altLang="en-US" sz="2800" dirty="0">
              <a:latin typeface="Times New Roman" panose="02020603050405020304" pitchFamily="18" charset="0"/>
              <a:cs typeface="Times New Roman" panose="02020603050405020304" pitchFamily="18" charset="0"/>
            </a:endParaRPr>
          </a:p>
          <a:p>
            <a:pPr>
              <a:buClr>
                <a:srgbClr val="3891A7"/>
              </a:buClr>
              <a:buSzPct val="79000"/>
            </a:pPr>
            <a:r>
              <a:rPr lang="en-US" altLang="en-US" sz="2800" dirty="0">
                <a:latin typeface="Times New Roman" panose="02020603050405020304" pitchFamily="18" charset="0"/>
                <a:cs typeface="Times New Roman" panose="02020603050405020304" pitchFamily="18" charset="0"/>
              </a:rPr>
              <a:t>ENHANCE</a:t>
            </a:r>
            <a:endParaRPr lang="en-PH"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7710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A615D5-7497-224E-9178-922CFFF1937B}"/>
              </a:ext>
            </a:extLst>
          </p:cNvPr>
          <p:cNvPicPr>
            <a:picLocks noChangeAspect="1"/>
          </p:cNvPicPr>
          <p:nvPr/>
        </p:nvPicPr>
        <p:blipFill>
          <a:blip r:embed="rId3"/>
          <a:stretch>
            <a:fillRect/>
          </a:stretch>
        </p:blipFill>
        <p:spPr>
          <a:xfrm>
            <a:off x="8200566" y="76091"/>
            <a:ext cx="553632" cy="668136"/>
          </a:xfrm>
          <a:prstGeom prst="rect">
            <a:avLst/>
          </a:prstGeom>
        </p:spPr>
      </p:pic>
      <p:sp>
        <p:nvSpPr>
          <p:cNvPr id="4" name="TextBox 3">
            <a:extLst>
              <a:ext uri="{FF2B5EF4-FFF2-40B4-BE49-F238E27FC236}">
                <a16:creationId xmlns:a16="http://schemas.microsoft.com/office/drawing/2014/main" id="{1CB7E7C0-A2DB-4C84-837E-A2191FB8CE22}"/>
              </a:ext>
            </a:extLst>
          </p:cNvPr>
          <p:cNvSpPr txBox="1"/>
          <p:nvPr/>
        </p:nvSpPr>
        <p:spPr>
          <a:xfrm>
            <a:off x="2425700" y="76091"/>
            <a:ext cx="4572000" cy="523220"/>
          </a:xfrm>
          <a:prstGeom prst="rect">
            <a:avLst/>
          </a:prstGeom>
          <a:noFill/>
        </p:spPr>
        <p:txBody>
          <a:bodyPr wrap="square">
            <a:spAutoFit/>
          </a:bodyPr>
          <a:lstStyle/>
          <a:p>
            <a:pPr algn="ctr"/>
            <a:r>
              <a:rPr lang="en-US" altLang="en-US" sz="2800" dirty="0">
                <a:solidFill>
                  <a:schemeClr val="bg1"/>
                </a:solidFill>
                <a:latin typeface="Times New Roman" panose="02020603050405020304" pitchFamily="18" charset="0"/>
                <a:cs typeface="Times New Roman" panose="02020603050405020304" pitchFamily="18" charset="0"/>
              </a:rPr>
              <a:t>Objectives of Practicum?</a:t>
            </a:r>
            <a:endParaRPr lang="en-PH" sz="2800" dirty="0">
              <a:solidFill>
                <a:schemeClr val="bg1"/>
              </a:solidFill>
            </a:endParaRPr>
          </a:p>
        </p:txBody>
      </p:sp>
      <p:sp>
        <p:nvSpPr>
          <p:cNvPr id="6" name="TextBox 5">
            <a:extLst>
              <a:ext uri="{FF2B5EF4-FFF2-40B4-BE49-F238E27FC236}">
                <a16:creationId xmlns:a16="http://schemas.microsoft.com/office/drawing/2014/main" id="{92BA39F9-E1B5-4501-8208-B2B369F9DF27}"/>
              </a:ext>
            </a:extLst>
          </p:cNvPr>
          <p:cNvSpPr txBox="1"/>
          <p:nvPr/>
        </p:nvSpPr>
        <p:spPr>
          <a:xfrm>
            <a:off x="1754417" y="1550938"/>
            <a:ext cx="5914566" cy="3539430"/>
          </a:xfrm>
          <a:prstGeom prst="rect">
            <a:avLst/>
          </a:prstGeom>
          <a:noFill/>
        </p:spPr>
        <p:txBody>
          <a:bodyPr wrap="square">
            <a:spAutoFit/>
          </a:bodyPr>
          <a:lstStyle/>
          <a:p>
            <a:pPr>
              <a:buClr>
                <a:srgbClr val="3891A7"/>
              </a:buClr>
              <a:buSzPct val="79000"/>
            </a:pPr>
            <a:r>
              <a:rPr lang="en-US" altLang="en-US" sz="2800" b="1" dirty="0">
                <a:latin typeface="Times New Roman" panose="02020603050405020304" pitchFamily="18" charset="0"/>
                <a:cs typeface="Times New Roman" panose="02020603050405020304" pitchFamily="18" charset="0"/>
              </a:rPr>
              <a:t>For Students:</a:t>
            </a:r>
          </a:p>
          <a:p>
            <a:pPr>
              <a:buClr>
                <a:srgbClr val="3891A7"/>
              </a:buClr>
              <a:buSzPct val="79000"/>
            </a:pPr>
            <a:endParaRPr lang="en-US" altLang="en-US" sz="2800" dirty="0">
              <a:latin typeface="Times New Roman" panose="02020603050405020304" pitchFamily="18" charset="0"/>
              <a:cs typeface="Times New Roman" panose="02020603050405020304" pitchFamily="18" charset="0"/>
            </a:endParaRPr>
          </a:p>
          <a:p>
            <a:pPr>
              <a:buClr>
                <a:srgbClr val="3891A7"/>
              </a:buClr>
              <a:buSzPct val="79000"/>
            </a:pPr>
            <a:r>
              <a:rPr lang="en-US" altLang="en-US" sz="2800" dirty="0">
                <a:latin typeface="Times New Roman" panose="02020603050405020304" pitchFamily="18" charset="0"/>
                <a:cs typeface="Times New Roman" panose="02020603050405020304" pitchFamily="18" charset="0"/>
              </a:rPr>
              <a:t>Develop the life skills of the students, including those relevant to the values of professionalism and work appreciation. </a:t>
            </a:r>
          </a:p>
          <a:p>
            <a:pPr>
              <a:buClr>
                <a:srgbClr val="3891A7"/>
              </a:buClr>
              <a:buSzPct val="79000"/>
            </a:pPr>
            <a:endParaRPr lang="en-US" altLang="en-US" sz="2800" dirty="0">
              <a:latin typeface="Times New Roman" panose="02020603050405020304" pitchFamily="18" charset="0"/>
              <a:cs typeface="Times New Roman" panose="02020603050405020304" pitchFamily="18" charset="0"/>
            </a:endParaRPr>
          </a:p>
          <a:p>
            <a:pPr>
              <a:buClr>
                <a:srgbClr val="3891A7"/>
              </a:buClr>
              <a:buSzPct val="79000"/>
            </a:pPr>
            <a:endParaRPr lang="en-US" altLang="en-US" sz="2800" dirty="0">
              <a:latin typeface="Times New Roman" panose="02020603050405020304" pitchFamily="18" charset="0"/>
              <a:cs typeface="Times New Roman" panose="02020603050405020304" pitchFamily="18" charset="0"/>
            </a:endParaRPr>
          </a:p>
          <a:p>
            <a:pPr>
              <a:buClr>
                <a:srgbClr val="3891A7"/>
              </a:buClr>
              <a:buSzPct val="79000"/>
            </a:pPr>
            <a:r>
              <a:rPr lang="en-US" altLang="en-US" sz="2800" dirty="0">
                <a:latin typeface="Times New Roman" panose="02020603050405020304" pitchFamily="18" charset="0"/>
                <a:cs typeface="Times New Roman" panose="02020603050405020304" pitchFamily="18" charset="0"/>
              </a:rPr>
              <a:t>DEVELOP </a:t>
            </a:r>
          </a:p>
        </p:txBody>
      </p:sp>
    </p:spTree>
    <p:extLst>
      <p:ext uri="{BB962C8B-B14F-4D97-AF65-F5344CB8AC3E}">
        <p14:creationId xmlns:p14="http://schemas.microsoft.com/office/powerpoint/2010/main" val="3259487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A615D5-7497-224E-9178-922CFFF1937B}"/>
              </a:ext>
            </a:extLst>
          </p:cNvPr>
          <p:cNvPicPr>
            <a:picLocks noChangeAspect="1"/>
          </p:cNvPicPr>
          <p:nvPr/>
        </p:nvPicPr>
        <p:blipFill>
          <a:blip r:embed="rId3"/>
          <a:stretch>
            <a:fillRect/>
          </a:stretch>
        </p:blipFill>
        <p:spPr>
          <a:xfrm>
            <a:off x="8200566" y="76091"/>
            <a:ext cx="553632" cy="668136"/>
          </a:xfrm>
          <a:prstGeom prst="rect">
            <a:avLst/>
          </a:prstGeom>
        </p:spPr>
      </p:pic>
      <p:sp>
        <p:nvSpPr>
          <p:cNvPr id="4" name="TextBox 3">
            <a:extLst>
              <a:ext uri="{FF2B5EF4-FFF2-40B4-BE49-F238E27FC236}">
                <a16:creationId xmlns:a16="http://schemas.microsoft.com/office/drawing/2014/main" id="{37398AD9-E8D8-4F6B-8AA6-796EFEC22F20}"/>
              </a:ext>
            </a:extLst>
          </p:cNvPr>
          <p:cNvSpPr txBox="1"/>
          <p:nvPr/>
        </p:nvSpPr>
        <p:spPr>
          <a:xfrm>
            <a:off x="2425700" y="148549"/>
            <a:ext cx="4572000" cy="523220"/>
          </a:xfrm>
          <a:prstGeom prst="rect">
            <a:avLst/>
          </a:prstGeom>
          <a:noFill/>
        </p:spPr>
        <p:txBody>
          <a:bodyPr wrap="square">
            <a:spAutoFit/>
          </a:bodyPr>
          <a:lstStyle/>
          <a:p>
            <a:pPr algn="ctr"/>
            <a:r>
              <a:rPr lang="en-US" altLang="en-US" sz="2800" dirty="0">
                <a:solidFill>
                  <a:schemeClr val="bg1"/>
                </a:solidFill>
                <a:latin typeface="Times New Roman" panose="02020603050405020304" pitchFamily="18" charset="0"/>
                <a:cs typeface="Times New Roman" panose="02020603050405020304" pitchFamily="18" charset="0"/>
              </a:rPr>
              <a:t>Objectives of Practicum?</a:t>
            </a:r>
            <a:endParaRPr lang="en-PH" sz="2800" dirty="0">
              <a:solidFill>
                <a:schemeClr val="bg1"/>
              </a:solidFill>
            </a:endParaRPr>
          </a:p>
        </p:txBody>
      </p:sp>
      <p:sp>
        <p:nvSpPr>
          <p:cNvPr id="6" name="TextBox 5">
            <a:extLst>
              <a:ext uri="{FF2B5EF4-FFF2-40B4-BE49-F238E27FC236}">
                <a16:creationId xmlns:a16="http://schemas.microsoft.com/office/drawing/2014/main" id="{4CB958E8-06E8-4F32-9D8D-EAD84689CC32}"/>
              </a:ext>
            </a:extLst>
          </p:cNvPr>
          <p:cNvSpPr txBox="1"/>
          <p:nvPr/>
        </p:nvSpPr>
        <p:spPr>
          <a:xfrm>
            <a:off x="1555750" y="1436638"/>
            <a:ext cx="6311900" cy="3539430"/>
          </a:xfrm>
          <a:prstGeom prst="rect">
            <a:avLst/>
          </a:prstGeom>
          <a:noFill/>
        </p:spPr>
        <p:txBody>
          <a:bodyPr wrap="square">
            <a:spAutoFit/>
          </a:bodyPr>
          <a:lstStyle/>
          <a:p>
            <a:pPr>
              <a:buClr>
                <a:srgbClr val="3891A7"/>
              </a:buClr>
              <a:buSzPct val="79000"/>
            </a:pPr>
            <a:r>
              <a:rPr lang="en-US" altLang="en-US" sz="2800" b="1" dirty="0">
                <a:latin typeface="Times New Roman" panose="02020603050405020304" pitchFamily="18" charset="0"/>
                <a:cs typeface="Times New Roman" panose="02020603050405020304" pitchFamily="18" charset="0"/>
              </a:rPr>
              <a:t>For Students:</a:t>
            </a:r>
          </a:p>
          <a:p>
            <a:pPr>
              <a:buClr>
                <a:srgbClr val="3891A7"/>
              </a:buClr>
              <a:buSzPct val="79000"/>
            </a:pPr>
            <a:endParaRPr lang="en-US" altLang="en-US" sz="2800" dirty="0">
              <a:latin typeface="Times New Roman" panose="02020603050405020304" pitchFamily="18" charset="0"/>
              <a:cs typeface="Times New Roman" panose="02020603050405020304" pitchFamily="18" charset="0"/>
            </a:endParaRPr>
          </a:p>
          <a:p>
            <a:pPr>
              <a:buClr>
                <a:srgbClr val="3891A7"/>
              </a:buClr>
              <a:buSzPct val="79000"/>
            </a:pPr>
            <a:r>
              <a:rPr lang="en-US" altLang="en-US" sz="2800" dirty="0">
                <a:latin typeface="Times New Roman" panose="02020603050405020304" pitchFamily="18" charset="0"/>
                <a:cs typeface="Times New Roman" panose="02020603050405020304" pitchFamily="18" charset="0"/>
              </a:rPr>
              <a:t>The students are expected to acquire soft skills necessary to address the demand of the employers such as communication skills, </a:t>
            </a:r>
            <a:r>
              <a:rPr lang="en-US" altLang="en-US" sz="2800" i="1" dirty="0">
                <a:latin typeface="Times New Roman" panose="02020603050405020304" pitchFamily="18" charset="0"/>
                <a:cs typeface="Times New Roman" panose="02020603050405020304" pitchFamily="18" charset="0"/>
              </a:rPr>
              <a:t>interpersonal skills,</a:t>
            </a:r>
            <a:r>
              <a:rPr lang="en-US" altLang="en-US" sz="2800" dirty="0">
                <a:latin typeface="Times New Roman" panose="02020603050405020304" pitchFamily="18" charset="0"/>
                <a:cs typeface="Times New Roman" panose="02020603050405020304" pitchFamily="18" charset="0"/>
              </a:rPr>
              <a:t> etc.  </a:t>
            </a:r>
          </a:p>
          <a:p>
            <a:pPr>
              <a:buClr>
                <a:srgbClr val="3891A7"/>
              </a:buClr>
              <a:buSzPct val="79000"/>
            </a:pPr>
            <a:endParaRPr lang="en-US" altLang="en-US" sz="2800" dirty="0">
              <a:latin typeface="Times New Roman" panose="02020603050405020304" pitchFamily="18" charset="0"/>
              <a:cs typeface="Times New Roman" panose="02020603050405020304" pitchFamily="18" charset="0"/>
            </a:endParaRPr>
          </a:p>
          <a:p>
            <a:pPr>
              <a:buClr>
                <a:srgbClr val="3891A7"/>
              </a:buClr>
              <a:buSzPct val="79000"/>
            </a:pPr>
            <a:r>
              <a:rPr lang="en-US" altLang="en-US" sz="2800" dirty="0">
                <a:latin typeface="Times New Roman" panose="02020603050405020304" pitchFamily="18" charset="0"/>
                <a:cs typeface="Times New Roman" panose="02020603050405020304" pitchFamily="18" charset="0"/>
              </a:rPr>
              <a:t>ACQUIRE</a:t>
            </a:r>
          </a:p>
        </p:txBody>
      </p:sp>
    </p:spTree>
    <p:extLst>
      <p:ext uri="{BB962C8B-B14F-4D97-AF65-F5344CB8AC3E}">
        <p14:creationId xmlns:p14="http://schemas.microsoft.com/office/powerpoint/2010/main" val="346231638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383</TotalTime>
  <Words>2711</Words>
  <Application>Microsoft Office PowerPoint</Application>
  <PresentationFormat>On-screen Show (4:3)</PresentationFormat>
  <Paragraphs>577</Paragraphs>
  <Slides>60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60</vt:i4>
      </vt:variant>
    </vt:vector>
  </HeadingPairs>
  <TitlesOfParts>
    <vt:vector size="68" baseType="lpstr">
      <vt:lpstr>Arial</vt:lpstr>
      <vt:lpstr>Calibri</vt:lpstr>
      <vt:lpstr>Calibri Light</vt:lpstr>
      <vt:lpstr>Tahoma</vt:lpstr>
      <vt:lpstr>Times New Roman</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RIAZ BENJAMIN</cp:lastModifiedBy>
  <cp:revision>31</cp:revision>
  <dcterms:created xsi:type="dcterms:W3CDTF">2019-07-11T00:36:06Z</dcterms:created>
  <dcterms:modified xsi:type="dcterms:W3CDTF">2021-12-09T03:56:47Z</dcterms:modified>
</cp:coreProperties>
</file>